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  <p:sldMasterId id="2147483660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embeddedFontLst>
    <p:embeddedFont>
      <p:font typeface="Encode Sans" panose="020B0604020202020204" charset="0"/>
      <p:regular r:id="rId23"/>
      <p:bold r:id="rId24"/>
    </p:embeddedFont>
    <p:embeddedFont>
      <p:font typeface="Encode Sans Black" panose="020B0604020202020204" charset="0"/>
      <p:bold r:id="rId25"/>
    </p:embeddedFont>
    <p:embeddedFont>
      <p:font typeface="Merriweather Sans" pitchFamily="2" charset="0"/>
      <p:regular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Light" panose="020B03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0DFC44-F8A1-4F22-B016-9103F4CEDC5A}">
  <a:tblStyle styleId="{630DFC44-F8A1-4F22-B016-9103F4CEDC5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C"/>
          </a:solidFill>
        </a:fill>
      </a:tcStyle>
    </a:wholeTbl>
    <a:band1H>
      <a:tcTxStyle b="off" i="off"/>
      <a:tcStyle>
        <a:tcBdr/>
        <a:fill>
          <a:solidFill>
            <a:srgbClr val="CECCD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ECCD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38" y="10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6" name="Google Shape;14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4" name="Google Shape;1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1" name="Google Shape;1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8" name="Google Shape;1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5" name="Google Shape;17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2" name="Google Shape;18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9" name="Google Shape;18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96" name="Google Shape;19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Issued in response to President Biden’s October 2023 Executive Order on AI and biosecurity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 order directs the reduction of misuse risks related to synthetic nucleic acids.</a:t>
            </a:r>
            <a:endParaRPr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0" name="Google Shape;11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9" name="Google Shape;11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6" name="Google Shape;1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8" name="Google Shape;13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6397" y="59344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671757" y="4303360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2" descr="University of Washington Environmental Health &amp; Safe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105" y="6259353"/>
            <a:ext cx="3362468" cy="41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Tagline reads: &quot;Working Together for a Safe and Healthy U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7961"/>
            <a:ext cx="2517866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6397" y="59344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671757" y="4303360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13" descr="University of Washington Environmental Health &amp; Safe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105" y="6259353"/>
            <a:ext cx="3362468" cy="41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descr="Tagline reads: &quot;Working Together for a Safe and Healthy U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7961"/>
            <a:ext cx="2517866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7466275" y="6416703"/>
            <a:ext cx="5168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3" descr="University of Washington Environmental Health &amp; Safet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105" y="6396227"/>
            <a:ext cx="2243142" cy="27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7466275" y="6416703"/>
            <a:ext cx="5168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 descr="University of Washington Environmental Health &amp; Safet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105" y="6396227"/>
            <a:ext cx="2243142" cy="27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/>
          <p:nvPr/>
        </p:nvSpPr>
        <p:spPr>
          <a:xfrm>
            <a:off x="7466275" y="6416703"/>
            <a:ext cx="5168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5" descr="University of Washington Environmental Health &amp; Safet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105" y="6396227"/>
            <a:ext cx="2243142" cy="27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7792278" y="6413035"/>
            <a:ext cx="3962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661" y="6409525"/>
            <a:ext cx="2298199" cy="28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71757" y="4316060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8" descr="University of Washington Environmental Health &amp; Safe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661" y="6278924"/>
            <a:ext cx="3367975" cy="41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 descr="Tagline reads: &quot;Working Together for a Safe and Healthy U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08911"/>
            <a:ext cx="2517866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/>
          <p:nvPr/>
        </p:nvSpPr>
        <p:spPr>
          <a:xfrm>
            <a:off x="7792278" y="6413035"/>
            <a:ext cx="3962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661" y="6409525"/>
            <a:ext cx="2298199" cy="28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/>
          <p:nvPr/>
        </p:nvSpPr>
        <p:spPr>
          <a:xfrm>
            <a:off x="7792278" y="6413035"/>
            <a:ext cx="3962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661" y="6409525"/>
            <a:ext cx="2298199" cy="28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6397" y="5934456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671757" y="4303360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Google Shape;68;p11" descr="University of Washington Environmental Health &amp; Safe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105" y="6259353"/>
            <a:ext cx="3362468" cy="41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 descr="Tagline reads: &quot;Working Together for a Safe and Healthy U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7961"/>
            <a:ext cx="2517866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s.washington.edu/about/latest-news/two-new-federal-policies-impacting-research-synthetic-nucleic-acids-and-biologic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5-061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ldecker@uw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aral@uw.edu" TargetMode="External"/><Relationship Id="rId5" Type="http://schemas.openxmlformats.org/officeDocument/2006/relationships/hyperlink" Target="https://www.ehs.washington.edu/about/latest-news/two-new-federal-policies-impacting-research-synthetic-nucleic-acids-and-biological" TargetMode="External"/><Relationship Id="rId4" Type="http://schemas.openxmlformats.org/officeDocument/2006/relationships/hyperlink" Target="mailto:ehsbio@uw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ruthtrumpold.id.au/destech/?page_id=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ruthtrumpold.id.au/destech/?page_id=5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Encode Sans"/>
              <a:buNone/>
            </a:pPr>
            <a:r>
              <a:rPr lang="en-US" sz="4400" u="sng">
                <a:solidFill>
                  <a:schemeClr val="hlink"/>
                </a:solidFill>
                <a:latin typeface="Encode Sans"/>
                <a:ea typeface="Encode Sans"/>
                <a:cs typeface="Encode Sans"/>
                <a:sym typeface="Encode Sans"/>
                <a:hlinkClick r:id="rId3"/>
              </a:rPr>
              <a:t>TWO NEW FEDERAL POLICIES IMPACTING BIOLOGICAL RESEARCH EXPECTED MAY 2025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671757" y="4303360"/>
            <a:ext cx="8184662" cy="137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LESLEY DECKER, MS, RBP (ABSA)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EH&amp;S BIOSAFETY MANAGER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MRAM MEETING, MARCH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PURPOSE</a:t>
            </a:r>
            <a:endParaRPr/>
          </a:p>
        </p:txBody>
      </p:sp>
      <p:pic>
        <p:nvPicPr>
          <p:cNvPr id="149" name="Google Shape;149;p23" descr="A picture of a person in a labcoat and blue gloves holding a petri dish with a pipet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2082800"/>
            <a:ext cx="2357967" cy="35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2858257" y="1555751"/>
            <a:ext cx="5680180" cy="419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To strengthen oversight of life sciences research throughout the research life cycle by: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Char char="–"/>
            </a:pPr>
            <a:r>
              <a:rPr lang="en-US" sz="2100" b="0"/>
              <a:t>Defining an </a:t>
            </a:r>
            <a:r>
              <a:rPr lang="en-US" sz="2100"/>
              <a:t>expanded scope of agents and tox</a:t>
            </a:r>
            <a:r>
              <a:rPr lang="en-US" sz="2100" b="0"/>
              <a:t>ins subject to oversight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Char char="–"/>
            </a:pPr>
            <a:r>
              <a:rPr lang="en-US" sz="2100" b="0"/>
              <a:t>Providing a </a:t>
            </a:r>
            <a:r>
              <a:rPr lang="en-US" sz="2100"/>
              <a:t>unified framework </a:t>
            </a:r>
            <a:r>
              <a:rPr lang="en-US" sz="2100" b="0"/>
              <a:t>to assess for safety, security, and ethical considerations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B2E83"/>
              </a:buClr>
              <a:buSzPts val="2100"/>
              <a:buChar char="–"/>
            </a:pPr>
            <a:r>
              <a:rPr lang="en-US" sz="2100" b="0"/>
              <a:t>Delineating </a:t>
            </a:r>
            <a:r>
              <a:rPr lang="en-US" sz="2100"/>
              <a:t>roles and responsibilities </a:t>
            </a:r>
            <a:r>
              <a:rPr lang="en-US" sz="2100" b="0"/>
              <a:t>for PIs, institutions, and federal departments and agencies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TWO CATEGORIES OF RESEARCH </a:t>
            </a:r>
            <a:r>
              <a:rPr lang="en-US" sz="1600" b="0"/>
              <a:t>(1 of 2)</a:t>
            </a:r>
            <a:endParaRPr b="0"/>
          </a:p>
        </p:txBody>
      </p:sp>
      <p:graphicFrame>
        <p:nvGraphicFramePr>
          <p:cNvPr id="157" name="Google Shape;157;p24"/>
          <p:cNvGraphicFramePr/>
          <p:nvPr/>
        </p:nvGraphicFramePr>
        <p:xfrm>
          <a:off x="205740" y="17830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{630DFC44-F8A1-4F22-B016-9103F4CEDC5A}</a:tableStyleId>
              </a:tblPr>
              <a:tblGrid>
                <a:gridCol w="438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Category 1: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Dual Use Research of Concern (DURC)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Category 2: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Pathogen with Enhanced Pandemic Potential (PEPP)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9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Research that could easily be misused or misapplied to cause harm and pose a significant threat to public health and safety, agriculture, animals, environment, and national security.</a:t>
                      </a:r>
                      <a:endParaRPr sz="1400" u="none" strike="noStrike" cap="none"/>
                    </a:p>
                    <a:p>
                      <a:pPr marL="28575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endParaRPr sz="23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4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Modifying a microorganism to create a “pathogen with enhanced pandemic potential”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Capable of uncontrolled spread and severe disease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Significant threat to public health, health systems, or national security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TWO CATEGORIES OF RESEARCH </a:t>
            </a:r>
            <a:r>
              <a:rPr lang="en-US" sz="1600" b="0"/>
              <a:t>(2 of 2)</a:t>
            </a:r>
            <a:endParaRPr b="0"/>
          </a:p>
        </p:txBody>
      </p:sp>
      <p:graphicFrame>
        <p:nvGraphicFramePr>
          <p:cNvPr id="164" name="Google Shape;164;p25"/>
          <p:cNvGraphicFramePr/>
          <p:nvPr/>
        </p:nvGraphicFramePr>
        <p:xfrm>
          <a:off x="205740" y="17830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{630DFC44-F8A1-4F22-B016-9103F4CEDC5A}</a:tableStyleId>
              </a:tblPr>
              <a:tblGrid>
                <a:gridCol w="438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Category 1: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Dual Use Research of Concern (DURC)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Category 2: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strike="noStrike" cap="none">
                          <a:solidFill>
                            <a:schemeClr val="accent1"/>
                          </a:solidFill>
                        </a:rPr>
                        <a:t>Pathogen with Enhanced Pandemic Potential (PEPP)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9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All select agents and toxins in any amount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Risk Group 3 or 4 pathogens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Pathogens requiring BSL-3 or BSL-4 containment</a:t>
                      </a:r>
                      <a:endParaRPr sz="1400" u="none" strike="noStrike" cap="none"/>
                    </a:p>
                    <a:p>
                      <a:pPr marL="28575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endParaRPr sz="2300" u="none" strike="noStrike" cap="none"/>
                    </a:p>
                    <a:p>
                      <a:pPr marL="28575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endParaRPr sz="23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4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Any microorganism could be modified into a PEPP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•"/>
                      </a:pPr>
                      <a:r>
                        <a:rPr lang="en-US" sz="2300" u="none" strike="noStrike" cap="none"/>
                        <a:t>Includes genetic modifications and other types of experiments</a:t>
                      </a:r>
                      <a:endParaRPr sz="1400" u="none" strike="noStrike" cap="none"/>
                    </a:p>
                    <a:p>
                      <a:pPr marL="342900" marR="0" lvl="0" indent="-196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endParaRPr sz="23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CATEGORY 1 OR 2 RESEARCH:</a:t>
            </a: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671756" y="1682749"/>
            <a:ext cx="8053144" cy="40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b="0"/>
              <a:t>Research must fulfill </a:t>
            </a:r>
            <a:r>
              <a:rPr lang="en-US" b="0" u="sng"/>
              <a:t>three</a:t>
            </a:r>
            <a:r>
              <a:rPr lang="en-US" b="0"/>
              <a:t> criteria to qualify as Category 1 or 2 research: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B2E83"/>
              </a:buClr>
              <a:buSzPts val="1000"/>
              <a:buNone/>
            </a:pPr>
            <a:endParaRPr sz="1000" b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Calibri"/>
              <a:buAutoNum type="arabicPeriod"/>
            </a:pPr>
            <a:r>
              <a:rPr lang="en-US" b="0"/>
              <a:t>Involves </a:t>
            </a:r>
            <a:r>
              <a:rPr lang="en-US"/>
              <a:t>biological agents </a:t>
            </a:r>
            <a:r>
              <a:rPr lang="en-US" b="0"/>
              <a:t>within the category scope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Calibri"/>
              <a:buAutoNum type="arabicPeriod"/>
            </a:pPr>
            <a:r>
              <a:rPr lang="en-US" b="0"/>
              <a:t>Specific </a:t>
            </a:r>
            <a:r>
              <a:rPr lang="en-US"/>
              <a:t>experimental outcomes </a:t>
            </a:r>
            <a:r>
              <a:rPr lang="en-US" b="0"/>
              <a:t>or actions are reasonably anticipated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Calibri"/>
              <a:buAutoNum type="arabicPeriod"/>
            </a:pPr>
            <a:r>
              <a:rPr lang="en-US" b="0"/>
              <a:t>Specific </a:t>
            </a:r>
            <a:r>
              <a:rPr lang="en-US"/>
              <a:t>potential effects </a:t>
            </a:r>
            <a:r>
              <a:rPr lang="en-US" b="0"/>
              <a:t>should those outcomes or actions occur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Calibri"/>
              <a:buNone/>
            </a:pPr>
            <a:endParaRPr b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/>
              <a:t>Note that being an agent within scope only fulfills </a:t>
            </a:r>
            <a:r>
              <a:rPr lang="en-US" sz="2000" b="0" u="sng"/>
              <a:t>one</a:t>
            </a:r>
            <a:r>
              <a:rPr lang="en-US" sz="2000" b="0"/>
              <a:t> criteria.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PROCESS FOR ASSESSMENT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671756" y="1682749"/>
            <a:ext cx="7866681" cy="40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</a:t>
            </a:r>
            <a:r>
              <a:rPr lang="en-US"/>
              <a:t>Principal Investigator (PI) assesses </a:t>
            </a:r>
            <a:r>
              <a:rPr lang="en-US" b="0"/>
              <a:t>and notifies the funding agency if research may be either Category 1 or 2.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If likely to be funded, the funding agency notifies the </a:t>
            </a:r>
            <a:r>
              <a:rPr lang="en-US"/>
              <a:t>Institutional Review Entity (IRE) </a:t>
            </a:r>
            <a:r>
              <a:rPr lang="en-US" b="0"/>
              <a:t>at PI’s institution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IRE reviews communicates their assessment back to the funding agency.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</a:t>
            </a:r>
            <a:r>
              <a:rPr lang="en-US"/>
              <a:t>funding agency will confirm </a:t>
            </a:r>
            <a:r>
              <a:rPr lang="en-US" b="0"/>
              <a:t>the determination.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PROCESS IF CATEGORY 1 OR 2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671756" y="1682749"/>
            <a:ext cx="7866681" cy="40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IRE and PI work together on a </a:t>
            </a:r>
            <a:r>
              <a:rPr lang="en-US"/>
              <a:t>risk-benefit assessment and risk mitigation plan </a:t>
            </a:r>
            <a:r>
              <a:rPr lang="en-US" b="0"/>
              <a:t>that is then submitted to the funding agency.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</a:t>
            </a:r>
            <a:r>
              <a:rPr lang="en-US"/>
              <a:t>funding agency must approve </a:t>
            </a:r>
            <a:r>
              <a:rPr lang="en-US" b="0"/>
              <a:t>the risk mitigation plan in order for the experiments to proceed.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Responsible communication </a:t>
            </a:r>
            <a:r>
              <a:rPr lang="en-US" b="0"/>
              <a:t>of research findings will be emphasized.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endParaRPr b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CONTINUOUS ASSESSMENT</a:t>
            </a: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671756" y="1682749"/>
            <a:ext cx="7866681" cy="40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The PI is responsible to </a:t>
            </a:r>
            <a:r>
              <a:rPr lang="en-US" b="0" i="1"/>
              <a:t>continually</a:t>
            </a:r>
            <a:r>
              <a:rPr lang="en-US" b="0"/>
              <a:t> assess at all stages of work, not only at proposal or award.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For changes, the PI must initiate an IRE review.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For </a:t>
            </a:r>
            <a:r>
              <a:rPr lang="en-US" b="0" u="sng"/>
              <a:t>existing</a:t>
            </a:r>
            <a:r>
              <a:rPr lang="en-US" b="0"/>
              <a:t> NIH grants as of May 2025, assessments due at the time of Research Performance Progress Report (RPPR).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0"/>
              <a:t>Include as part of Just-in-Time (JIT) materials submitted on or after May 6, 2025.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9D7A27"/>
              </a:buClr>
              <a:buSzPts val="2200"/>
              <a:buFont typeface="Merriweather Sans"/>
              <a:buChar char="&gt;"/>
            </a:pPr>
            <a:r>
              <a:rPr lang="en-US" sz="2200" b="0" u="sng">
                <a:solidFill>
                  <a:srgbClr val="9D7A2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https://grants.nih.gov/grants/guide/notice-files/NOT-OD-25-061.html</a:t>
            </a:r>
            <a:r>
              <a:rPr lang="en-US" sz="2200" b="0">
                <a:solidFill>
                  <a:srgbClr val="9D7A27"/>
                </a:solidFill>
              </a:rPr>
              <a:t> 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UW IMPLEMENTATION PLANS </a:t>
            </a:r>
            <a:r>
              <a:rPr lang="en-US" sz="1600" b="0"/>
              <a:t>(2 of 2)</a:t>
            </a:r>
            <a:endParaRPr b="0"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671756" y="1682749"/>
            <a:ext cx="7866681" cy="40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Maintain </a:t>
            </a:r>
            <a:r>
              <a:rPr lang="en-US"/>
              <a:t>Institutional Review Entity (IRE) as a subcommittee of the UW Institutional Biosafety Committee (IBC)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PI self-assessment worksheet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DURC-PEPP application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Updated EH&amp;S trainings to include DURC-PEPP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Updates to Biological Use Authorization (BUA)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Outreach to UW biological research community</a:t>
            </a:r>
            <a:endParaRPr b="0"/>
          </a:p>
          <a:p>
            <a:pPr marL="3429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b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</a:pPr>
            <a:r>
              <a:rPr lang="en-US"/>
              <a:t>EH&amp;S CONTACTS</a:t>
            </a: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726845" y="1851650"/>
            <a:ext cx="8107500" cy="42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erriweather Sans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LESLEY DECKER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Biosafety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EH&amp;S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lldecker@uw.edu</a:t>
            </a:r>
            <a:r>
              <a:rPr lang="en-US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206-221-5524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ehsbio@uw.edu</a:t>
            </a: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Two new federal policies impacting research with synthetic nucleic acids and biological agents and toxins expected in May 2025 | EHS</a:t>
            </a:r>
            <a:r>
              <a:rPr lang="en-US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4704008" y="1851026"/>
            <a:ext cx="3540162" cy="420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/>
              <a:t>ZARA LLEWELLYN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0"/>
              <a:t>Assistant Director for Research Safety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0"/>
              <a:t>EH&amp;S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0" u="sng">
                <a:solidFill>
                  <a:schemeClr val="hlink"/>
                </a:solidFill>
                <a:hlinkClick r:id="rId6"/>
              </a:rPr>
              <a:t>zaral@uw.edu</a:t>
            </a:r>
            <a:r>
              <a:rPr lang="en-US" b="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0"/>
              <a:t>206-221-2676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Encode Sans"/>
              <a:buNone/>
            </a:pPr>
            <a:r>
              <a:rPr lang="en-US" sz="4400">
                <a:latin typeface="Encode Sans"/>
                <a:ea typeface="Encode Sans"/>
                <a:cs typeface="Encode Sans"/>
                <a:sym typeface="Encode Sans"/>
              </a:rPr>
              <a:t>FRAMEWORK FOR NUCLEIC ACID SYNTHESIS SCREENING</a:t>
            </a:r>
            <a:endParaRPr/>
          </a:p>
        </p:txBody>
      </p:sp>
      <p:pic>
        <p:nvPicPr>
          <p:cNvPr id="89" name="Google Shape;89;p15" descr="A colorful DNA str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414" y="1014194"/>
            <a:ext cx="2343248" cy="1943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NEW REGULATORY REQUIREMENT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4966374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Released in April 2024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Implement by May 2025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Establishes screening processes for purchases of synthetic nucleic acids and synthesis equipment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Minimize potential misuse and ensure biosecurity for life sciences research</a:t>
            </a:r>
            <a:endParaRPr/>
          </a:p>
        </p:txBody>
      </p:sp>
      <p:pic>
        <p:nvPicPr>
          <p:cNvPr id="97" name="Google Shape;97;p16" descr="A manual cover with the American Presidential Seal entitled &quot;Framework for Nucleic Acid Synthesis Screening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655" y="1531457"/>
            <a:ext cx="3525737" cy="460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PURPOSE AND SCOPE </a:t>
            </a:r>
            <a:r>
              <a:rPr lang="en-US" sz="1600" b="0"/>
              <a:t>(1 of 2)</a:t>
            </a:r>
            <a:endParaRPr b="0"/>
          </a:p>
        </p:txBody>
      </p:sp>
      <p:pic>
        <p:nvPicPr>
          <p:cNvPr id="104" name="Google Shape;104;p17" descr="A picture of a DNA strand made of red dots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23094" y="2648135"/>
            <a:ext cx="3895916" cy="21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2858257" y="1736725"/>
            <a:ext cx="568018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Providers/manufacturers are recommended to screen purchases of synthetic nucleic acids and synthesis equipment to identify sequences of concern and potential misuse.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Those who receive federal funding are </a:t>
            </a:r>
            <a:r>
              <a:rPr lang="en-US"/>
              <a:t>required</a:t>
            </a:r>
            <a:r>
              <a:rPr lang="en-US" b="0"/>
              <a:t> to purchase only from providers who attest to the required screening framework.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429824" y="5721347"/>
            <a:ext cx="2791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PURPOSE AND SCOPE </a:t>
            </a:r>
            <a:r>
              <a:rPr lang="en-US" sz="1600" b="0"/>
              <a:t>(2 of 2)</a:t>
            </a:r>
            <a:endParaRPr/>
          </a:p>
        </p:txBody>
      </p:sp>
      <p:pic>
        <p:nvPicPr>
          <p:cNvPr id="113" name="Google Shape;113;p18" descr="A picture of a DNA strand made of red do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23094" y="2648135"/>
            <a:ext cx="3895916" cy="21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2858257" y="1736725"/>
            <a:ext cx="568018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r>
              <a:rPr lang="en-US" sz="2200" b="0"/>
              <a:t>Applies to 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Research involving the procurement of all types of </a:t>
            </a:r>
            <a:r>
              <a:rPr lang="en-US" sz="2200"/>
              <a:t>synthetic</a:t>
            </a:r>
            <a:r>
              <a:rPr lang="en-US" sz="2200" b="0"/>
              <a:t> nucleic acids, including but not limited to: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/>
              <a:t>Single- or double-stranded DNA and RNA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/>
              <a:t>Whole organism genomes containing any synthetic sequences of concern (e.g., whole genomes of federally regulated pathogens such as select agents).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Research involving the procurement of any benchtop equipment capable of synthesizing nucleic acids.</a:t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429824" y="5721347"/>
            <a:ext cx="2791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KEY ACTIONS FOR PROVIDERS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7879132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Attest</a:t>
            </a:r>
            <a:r>
              <a:rPr lang="en-US" sz="2200" b="0"/>
              <a:t> to implementing the screening framework and doing due diligence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Screen orders</a:t>
            </a:r>
            <a:r>
              <a:rPr lang="en-US" sz="2200" b="0"/>
              <a:t> for “sequences of concern” matching or resembling those on regulated pathogen lists, such as select agents or toxins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Verify customers</a:t>
            </a:r>
            <a:r>
              <a:rPr lang="en-US" sz="2200" b="0"/>
              <a:t> are legitimate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/>
              <a:t>Report</a:t>
            </a:r>
            <a:r>
              <a:rPr lang="en-US" sz="2200" b="0"/>
              <a:t> suspicious/potentially illegitimate orders to FBI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Maintain</a:t>
            </a:r>
            <a:r>
              <a:rPr lang="en-US" sz="2200"/>
              <a:t> records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Ensure robust </a:t>
            </a:r>
            <a:r>
              <a:rPr lang="en-US" sz="2200"/>
              <a:t>cybersecurity</a:t>
            </a:r>
            <a:endParaRPr sz="22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UW IMPLEMENTATION PLANS </a:t>
            </a:r>
            <a:r>
              <a:rPr lang="en-US" sz="1600" b="0"/>
              <a:t>(1 of 2)</a:t>
            </a:r>
            <a:endParaRPr b="0"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632434" y="1552167"/>
            <a:ext cx="8008132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EH&amp;S is working with Procurement to create a list of providers or vendors who attest to following the framework.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UW purchases of synthetic nucleic acids and synthesis equipment must be limited to providers on that list.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/>
              <a:t>If UW units synthesize and provide nucleic acid sequences as “core facilities,” they are considered a provider.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900356" y="1332224"/>
            <a:ext cx="7878900" cy="4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Encode Sans Black"/>
              <a:buNone/>
            </a:pPr>
            <a:r>
              <a:rPr lang="en-US" sz="4400"/>
              <a:t>U.S. GOVT POLICY FRAMEWORK FOR DUAL USE RESEARCH OF CONCERN (DURC) AND PATHOGENS WITH ENHANCED PANDEMIC POTENTIAL (PEPP)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UPDATED REGULATORY REQUIREMENTS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4839795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Released May 2024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Implement in May 2025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Unified oversight for research on biological agents and toxins that, when enhanced, </a:t>
            </a:r>
            <a:r>
              <a:rPr lang="en-US"/>
              <a:t>have potential to pose risks </a:t>
            </a:r>
            <a:r>
              <a:rPr lang="en-US" b="0"/>
              <a:t>to public health, agriculture, food security, economic security, or national security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/>
              <a:t>Supersedes previous DURC and P3CO policies</a:t>
            </a:r>
            <a:endParaRPr/>
          </a:p>
        </p:txBody>
      </p:sp>
      <p:pic>
        <p:nvPicPr>
          <p:cNvPr id="142" name="Google Shape;142;p22" descr="A manual cover with the American Presidential Seal entitled &quot;United States Government Policy Oversight of Dual Use Research of Concern and Pathogens with Enhanced Pandemic Potential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550" y="1687359"/>
            <a:ext cx="3428700" cy="454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On-screen Show (4:3)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Open Sans Light</vt:lpstr>
      <vt:lpstr>Open Sans</vt:lpstr>
      <vt:lpstr>Merriweather Sans</vt:lpstr>
      <vt:lpstr>Calibri</vt:lpstr>
      <vt:lpstr>Encode Sans</vt:lpstr>
      <vt:lpstr>Encode Sans Black</vt:lpstr>
      <vt:lpstr>Custom Design</vt:lpstr>
      <vt:lpstr>1_Custom Design</vt:lpstr>
      <vt:lpstr>1_Custom Design</vt:lpstr>
      <vt:lpstr>TWO NEW FEDERAL POLICIES IMPACTING BIOLOGICAL RESEARCH EXPECTED MAY 2025</vt:lpstr>
      <vt:lpstr>FRAMEWORK FOR NUCLEIC ACID SYNTHESIS SCREENING</vt:lpstr>
      <vt:lpstr>NEW REGULATORY REQUIREMENT</vt:lpstr>
      <vt:lpstr>PURPOSE AND SCOPE (1 of 2)</vt:lpstr>
      <vt:lpstr>PURPOSE AND SCOPE (2 of 2)</vt:lpstr>
      <vt:lpstr>KEY ACTIONS FOR PROVIDERS</vt:lpstr>
      <vt:lpstr>UW IMPLEMENTATION PLANS (1 of 2)</vt:lpstr>
      <vt:lpstr>U.S. GOVT POLICY FRAMEWORK FOR DUAL USE RESEARCH OF CONCERN (DURC) AND PATHOGENS WITH ENHANCED PANDEMIC POTENTIAL (PEPP)</vt:lpstr>
      <vt:lpstr>UPDATED REGULATORY REQUIREMENTS</vt:lpstr>
      <vt:lpstr>PURPOSE</vt:lpstr>
      <vt:lpstr>TWO CATEGORIES OF RESEARCH (1 of 2)</vt:lpstr>
      <vt:lpstr>TWO CATEGORIES OF RESEARCH (2 of 2)</vt:lpstr>
      <vt:lpstr>CATEGORY 1 OR 2 RESEARCH:</vt:lpstr>
      <vt:lpstr>PROCESS FOR ASSESSMENT</vt:lpstr>
      <vt:lpstr>PROCESS IF CATEGORY 1 OR 2</vt:lpstr>
      <vt:lpstr>CONTINUOUS ASSESSMENT</vt:lpstr>
      <vt:lpstr>UW IMPLEMENTATION PLANS (2 of 2)</vt:lpstr>
      <vt:lpstr>EH&amp;S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Susan Wilbanks</dc:creator>
  <cp:lastModifiedBy>Susan Wilbanks</cp:lastModifiedBy>
  <cp:revision>1</cp:revision>
  <dcterms:modified xsi:type="dcterms:W3CDTF">2025-03-14T22:39:30Z</dcterms:modified>
</cp:coreProperties>
</file>