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5"/>
    <p:sldMasterId id="2147483657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6858000" cx="9144000"/>
  <p:notesSz cx="6858000" cy="9144000"/>
  <p:embeddedFontLst>
    <p:embeddedFont>
      <p:font typeface="Encode Sans Black"/>
      <p:bold r:id="rId17"/>
    </p:embeddedFon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3AADA3F-FE31-48FC-ACB6-5176363C22F0}">
  <a:tblStyle styleId="{63AADA3F-FE31-48FC-ACB6-5176363C22F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6EB"/>
          </a:solidFill>
        </a:fill>
      </a:tcStyle>
    </a:wholeTbl>
    <a:band1H>
      <a:tcTxStyle/>
      <a:tcStyle>
        <a:fill>
          <a:solidFill>
            <a:srgbClr val="CCCAD4"/>
          </a:solidFill>
        </a:fill>
      </a:tcStyle>
    </a:band1H>
    <a:band2H>
      <a:tcTxStyle/>
    </a:band2H>
    <a:band1V>
      <a:tcTxStyle/>
      <a:tcStyle>
        <a:fill>
          <a:solidFill>
            <a:srgbClr val="CCCAD4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OpenSans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EncodeSansBlack-bold.fntdata"/><Relationship Id="rId16" Type="http://schemas.openxmlformats.org/officeDocument/2006/relationships/slide" Target="slides/slide9.xml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9" y="2246191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Year-end Close Overview</a:t>
            </a:r>
            <a:endParaRPr b="1"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May 2024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Erick Winger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Controller’s Office: Finance, Planning &amp; Budgeting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What's Different to Month-end Close?</a:t>
            </a:r>
            <a:endParaRPr/>
          </a:p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FY24 close calendar will be a </a:t>
            </a: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16-business day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process. This is </a:t>
            </a: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6 more days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 than the month-end close calendar.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Differences: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Day 6 Activities                 Move to Day 9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Day 10 Activities               Move to Day 16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Impact to Academy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Once payroll posts, provides more business days to review; can make needed revisions using manual or reclass journals before operational accounting closes.</a:t>
            </a:r>
            <a:endParaRPr/>
          </a:p>
          <a:p>
            <a:pPr indent="-190500" lvl="0" marL="342900" rtl="0" algn="l">
              <a:spcBef>
                <a:spcPts val="82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sp>
        <p:nvSpPr>
          <p:cNvPr id="66" name="Google Shape;66;p12"/>
          <p:cNvSpPr/>
          <p:nvPr/>
        </p:nvSpPr>
        <p:spPr>
          <a:xfrm>
            <a:off x="3571388" y="3441199"/>
            <a:ext cx="904920" cy="34955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3571387" y="3835802"/>
            <a:ext cx="904920" cy="34955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What's the Same to Month-end Close?</a:t>
            </a:r>
            <a:endParaRPr/>
          </a:p>
        </p:txBody>
      </p:sp>
      <p:sp>
        <p:nvSpPr>
          <p:cNvPr id="73" name="Google Shape;73;p13"/>
          <p:cNvSpPr txBox="1"/>
          <p:nvPr>
            <p:ph idx="2" type="body"/>
          </p:nvPr>
        </p:nvSpPr>
        <p:spPr>
          <a:xfrm>
            <a:off x="556021" y="1674756"/>
            <a:ext cx="8561143" cy="399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Day minus 1 through Day 5 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ISD for the period must post by Sun, June 30th at midnight.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Accounting Adjustments must be approved by Sun, June 30th at 2pm.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Receiving must be completed by Sun, June 30th at midnight.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Customer invoices must be approved by Mon, July 1st at 2pm.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FY24 cash deposits must be claimed by Mon, July 1st at 2pm.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highlight>
                  <a:srgbClr val="E7D3A2"/>
                </a:highlight>
                <a:latin typeface="Arial"/>
                <a:ea typeface="Arial"/>
                <a:cs typeface="Arial"/>
                <a:sym typeface="Arial"/>
              </a:rPr>
              <a:t>Impact to Academy</a:t>
            </a:r>
            <a:endParaRPr/>
          </a:p>
          <a:p>
            <a:pPr indent="-285750" lvl="1" marL="74295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Char char="o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Minimizes changes so you know what to expect. It's important to meet timelines to ensure transactions are recorded in the correct period.</a:t>
            </a:r>
            <a:endParaRPr/>
          </a:p>
          <a:p>
            <a:pPr indent="-1905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82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Year-end Close Timeline</a:t>
            </a: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81" name="Google Shape;81;p14"/>
          <p:cNvGraphicFramePr/>
          <p:nvPr/>
        </p:nvGraphicFramePr>
        <p:xfrm>
          <a:off x="409575" y="1715441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{63AADA3F-FE31-48FC-ACB6-5176363C22F0}</a:tableStyleId>
              </a:tblPr>
              <a:tblGrid>
                <a:gridCol w="1276350"/>
                <a:gridCol w="1504950"/>
                <a:gridCol w="1266825"/>
                <a:gridCol w="427672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Sun, June 30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Open July ledger period in Workday (FY25)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Sun, June 30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Last day to approve Accounting Adjustments for period (follows Procurement close)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Sun, June 30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Complete receiving of goods and services for period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Sun, June 30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Procurement, Expenses, Capital Assets, Student Accounts 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Sun, June 30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minus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Last day to post ISDs (follows Procurement close)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July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Banking 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July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In-progress customer invoices must be approved or cancelled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Year-end Close Timeline (cont.)</a:t>
            </a:r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88" name="Google Shape;88;p15"/>
          <p:cNvGraphicFramePr/>
          <p:nvPr/>
        </p:nvGraphicFramePr>
        <p:xfrm>
          <a:off x="409575" y="1713146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{63AADA3F-FE31-48FC-ACB6-5176363C22F0}</a:tableStyleId>
              </a:tblPr>
              <a:tblGrid>
                <a:gridCol w="1276350"/>
                <a:gridCol w="1504950"/>
                <a:gridCol w="1266825"/>
                <a:gridCol w="427672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July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Customer Accounts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July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Run Receipt Accrual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July 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Run Depreciation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 July 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Post reversing journal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Thu, July 4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4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HOLIDAY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 July 5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5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Midnight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Payroll; Fringe expenses post. Time of day is dependent upon Payroll processes completing and may be earlier/later than midnight.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Year-end Close Timeline (cont.)</a:t>
            </a:r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95" name="Google Shape;95;p16"/>
          <p:cNvGraphicFramePr/>
          <p:nvPr/>
        </p:nvGraphicFramePr>
        <p:xfrm>
          <a:off x="409575" y="1715727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{63AADA3F-FE31-48FC-ACB6-5176363C22F0}</a:tableStyleId>
              </a:tblPr>
              <a:tblGrid>
                <a:gridCol w="1276350"/>
                <a:gridCol w="1504950"/>
                <a:gridCol w="1266825"/>
                <a:gridCol w="427672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July 8 – Thu, July 11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5-8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Business days to review and make any corrections before operational accounting closes.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 July 12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9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Funding Source - final task run for period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 July 12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9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Last day to run financial allocations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 July 12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9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In-progress journals must be approved or cancelled 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 July 12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9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Journals (except for Controller's Office)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 July 12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9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Close Operational Accounting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Year-end Close Timeline (cont.)</a:t>
            </a:r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102" name="Google Shape;102;p17"/>
          <p:cNvGraphicFramePr/>
          <p:nvPr/>
        </p:nvGraphicFramePr>
        <p:xfrm>
          <a:off x="409575" y="1715854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{63AADA3F-FE31-48FC-ACB6-5176363C22F0}</a:tableStyleId>
              </a:tblPr>
              <a:tblGrid>
                <a:gridCol w="1343025"/>
                <a:gridCol w="1438275"/>
                <a:gridCol w="1266825"/>
                <a:gridCol w="427672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of 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Calendar 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Deadline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Key Functions and types of transactions that occur each 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Mon, July 15 – Mon, July 22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10-15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Controller's Office ONLY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 July 23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 16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5:00pm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University closes Workday for fiscal year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Wed, July 24 – Wed July 31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-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Submit and post trial balance to State Agency Financial Reporting System (AFRS)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Year-end Close Discussions: May Schedule</a:t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  <p:graphicFrame>
        <p:nvGraphicFramePr>
          <p:cNvPr id="109" name="Google Shape;109;p18"/>
          <p:cNvGraphicFramePr/>
          <p:nvPr/>
        </p:nvGraphicFramePr>
        <p:xfrm>
          <a:off x="357187" y="17171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{63AADA3F-FE31-48FC-ACB6-5176363C22F0}</a:tableStyleId>
              </a:tblPr>
              <a:tblGrid>
                <a:gridCol w="1428750"/>
                <a:gridCol w="7000875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Day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E8D3A2"/>
                          </a:solidFill>
                          <a:highlight>
                            <a:srgbClr val="4B2E83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Meeting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4B2E83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B2E83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Wed, May 1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Shared Environments Sync Meeting: Intro to year-end close calendar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41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 May 7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Procurement Services Office Hours: Year-end close with procurement lens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Wed, May 8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Shared Environments Sync Meeting: Deep dive into year-end close processes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Thu, May 9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Monthly Research Administration Meeting (MRAM): Year-end close with a focus on grant reporting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 May 10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EWS Office Hours: Year-end close with a focus on Internal Service Delivery (ISD) reporting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Tue, May 14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E9E8ED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 Accounting Forum: Deep dive into year-end close with a focus on the accounting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E9E8ED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Fri, May 17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4B2E83"/>
                          </a:solidFill>
                          <a:highlight>
                            <a:srgbClr val="D0CDD9"/>
                          </a:highlight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Enterprise Reporting and Analytics Meeting: Review reports that can be helpful for year-end close</a:t>
                      </a:r>
                      <a:endParaRPr sz="1800" u="none" cap="none" strike="noStrike">
                        <a:solidFill>
                          <a:srgbClr val="4B2E83"/>
                        </a:solidFill>
                        <a:highlight>
                          <a:srgbClr val="D0CDD9"/>
                        </a:highlight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8D3A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D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Resources</a:t>
            </a:r>
            <a:endParaRPr/>
          </a:p>
        </p:txBody>
      </p:sp>
      <p:sp>
        <p:nvSpPr>
          <p:cNvPr id="115" name="Google Shape;115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Financial Reporting Year-End Close webpage: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https://finance.uw.edu/fr/year-end-close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Procurement Year-end Close webpage: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https://finance.uw.edu/ps/tools-for-reconciling/fiscal-year-end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Banking &amp; Accounting Operations: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https://finance.uw.edu/bao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Annual Surveys: 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b="0" lang="en-US">
                <a:latin typeface="Arial"/>
                <a:ea typeface="Arial"/>
                <a:cs typeface="Arial"/>
                <a:sym typeface="Arial"/>
              </a:rPr>
              <a:t>https://finance.uw.edu/fr/year-end-close/annual-surveys</a:t>
            </a:r>
            <a:endParaRPr/>
          </a:p>
          <a:p>
            <a:pPr indent="-190500" lvl="0" marL="342900" rtl="0" algn="l">
              <a:spcBef>
                <a:spcPts val="80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82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Erick Winger – Controller’s Office: Finance, Planning &amp; Budgeting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