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C3785A-E20E-4CB4-9A88-2A31DD4EB0BA}">
  <a:tblStyle styleId="{D3C3785A-E20E-4CB4-9A88-2A31DD4EB0BA}"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Tw Cen MT"/>
          <a:ea typeface="Tw Cen MT"/>
          <a:cs typeface="Tw Cen MT"/>
        </a:font>
        <a:schemeClr val="lt1"/>
      </a:tcTxStyle>
      <a:tcStyle>
        <a:fill>
          <a:solidFill>
            <a:schemeClr val="dk1"/>
          </a:solidFill>
        </a:fill>
      </a:tcStyle>
    </a:lastCol>
    <a:firstCol>
      <a:tcTxStyle b="on" i="off">
        <a:font>
          <a:latin typeface="Tw Cen MT"/>
          <a:ea typeface="Tw Cen MT"/>
          <a:cs typeface="Tw Cen MT"/>
        </a:font>
        <a:schemeClr val="lt1"/>
      </a:tcTxStyle>
      <a:tcStyle>
        <a:fill>
          <a:solidFill>
            <a:schemeClr val="dk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mentioned earlier, we’ve developed a number of new resources to make compliance with these data security requirements easier including:</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New online tutorial for researchers that explains the purpose of these requirements, the risk levels, and the associated data security requirements</a:t>
            </a:r>
            <a:endParaRPr/>
          </a:p>
          <a:p>
            <a:pPr indent="-171450" lvl="0" marL="171450" rtl="0" algn="l">
              <a:spcBef>
                <a:spcPts val="0"/>
              </a:spcBef>
              <a:spcAft>
                <a:spcPts val="0"/>
              </a:spcAft>
              <a:buClr>
                <a:schemeClr val="dk1"/>
              </a:buClr>
              <a:buSzPts val="1200"/>
              <a:buFont typeface="Arial"/>
              <a:buChar char="•"/>
            </a:pPr>
            <a:r>
              <a:rPr lang="en-US"/>
              <a:t>A new worksheet that walks through how to appropriately configure devices for proper security. This is especially useful for researchers, particularly student researchers who may be using personal devices not supported by a department IT</a:t>
            </a:r>
            <a:endParaRPr/>
          </a:p>
          <a:p>
            <a:pPr indent="-171450" lvl="0" marL="171450" rtl="0" algn="l">
              <a:spcBef>
                <a:spcPts val="0"/>
              </a:spcBef>
              <a:spcAft>
                <a:spcPts val="0"/>
              </a:spcAft>
              <a:buClr>
                <a:schemeClr val="dk1"/>
              </a:buClr>
              <a:buSzPts val="1200"/>
              <a:buFont typeface="Arial"/>
              <a:buChar char="•"/>
            </a:pPr>
            <a:r>
              <a:rPr lang="en-US"/>
              <a:t>Some of the security requirements include having specific policies that address how research staff are training on data security, how devices are managed and tracked, and how access to study data is controlled. We have now created sample templates for researchers who may not have department policies that address this and need to generate their own.</a:t>
            </a:r>
            <a:endParaRPr/>
          </a:p>
        </p:txBody>
      </p:sp>
      <p:sp>
        <p:nvSpPr>
          <p:cNvPr id="369" name="Google Shape;36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 The guidance itself is not new.</a:t>
            </a:r>
            <a:endParaRPr/>
          </a:p>
          <a:p>
            <a:pPr indent="0" lvl="0" marL="0" rtl="0" algn="l">
              <a:spcBef>
                <a:spcPts val="0"/>
              </a:spcBef>
              <a:spcAft>
                <a:spcPts val="0"/>
              </a:spcAft>
              <a:buNone/>
            </a:pPr>
            <a:r>
              <a:rPr lang="en-US"/>
              <a:t> - These data security requirements have been around since 2016 but have not been updated significantly in the intervening 9 years.</a:t>
            </a:r>
            <a:endParaRPr/>
          </a:p>
          <a:p>
            <a:pPr indent="0" lvl="0" marL="0" rtl="0" algn="l">
              <a:spcBef>
                <a:spcPts val="0"/>
              </a:spcBef>
              <a:spcAft>
                <a:spcPts val="0"/>
              </a:spcAft>
              <a:buNone/>
            </a:pPr>
            <a:r>
              <a:rPr lang="en-US"/>
              <a:t> - It currently only applies to studies where the UW is the reviewing IRB, including non-UW sites relying on the UW for IRB review. </a:t>
            </a:r>
            <a:endParaRPr/>
          </a:p>
          <a:p>
            <a:pPr indent="0" lvl="0" marL="0" rtl="0" algn="l">
              <a:spcBef>
                <a:spcPts val="0"/>
              </a:spcBef>
              <a:spcAft>
                <a:spcPts val="0"/>
              </a:spcAft>
              <a:buNone/>
            </a:pPr>
            <a:r>
              <a:t/>
            </a:r>
            <a:endParaRPr/>
          </a:p>
        </p:txBody>
      </p:sp>
      <p:sp>
        <p:nvSpPr>
          <p:cNvPr id="300" name="Google Shape;3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 - Over the past 6 months has worked with UW Medicine Compliance, UW Medicine Information Security, UW-IT Information Security, other SMEs and researchers to bring the guidance up to current data protection standards.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a:t>
            </a:r>
            <a:r>
              <a:rPr b="1" lang="en-US"/>
              <a:t>REVIEW </a:t>
            </a:r>
            <a:r>
              <a:rPr lang="en-US"/>
              <a:t>Slide Content]</a:t>
            </a:r>
            <a:endParaRPr/>
          </a:p>
          <a:p>
            <a:pPr indent="0" lvl="0" marL="0" rtl="0" algn="l">
              <a:spcBef>
                <a:spcPts val="0"/>
              </a:spcBef>
              <a:spcAft>
                <a:spcPts val="0"/>
              </a:spcAft>
              <a:buNone/>
            </a:pPr>
            <a:r>
              <a:t/>
            </a:r>
            <a:endParaRPr/>
          </a:p>
        </p:txBody>
      </p:sp>
      <p:sp>
        <p:nvSpPr>
          <p:cNvPr id="307" name="Google Shape;3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Some bigger changes were made here to better align with general data security risk levels here at UW and other peer institutions</a:t>
            </a:r>
            <a:endParaRPr/>
          </a:p>
          <a:p>
            <a:pPr indent="-171450" lvl="0" marL="171450" rtl="0" algn="l">
              <a:spcBef>
                <a:spcPts val="0"/>
              </a:spcBef>
              <a:spcAft>
                <a:spcPts val="0"/>
              </a:spcAft>
              <a:buClr>
                <a:schemeClr val="dk1"/>
              </a:buClr>
              <a:buSzPts val="1200"/>
              <a:buFont typeface="Arial"/>
              <a:buChar char="-"/>
            </a:pPr>
            <a:r>
              <a:rPr lang="en-US"/>
              <a:t>Previously Level 1 included low risk research (e.g., opinion survey studies, performance of non-sensitive tasks). These have now been moved up to Level 2</a:t>
            </a:r>
            <a:endParaRPr/>
          </a:p>
          <a:p>
            <a:pPr indent="-171450" lvl="0" marL="171450" rtl="0" algn="l">
              <a:spcBef>
                <a:spcPts val="0"/>
              </a:spcBef>
              <a:spcAft>
                <a:spcPts val="0"/>
              </a:spcAft>
              <a:buClr>
                <a:schemeClr val="dk1"/>
              </a:buClr>
              <a:buSzPts val="1200"/>
              <a:buFont typeface="Arial"/>
              <a:buChar char="-"/>
            </a:pPr>
            <a:r>
              <a:rPr lang="en-US"/>
              <a:t>Level 1 is limited to information that would be acceptable if it were publicly disclosed.</a:t>
            </a:r>
            <a:endParaRPr/>
          </a:p>
          <a:p>
            <a:pPr indent="-171450" lvl="0" marL="171450" rtl="0" algn="l">
              <a:spcBef>
                <a:spcPts val="0"/>
              </a:spcBef>
              <a:spcAft>
                <a:spcPts val="0"/>
              </a:spcAft>
              <a:buClr>
                <a:schemeClr val="dk1"/>
              </a:buClr>
              <a:buSzPts val="1200"/>
              <a:buFont typeface="Arial"/>
              <a:buChar char="-"/>
            </a:pPr>
            <a:r>
              <a:rPr lang="en-US"/>
              <a:t>Result of this is that more low-risk research will now qualify for the application of the data security standards required under level 2</a:t>
            </a:r>
            <a:endParaRPr/>
          </a:p>
          <a:p>
            <a:pPr indent="0" lvl="0" marL="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314" name="Google Shape;3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were fewer changes to Risk level 3 but more details were provided to assist researchers in identifying what type of data fits into this category.</a:t>
            </a:r>
            <a:endParaRPr/>
          </a:p>
        </p:txBody>
      </p:sp>
      <p:sp>
        <p:nvSpPr>
          <p:cNvPr id="325" name="Google Shape;3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Levels 4 and 5 have been combined in our updated guidance because we have found it difficult to separate the two and the data security requirements are essentially the same. Any study working with level 5 data would now be considered level 4 under the revised guidance</a:t>
            </a:r>
            <a:endParaRPr/>
          </a:p>
        </p:txBody>
      </p:sp>
      <p:sp>
        <p:nvSpPr>
          <p:cNvPr id="335" name="Google Shape;33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There six categories of data protection requirements and within each are specific requirements along with what risk levels those requirements apply to.</a:t>
            </a:r>
            <a:endParaRPr/>
          </a:p>
          <a:p>
            <a:pPr indent="-171450" lvl="0" marL="171450" rtl="0" algn="l">
              <a:spcBef>
                <a:spcPts val="0"/>
              </a:spcBef>
              <a:spcAft>
                <a:spcPts val="0"/>
              </a:spcAft>
              <a:buClr>
                <a:schemeClr val="dk1"/>
              </a:buClr>
              <a:buSzPts val="1200"/>
              <a:buFont typeface="Arial"/>
              <a:buChar char="-"/>
            </a:pPr>
            <a:r>
              <a:rPr lang="en-US"/>
              <a:t>This is not new but the content for many of the requirements has been updated or enhanced. </a:t>
            </a:r>
            <a:endParaRPr/>
          </a:p>
          <a:p>
            <a:pPr indent="-171450" lvl="0" marL="171450" rtl="0" algn="l">
              <a:spcBef>
                <a:spcPts val="0"/>
              </a:spcBef>
              <a:spcAft>
                <a:spcPts val="0"/>
              </a:spcAft>
              <a:buClr>
                <a:schemeClr val="dk1"/>
              </a:buClr>
              <a:buSzPts val="1200"/>
              <a:buFont typeface="Arial"/>
              <a:buChar char="-"/>
            </a:pPr>
            <a:r>
              <a:rPr lang="en-US"/>
              <a:t>We’ve also attempted to provide more details for clarity and links to helpful references and other institutional guidance. Some of these changes were made in response to feedback we’ve received from researchers when we’ve conducted PAVE audits.</a:t>
            </a:r>
            <a:endParaRPr/>
          </a:p>
        </p:txBody>
      </p:sp>
      <p:sp>
        <p:nvSpPr>
          <p:cNvPr id="345" name="Google Shape;3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We have updated our IRB protocol form to reflect the changes in risk levels.</a:t>
            </a:r>
            <a:endParaRPr/>
          </a:p>
          <a:p>
            <a:pPr indent="-171450" lvl="0" marL="171450" rtl="0" algn="l">
              <a:spcBef>
                <a:spcPts val="0"/>
              </a:spcBef>
              <a:spcAft>
                <a:spcPts val="0"/>
              </a:spcAft>
              <a:buClr>
                <a:schemeClr val="dk1"/>
              </a:buClr>
              <a:buSzPts val="1200"/>
              <a:buFont typeface="Arial"/>
              <a:buChar char="-"/>
            </a:pPr>
            <a:r>
              <a:rPr lang="en-US"/>
              <a:t>Researchers can check more than one risk level and then describe in more detail what level will apply to which types of data and in which systems that data will be stored [</a:t>
            </a:r>
            <a:r>
              <a:rPr b="1" lang="en-US"/>
              <a:t>CLICK</a:t>
            </a:r>
            <a:r>
              <a:rPr lang="en-US"/>
              <a:t> for Fly-in and </a:t>
            </a:r>
            <a:r>
              <a:rPr b="1" lang="en-US"/>
              <a:t>CLICK AGAIN </a:t>
            </a:r>
            <a:r>
              <a:rPr lang="en-US"/>
              <a:t>for Fly-away]</a:t>
            </a:r>
            <a:endParaRPr/>
          </a:p>
          <a:p>
            <a:pPr indent="-171450" lvl="0" marL="171450" rtl="0" algn="l">
              <a:spcBef>
                <a:spcPts val="0"/>
              </a:spcBef>
              <a:spcAft>
                <a:spcPts val="0"/>
              </a:spcAft>
              <a:buClr>
                <a:schemeClr val="dk1"/>
              </a:buClr>
              <a:buSzPts val="1200"/>
              <a:buFont typeface="Arial"/>
              <a:buChar char="-"/>
            </a:pPr>
            <a:r>
              <a:rPr lang="en-US"/>
              <a:t>As noted before, researchers can request exceptions to specific requirements for a given risk level [</a:t>
            </a:r>
            <a:r>
              <a:rPr b="1" lang="en-US"/>
              <a:t>CLICK</a:t>
            </a:r>
            <a:r>
              <a:rPr lang="en-US"/>
              <a:t> for Fly-in]</a:t>
            </a:r>
            <a:endParaRPr/>
          </a:p>
          <a:p>
            <a:pPr indent="-95250" lvl="0" marL="171450" rtl="0" algn="l">
              <a:spcBef>
                <a:spcPts val="0"/>
              </a:spcBef>
              <a:spcAft>
                <a:spcPts val="0"/>
              </a:spcAft>
              <a:buClr>
                <a:schemeClr val="dk1"/>
              </a:buClr>
              <a:buSzPts val="1200"/>
              <a:buFont typeface="Arial"/>
              <a:buNone/>
            </a:pPr>
            <a:r>
              <a:t/>
            </a:r>
            <a:endParaRPr/>
          </a:p>
        </p:txBody>
      </p:sp>
      <p:sp>
        <p:nvSpPr>
          <p:cNvPr id="353" name="Google Shape;3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new studies approved after July 1st, the updated data security protection requirements are in effect.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We’re giving existing studies more time to assess their data security protections and make any updates [</a:t>
            </a:r>
            <a:r>
              <a:rPr b="1" lang="en-US"/>
              <a:t>REVIEW</a:t>
            </a:r>
            <a:r>
              <a:rPr lang="en-US"/>
              <a:t> Slide]</a:t>
            </a:r>
            <a:endParaRPr/>
          </a:p>
        </p:txBody>
      </p:sp>
      <p:sp>
        <p:nvSpPr>
          <p:cNvPr id="362" name="Google Shape;3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2"/>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58" name="Google Shape;58;p2"/>
          <p:cNvGrpSpPr/>
          <p:nvPr/>
        </p:nvGrpSpPr>
        <p:grpSpPr>
          <a:xfrm>
            <a:off x="0" y="0"/>
            <a:ext cx="2305051" cy="6858001"/>
            <a:chOff x="0" y="0"/>
            <a:chExt cx="2305051" cy="6858001"/>
          </a:xfrm>
        </p:grpSpPr>
        <p:sp>
          <p:nvSpPr>
            <p:cNvPr id="59" name="Google Shape;59;p2"/>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2"/>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2"/>
          <p:cNvSpPr txBox="1"/>
          <p:nvPr>
            <p:ph idx="10" type="dt"/>
          </p:nvPr>
        </p:nvSpPr>
        <p:spPr>
          <a:xfrm>
            <a:off x="5801052" y="5410202"/>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
          <p:cNvSpPr txBox="1"/>
          <p:nvPr>
            <p:ph idx="11" type="ftr"/>
          </p:nvPr>
        </p:nvSpPr>
        <p:spPr>
          <a:xfrm>
            <a:off x="1900237" y="5410202"/>
            <a:ext cx="384366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
          <p:cNvSpPr txBox="1"/>
          <p:nvPr>
            <p:ph idx="12" type="sldNum"/>
          </p:nvPr>
        </p:nvSpPr>
        <p:spPr>
          <a:xfrm>
            <a:off x="7915603" y="5410200"/>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9" name="Shape 169"/>
        <p:cNvGrpSpPr/>
        <p:nvPr/>
      </p:nvGrpSpPr>
      <p:grpSpPr>
        <a:xfrm>
          <a:off x="0" y="0"/>
          <a:ext cx="0" cy="0"/>
          <a:chOff x="0" y="0"/>
          <a:chExt cx="0" cy="0"/>
        </a:xfrm>
      </p:grpSpPr>
      <p:sp>
        <p:nvSpPr>
          <p:cNvPr id="170" name="Google Shape;170;p11"/>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1"/>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2" name="Google Shape;172;p11"/>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1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6" name="Shape 176"/>
        <p:cNvGrpSpPr/>
        <p:nvPr/>
      </p:nvGrpSpPr>
      <p:grpSpPr>
        <a:xfrm>
          <a:off x="0" y="0"/>
          <a:ext cx="0" cy="0"/>
          <a:chOff x="0" y="0"/>
          <a:chExt cx="0" cy="0"/>
        </a:xfrm>
      </p:grpSpPr>
      <p:sp>
        <p:nvSpPr>
          <p:cNvPr id="177" name="Google Shape;177;p12"/>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12"/>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12"/>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2"/>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2"/>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13"/>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13"/>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13"/>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1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13"/>
          <p:cNvSpPr txBox="1"/>
          <p:nvPr/>
        </p:nvSpPr>
        <p:spPr>
          <a:xfrm>
            <a:off x="696579" y="718458"/>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190" name="Google Shape;190;p13"/>
          <p:cNvSpPr txBox="1"/>
          <p:nvPr/>
        </p:nvSpPr>
        <p:spPr>
          <a:xfrm>
            <a:off x="7817473" y="2764972"/>
            <a:ext cx="4572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14"/>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4"/>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1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15"/>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5"/>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15"/>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15"/>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15"/>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15"/>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15"/>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1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16"/>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16"/>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16"/>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2" name="Google Shape;212;p16"/>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16"/>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16"/>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5" name="Google Shape;215;p16"/>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16"/>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16"/>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8" name="Google Shape;218;p16"/>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1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17"/>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17"/>
          <p:cNvSpPr txBox="1"/>
          <p:nvPr>
            <p:ph idx="1" type="body"/>
          </p:nvPr>
        </p:nvSpPr>
        <p:spPr>
          <a:xfrm rot="5400000">
            <a:off x="2799953" y="305594"/>
            <a:ext cx="3541714" cy="74294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1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1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18"/>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18"/>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1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1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1" name="Shape 281"/>
        <p:cNvGrpSpPr/>
        <p:nvPr/>
      </p:nvGrpSpPr>
      <p:grpSpPr>
        <a:xfrm>
          <a:off x="0" y="0"/>
          <a:ext cx="0" cy="0"/>
          <a:chOff x="0" y="0"/>
          <a:chExt cx="0" cy="0"/>
        </a:xfrm>
      </p:grpSpPr>
      <p:sp>
        <p:nvSpPr>
          <p:cNvPr id="282" name="Google Shape;282;p20"/>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20"/>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284" name="Google Shape;284;p20"/>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285" name="Google Shape;285;p20"/>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286" name="Google Shape;286;p20"/>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287" name="Google Shape;287;p2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2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2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3"/>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4"/>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7" name="Google Shape;127;p4"/>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8" name="Google Shape;128;p4"/>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29" name="Google Shape;129;p4"/>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0" name="Google Shape;130;p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5"/>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6" name="Google Shape;136;p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 name="Shape 139"/>
        <p:cNvGrpSpPr/>
        <p:nvPr/>
      </p:nvGrpSpPr>
      <p:grpSpPr>
        <a:xfrm>
          <a:off x="0" y="0"/>
          <a:ext cx="0" cy="0"/>
          <a:chOff x="0" y="0"/>
          <a:chExt cx="0" cy="0"/>
        </a:xfrm>
      </p:grpSpPr>
      <p:sp>
        <p:nvSpPr>
          <p:cNvPr id="140" name="Google Shape;140;p6"/>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2" name="Google Shape;142;p6"/>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3" name="Google Shape;143;p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7"/>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p9"/>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9"/>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8" name="Google Shape;158;p9"/>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9" name="Google Shape;159;p9"/>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9"/>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9"/>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2" name="Shape 162"/>
        <p:cNvGrpSpPr/>
        <p:nvPr/>
      </p:nvGrpSpPr>
      <p:grpSpPr>
        <a:xfrm>
          <a:off x="0" y="0"/>
          <a:ext cx="0" cy="0"/>
          <a:chOff x="0" y="0"/>
          <a:chExt cx="0" cy="0"/>
        </a:xfrm>
      </p:grpSpPr>
      <p:sp>
        <p:nvSpPr>
          <p:cNvPr id="163" name="Google Shape;163;p10"/>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10"/>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5" name="Google Shape;165;p10"/>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1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8.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1"/>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11" name="Google Shape;11;p1"/>
          <p:cNvGrpSpPr/>
          <p:nvPr/>
        </p:nvGrpSpPr>
        <p:grpSpPr>
          <a:xfrm>
            <a:off x="-14288" y="0"/>
            <a:ext cx="9041774" cy="6858001"/>
            <a:chOff x="-14288" y="0"/>
            <a:chExt cx="9041774" cy="6858001"/>
          </a:xfrm>
        </p:grpSpPr>
        <p:grpSp>
          <p:nvGrpSpPr>
            <p:cNvPr id="12" name="Google Shape;12;p1"/>
            <p:cNvGrpSpPr/>
            <p:nvPr/>
          </p:nvGrpSpPr>
          <p:grpSpPr>
            <a:xfrm>
              <a:off x="-14288" y="0"/>
              <a:ext cx="1220788" cy="6858001"/>
              <a:chOff x="-14288" y="0"/>
              <a:chExt cx="1220788" cy="6858001"/>
            </a:xfrm>
          </p:grpSpPr>
          <p:sp>
            <p:nvSpPr>
              <p:cNvPr id="13" name="Google Shape;13;p1"/>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1"/>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5" name="Google Shape;25;p1"/>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1"/>
            <p:cNvGrpSpPr/>
            <p:nvPr/>
          </p:nvGrpSpPr>
          <p:grpSpPr>
            <a:xfrm>
              <a:off x="8352798" y="0"/>
              <a:ext cx="674688" cy="6848476"/>
              <a:chOff x="11364912" y="0"/>
              <a:chExt cx="674688" cy="6848476"/>
            </a:xfrm>
          </p:grpSpPr>
          <p:sp>
            <p:nvSpPr>
              <p:cNvPr id="41" name="Google Shape;41;p1"/>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1"/>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4" name="Shape 234"/>
        <p:cNvGrpSpPr/>
        <p:nvPr/>
      </p:nvGrpSpPr>
      <p:grpSpPr>
        <a:xfrm>
          <a:off x="0" y="0"/>
          <a:ext cx="0" cy="0"/>
          <a:chOff x="0" y="0"/>
          <a:chExt cx="0" cy="0"/>
        </a:xfrm>
      </p:grpSpPr>
      <p:pic>
        <p:nvPicPr>
          <p:cNvPr descr="\\DROBO-FS\QuickDrops\JB\PPTX NG\Droplets\LightingOverlay.png" id="235" name="Google Shape;235;p1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236" name="Google Shape;236;p19"/>
          <p:cNvGrpSpPr/>
          <p:nvPr/>
        </p:nvGrpSpPr>
        <p:grpSpPr>
          <a:xfrm>
            <a:off x="-14288" y="0"/>
            <a:ext cx="9041774" cy="6858001"/>
            <a:chOff x="-14288" y="0"/>
            <a:chExt cx="9041774" cy="6858001"/>
          </a:xfrm>
        </p:grpSpPr>
        <p:grpSp>
          <p:nvGrpSpPr>
            <p:cNvPr id="237" name="Google Shape;237;p19"/>
            <p:cNvGrpSpPr/>
            <p:nvPr/>
          </p:nvGrpSpPr>
          <p:grpSpPr>
            <a:xfrm>
              <a:off x="-14288" y="0"/>
              <a:ext cx="1220788" cy="6858001"/>
              <a:chOff x="-14288" y="0"/>
              <a:chExt cx="1220788" cy="6858001"/>
            </a:xfrm>
          </p:grpSpPr>
          <p:sp>
            <p:nvSpPr>
              <p:cNvPr id="238" name="Google Shape;238;p19"/>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sp>
          <p:sp>
            <p:nvSpPr>
              <p:cNvPr id="242" name="Google Shape;242;p19"/>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sp>
          <p:sp>
            <p:nvSpPr>
              <p:cNvPr id="244" name="Google Shape;244;p19"/>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sp>
          <p:sp>
            <p:nvSpPr>
              <p:cNvPr id="245" name="Google Shape;245;p19"/>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sp>
          <p:sp>
            <p:nvSpPr>
              <p:cNvPr id="248" name="Google Shape;248;p19"/>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19"/>
              <p:cNvCxnSpPr/>
              <p:nvPr/>
            </p:nvCxnSpPr>
            <p:spPr>
              <a:xfrm>
                <a:off x="-4763" y="9525"/>
                <a:ext cx="0" cy="0"/>
              </a:xfrm>
              <a:prstGeom prst="straightConnector1">
                <a:avLst/>
              </a:prstGeom>
              <a:gradFill>
                <a:gsLst>
                  <a:gs pos="0">
                    <a:schemeClr val="dk2"/>
                  </a:gs>
                  <a:gs pos="100000">
                    <a:srgbClr val="B3FFFF"/>
                  </a:gs>
                </a:gsLst>
                <a:lin ang="5400000" scaled="0"/>
              </a:gradFill>
              <a:ln cap="flat" cmpd="sng" w="9525">
                <a:solidFill>
                  <a:srgbClr val="FFFFFF"/>
                </a:solidFill>
                <a:prstDash val="solid"/>
                <a:miter lim="800000"/>
                <a:headEnd len="med" w="med" type="none"/>
                <a:tailEnd len="med" w="med" type="none"/>
              </a:ln>
            </p:spPr>
          </p:cxnSp>
          <p:sp>
            <p:nvSpPr>
              <p:cNvPr id="250" name="Google Shape;250;p19"/>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sp>
          <p:sp>
            <p:nvSpPr>
              <p:cNvPr id="251" name="Google Shape;251;p19"/>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sp>
          <p:sp>
            <p:nvSpPr>
              <p:cNvPr id="252" name="Google Shape;252;p19"/>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sp>
          <p:sp>
            <p:nvSpPr>
              <p:cNvPr id="253" name="Google Shape;253;p19"/>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sp>
          <p:sp>
            <p:nvSpPr>
              <p:cNvPr id="256" name="Google Shape;256;p19"/>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sp>
          <p:sp>
            <p:nvSpPr>
              <p:cNvPr id="258" name="Google Shape;258;p19"/>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sp>
          <p:sp>
            <p:nvSpPr>
              <p:cNvPr id="260" name="Google Shape;260;p19"/>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sp>
          <p:sp>
            <p:nvSpPr>
              <p:cNvPr id="261" name="Google Shape;261;p19"/>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sp>
          <p:sp>
            <p:nvSpPr>
              <p:cNvPr id="264" name="Google Shape;264;p19"/>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19"/>
            <p:cNvGrpSpPr/>
            <p:nvPr/>
          </p:nvGrpSpPr>
          <p:grpSpPr>
            <a:xfrm>
              <a:off x="8352798" y="0"/>
              <a:ext cx="674688" cy="6848476"/>
              <a:chOff x="11364912" y="0"/>
              <a:chExt cx="674688" cy="6848476"/>
            </a:xfrm>
          </p:grpSpPr>
          <p:sp>
            <p:nvSpPr>
              <p:cNvPr id="266" name="Google Shape;266;p19"/>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sp>
          <p:sp>
            <p:nvSpPr>
              <p:cNvPr id="267" name="Google Shape;267;p19"/>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sp>
          <p:sp>
            <p:nvSpPr>
              <p:cNvPr id="270" name="Google Shape;270;p19"/>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sp>
          <p:sp>
            <p:nvSpPr>
              <p:cNvPr id="272" name="Google Shape;272;p19"/>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sp>
          <p:sp>
            <p:nvSpPr>
              <p:cNvPr id="274" name="Google Shape;274;p19"/>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6" name="Google Shape;276;p19"/>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19"/>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78" name="Google Shape;278;p19"/>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9" name="Google Shape;279;p19"/>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80" name="Google Shape;280;p19"/>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washington.edu/research/hsd/training/hsd-tutorials-and-videos/#datasecurity" TargetMode="External"/><Relationship Id="rId4" Type="http://schemas.openxmlformats.org/officeDocument/2006/relationships/hyperlink" Target="https://www.washington.edu/research/forms-and-templates/worksheet-device-configuration/" TargetMode="External"/><Relationship Id="rId5" Type="http://schemas.openxmlformats.org/officeDocument/2006/relationships/hyperlink" Target="https://www.washington.edu/research/forms-and-templates/template-confidentiality-training/" TargetMode="External"/><Relationship Id="rId6" Type="http://schemas.openxmlformats.org/officeDocument/2006/relationships/hyperlink" Target="https://www.washington.edu/research/forms-and-templates/template-device-mgmt-policy/" TargetMode="External"/><Relationship Id="rId7" Type="http://schemas.openxmlformats.org/officeDocument/2006/relationships/hyperlink" Target="https://www.washington.edu/research/forms-and-templates/template-data-access-polic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4" name="Shape 294"/>
        <p:cNvGrpSpPr/>
        <p:nvPr/>
      </p:nvGrpSpPr>
      <p:grpSpPr>
        <a:xfrm>
          <a:off x="0" y="0"/>
          <a:ext cx="0" cy="0"/>
          <a:chOff x="0" y="0"/>
          <a:chExt cx="0" cy="0"/>
        </a:xfrm>
      </p:grpSpPr>
      <p:sp>
        <p:nvSpPr>
          <p:cNvPr id="295" name="Google Shape;295;p21"/>
          <p:cNvSpPr txBox="1"/>
          <p:nvPr>
            <p:ph type="ctrTitle"/>
          </p:nvPr>
        </p:nvSpPr>
        <p:spPr>
          <a:xfrm>
            <a:off x="1930401" y="1699022"/>
            <a:ext cx="6599237" cy="22705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50"/>
              <a:buFont typeface="Twentieth Century"/>
              <a:buNone/>
            </a:pPr>
            <a:r>
              <a:rPr lang="en-US" sz="4050"/>
              <a:t>UPDATED HSD GUIDANCE: DATA SECURITY PROTECTIONS</a:t>
            </a:r>
            <a:endParaRPr/>
          </a:p>
        </p:txBody>
      </p:sp>
      <p:sp>
        <p:nvSpPr>
          <p:cNvPr id="296" name="Google Shape;296;p21"/>
          <p:cNvSpPr txBox="1"/>
          <p:nvPr>
            <p:ph idx="1" type="subTitle"/>
          </p:nvPr>
        </p:nvSpPr>
        <p:spPr>
          <a:xfrm>
            <a:off x="2346008" y="3969543"/>
            <a:ext cx="5654992" cy="11049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chemeClr val="lt1"/>
              </a:buClr>
              <a:buSzPct val="125000"/>
              <a:buNone/>
            </a:pPr>
            <a:r>
              <a:rPr lang="en-US" sz="1800">
                <a:solidFill>
                  <a:schemeClr val="lt1"/>
                </a:solidFill>
              </a:rPr>
              <a:t>JULY 10, 2025</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MRAM</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JASON MALONE, HSD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0"/>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OTHER RESOURCES</a:t>
            </a:r>
            <a:endParaRPr/>
          </a:p>
        </p:txBody>
      </p:sp>
      <p:sp>
        <p:nvSpPr>
          <p:cNvPr id="372" name="Google Shape;372;p30"/>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b="1" lang="en-US"/>
              <a:t>Online Tutorial Data Security Protections (</a:t>
            </a:r>
            <a:r>
              <a:rPr b="1" lang="en-US" u="sng">
                <a:solidFill>
                  <a:schemeClr val="hlink"/>
                </a:solidFill>
                <a:hlinkClick r:id="rId3"/>
              </a:rPr>
              <a:t>https://www.washington.edu/research/hsd/training/hsd-tutorials-and-videos/#datasecurity</a:t>
            </a:r>
            <a:r>
              <a:rPr b="1" lang="en-US"/>
              <a:t>)</a:t>
            </a:r>
            <a:endParaRPr/>
          </a:p>
          <a:p>
            <a:pPr indent="-228600" lvl="0" marL="228600" rtl="0" algn="l">
              <a:lnSpc>
                <a:spcPct val="120000"/>
              </a:lnSpc>
              <a:spcBef>
                <a:spcPts val="1000"/>
              </a:spcBef>
              <a:spcAft>
                <a:spcPts val="0"/>
              </a:spcAft>
              <a:buClr>
                <a:schemeClr val="lt1"/>
              </a:buClr>
              <a:buSzPct val="125000"/>
              <a:buChar char="•"/>
            </a:pPr>
            <a:r>
              <a:rPr b="1" lang="en-US"/>
              <a:t>WORKSHEET Device Configuration (</a:t>
            </a:r>
            <a:r>
              <a:rPr b="1" lang="en-US" u="sng">
                <a:solidFill>
                  <a:schemeClr val="hlink"/>
                </a:solidFill>
                <a:hlinkClick r:id="rId4"/>
              </a:rPr>
              <a:t>https://www.washington.edu/research/forms-and-templates/worksheet-device-configuration/</a:t>
            </a:r>
            <a:r>
              <a:rPr b="1" lang="en-US"/>
              <a:t>) </a:t>
            </a:r>
            <a:endParaRPr/>
          </a:p>
          <a:p>
            <a:pPr indent="-228600" lvl="0" marL="228600" rtl="0" algn="l">
              <a:lnSpc>
                <a:spcPct val="120000"/>
              </a:lnSpc>
              <a:spcBef>
                <a:spcPts val="1000"/>
              </a:spcBef>
              <a:spcAft>
                <a:spcPts val="0"/>
              </a:spcAft>
              <a:buClr>
                <a:schemeClr val="lt1"/>
              </a:buClr>
              <a:buSzPct val="125000"/>
              <a:buChar char="•"/>
            </a:pPr>
            <a:r>
              <a:rPr b="1" lang="en-US"/>
              <a:t>Template Policies</a:t>
            </a:r>
            <a:endParaRPr/>
          </a:p>
          <a:p>
            <a:pPr indent="-228600" lvl="1" marL="685800" rtl="0" algn="l">
              <a:lnSpc>
                <a:spcPct val="120000"/>
              </a:lnSpc>
              <a:spcBef>
                <a:spcPts val="500"/>
              </a:spcBef>
              <a:spcAft>
                <a:spcPts val="0"/>
              </a:spcAft>
              <a:buClr>
                <a:schemeClr val="lt1"/>
              </a:buClr>
              <a:buSzPct val="125000"/>
              <a:buChar char="•"/>
            </a:pPr>
            <a:r>
              <a:rPr b="1" lang="en-US"/>
              <a:t>Confidentiality and Security Training (</a:t>
            </a:r>
            <a:r>
              <a:rPr b="1" lang="en-US" u="sng">
                <a:solidFill>
                  <a:schemeClr val="hlink"/>
                </a:solidFill>
                <a:hlinkClick r:id="rId5"/>
              </a:rPr>
              <a:t>https://www.washington.edu/research/forms-and-templates/template-confidentiality-training/</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Device Management and Monitoring (</a:t>
            </a:r>
            <a:r>
              <a:rPr b="1" lang="en-US" u="sng">
                <a:solidFill>
                  <a:schemeClr val="hlink"/>
                </a:solidFill>
                <a:hlinkClick r:id="rId6"/>
              </a:rPr>
              <a:t>https://www.washington.edu/research/forms-and-templates/template-device-mgmt-policy/</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Research Data Access Control (</a:t>
            </a:r>
            <a:r>
              <a:rPr b="1" lang="en-US" u="sng">
                <a:solidFill>
                  <a:schemeClr val="hlink"/>
                </a:solidFill>
                <a:hlinkClick r:id="rId7"/>
              </a:rPr>
              <a:t>https://www.washington.edu/research/forms-and-templates/template-data-access-policy/</a:t>
            </a:r>
            <a:r>
              <a:rPr b="1" lang="en-US"/>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4">
            <a:alphaModFix amt="30000"/>
          </a:blip>
          <a:srcRect b="0" l="0" r="0" t="0"/>
          <a:stretch/>
        </p:blipFill>
        <p:spPr>
          <a:xfrm>
            <a:off x="-1" y="857257"/>
            <a:ext cx="9141292" cy="5143493"/>
          </a:xfrm>
          <a:prstGeom prst="rect">
            <a:avLst/>
          </a:prstGeom>
          <a:noFill/>
          <a:ln>
            <a:noFill/>
          </a:ln>
        </p:spPr>
      </p:pic>
      <p:sp>
        <p:nvSpPr>
          <p:cNvPr id="378" name="Google Shape;378;p31"/>
          <p:cNvSpPr txBox="1"/>
          <p:nvPr>
            <p:ph type="title"/>
          </p:nvPr>
        </p:nvSpPr>
        <p:spPr>
          <a:xfrm>
            <a:off x="2000250" y="2603501"/>
            <a:ext cx="5143500" cy="1025922"/>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lt1"/>
              </a:buClr>
              <a:buSzPts val="3600"/>
              <a:buFont typeface="Twentieth Century"/>
              <a:buNone/>
            </a:pPr>
            <a:r>
              <a:rPr lang="en-US" sz="3600"/>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GUIDANCE </a:t>
            </a:r>
            <a:r>
              <a:rPr lang="en-US" sz="1600"/>
              <a:t>(SLIDE 1 OF 2)</a:t>
            </a:r>
            <a:endParaRPr/>
          </a:p>
        </p:txBody>
      </p:sp>
      <p:sp>
        <p:nvSpPr>
          <p:cNvPr id="303" name="Google Shape;303;p22"/>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20000"/>
              </a:lnSpc>
              <a:spcBef>
                <a:spcPts val="0"/>
              </a:spcBef>
              <a:spcAft>
                <a:spcPts val="0"/>
              </a:spcAft>
              <a:buClr>
                <a:schemeClr val="lt1"/>
              </a:buClr>
              <a:buSzPct val="125000"/>
              <a:buChar char="•"/>
            </a:pPr>
            <a:r>
              <a:rPr lang="en-US"/>
              <a:t>Describes the types of data security protections that the UW IRB expects researchers to provide for human participants data, according to the possibility and type of harm to participants associated with a breach of the data.</a:t>
            </a:r>
            <a:endParaRPr/>
          </a:p>
          <a:p>
            <a:pPr indent="-228600" lvl="0" marL="228600" rtl="0" algn="l">
              <a:lnSpc>
                <a:spcPct val="120000"/>
              </a:lnSpc>
              <a:spcBef>
                <a:spcPts val="1000"/>
              </a:spcBef>
              <a:spcAft>
                <a:spcPts val="0"/>
              </a:spcAft>
              <a:buClr>
                <a:schemeClr val="lt1"/>
              </a:buClr>
              <a:buSzPct val="125000"/>
              <a:buChar char="•"/>
            </a:pPr>
            <a:r>
              <a:rPr lang="en-US"/>
              <a:t>Applies only to studies where the UW is the IRB of record, including non-UW institutions relying on the UW IRB for review.</a:t>
            </a:r>
            <a:endParaRPr/>
          </a:p>
          <a:p>
            <a:pPr indent="-228600" lvl="1" marL="685800" rtl="0" algn="l">
              <a:lnSpc>
                <a:spcPct val="120000"/>
              </a:lnSpc>
              <a:spcBef>
                <a:spcPts val="500"/>
              </a:spcBef>
              <a:spcAft>
                <a:spcPts val="0"/>
              </a:spcAft>
              <a:buClr>
                <a:schemeClr val="lt1"/>
              </a:buClr>
              <a:buSzPct val="125000"/>
              <a:buChar char="•"/>
            </a:pPr>
            <a:r>
              <a:rPr lang="en-US"/>
              <a:t>Currently does not apply to studies relying on an external IRB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1175657" y="1321138"/>
            <a:ext cx="7109901" cy="11089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THE GUIDANCE </a:t>
            </a:r>
            <a:r>
              <a:rPr lang="en-US" sz="1600"/>
              <a:t>(SLIDE 2 OF 2)</a:t>
            </a:r>
            <a:endParaRPr cap="none"/>
          </a:p>
        </p:txBody>
      </p:sp>
      <p:sp>
        <p:nvSpPr>
          <p:cNvPr id="310" name="Google Shape;310;p23"/>
          <p:cNvSpPr txBox="1"/>
          <p:nvPr>
            <p:ph idx="1" type="body"/>
          </p:nvPr>
        </p:nvSpPr>
        <p:spPr>
          <a:xfrm>
            <a:off x="857251" y="2303204"/>
            <a:ext cx="7429499" cy="3370412"/>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lang="en-US"/>
              <a:t>What’s new?</a:t>
            </a:r>
            <a:endParaRPr/>
          </a:p>
          <a:p>
            <a:pPr indent="-228600" lvl="1" marL="685800" rtl="0" algn="l">
              <a:lnSpc>
                <a:spcPct val="120000"/>
              </a:lnSpc>
              <a:spcBef>
                <a:spcPts val="500"/>
              </a:spcBef>
              <a:spcAft>
                <a:spcPts val="0"/>
              </a:spcAft>
              <a:buClr>
                <a:schemeClr val="lt1"/>
              </a:buClr>
              <a:buSzPct val="125000"/>
              <a:buChar char="•"/>
            </a:pPr>
            <a:r>
              <a:rPr lang="en-US"/>
              <a:t>Risk Levels have been revised and reduced from five (5) to four (4)</a:t>
            </a:r>
            <a:endParaRPr/>
          </a:p>
          <a:p>
            <a:pPr indent="-228600" lvl="1" marL="685800" rtl="0" algn="l">
              <a:lnSpc>
                <a:spcPct val="120000"/>
              </a:lnSpc>
              <a:spcBef>
                <a:spcPts val="500"/>
              </a:spcBef>
              <a:spcAft>
                <a:spcPts val="0"/>
              </a:spcAft>
              <a:buClr>
                <a:schemeClr val="lt1"/>
              </a:buClr>
              <a:buSzPct val="125000"/>
              <a:buChar char="•"/>
            </a:pPr>
            <a:r>
              <a:rPr lang="en-US"/>
              <a:t>Security requirements for each level have been updated to reflect current best practices</a:t>
            </a:r>
            <a:endParaRPr/>
          </a:p>
          <a:p>
            <a:pPr indent="-228600" lvl="1" marL="685800" rtl="0" algn="l">
              <a:lnSpc>
                <a:spcPct val="120000"/>
              </a:lnSpc>
              <a:spcBef>
                <a:spcPts val="500"/>
              </a:spcBef>
              <a:spcAft>
                <a:spcPts val="0"/>
              </a:spcAft>
              <a:buClr>
                <a:schemeClr val="lt1"/>
              </a:buClr>
              <a:buSzPct val="125000"/>
              <a:buChar char="•"/>
            </a:pPr>
            <a:r>
              <a:rPr lang="en-US"/>
              <a:t>New device configuration guidance, sample policies templates, and online training tutorial available</a:t>
            </a:r>
            <a:endParaRPr/>
          </a:p>
          <a:p>
            <a:pPr indent="-228600" lvl="0" marL="228600" rtl="0" algn="l">
              <a:lnSpc>
                <a:spcPct val="120000"/>
              </a:lnSpc>
              <a:spcBef>
                <a:spcPts val="1000"/>
              </a:spcBef>
              <a:spcAft>
                <a:spcPts val="0"/>
              </a:spcAft>
              <a:buClr>
                <a:schemeClr val="lt1"/>
              </a:buClr>
              <a:buSzPct val="125000"/>
              <a:buChar char="•"/>
            </a:pPr>
            <a:r>
              <a:rPr lang="en-US"/>
              <a:t>What’s the same?</a:t>
            </a:r>
            <a:endParaRPr/>
          </a:p>
          <a:p>
            <a:pPr indent="-228600" lvl="1" marL="685800" rtl="0" algn="l">
              <a:lnSpc>
                <a:spcPct val="120000"/>
              </a:lnSpc>
              <a:spcBef>
                <a:spcPts val="500"/>
              </a:spcBef>
              <a:spcAft>
                <a:spcPts val="0"/>
              </a:spcAft>
              <a:buClr>
                <a:schemeClr val="lt1"/>
              </a:buClr>
              <a:buSzPct val="125000"/>
              <a:buChar char="•"/>
            </a:pPr>
            <a:r>
              <a:rPr lang="en-US"/>
              <a:t>Researchers may still request an exception from specific requirements</a:t>
            </a:r>
            <a:endParaRPr/>
          </a:p>
          <a:p>
            <a:pPr indent="-228600" lvl="1" marL="685800" rtl="0" algn="l">
              <a:lnSpc>
                <a:spcPct val="120000"/>
              </a:lnSpc>
              <a:spcBef>
                <a:spcPts val="500"/>
              </a:spcBef>
              <a:spcAft>
                <a:spcPts val="0"/>
              </a:spcAft>
              <a:buClr>
                <a:schemeClr val="lt1"/>
              </a:buClr>
              <a:buSzPct val="125000"/>
              <a:buChar char="•"/>
            </a:pPr>
            <a:r>
              <a:rPr lang="en-US"/>
              <a:t>Researchers may select more than one data classification level for different types of research data</a:t>
            </a:r>
            <a:endParaRPr/>
          </a:p>
          <a:p>
            <a:pPr indent="-228600" lvl="1" marL="685800" rtl="0" algn="l">
              <a:lnSpc>
                <a:spcPct val="120000"/>
              </a:lnSpc>
              <a:spcBef>
                <a:spcPts val="500"/>
              </a:spcBef>
              <a:spcAft>
                <a:spcPts val="0"/>
              </a:spcAft>
              <a:buClr>
                <a:schemeClr val="lt1"/>
              </a:buClr>
              <a:buSzPct val="125000"/>
              <a:buChar char="•"/>
            </a:pPr>
            <a:r>
              <a:rPr lang="en-US"/>
              <a:t>Researchers are still expected that all data in the same system should be maintained at the highest risk level for any of the data</a:t>
            </a:r>
            <a:endParaRPr/>
          </a:p>
          <a:p>
            <a:pPr indent="-228600" lvl="1" marL="685800" rtl="0" algn="l">
              <a:lnSpc>
                <a:spcPct val="120000"/>
              </a:lnSpc>
              <a:spcBef>
                <a:spcPts val="500"/>
              </a:spcBef>
              <a:spcAft>
                <a:spcPts val="0"/>
              </a:spcAft>
              <a:buClr>
                <a:schemeClr val="lt1"/>
              </a:buClr>
              <a:buSzPct val="125000"/>
              <a:buChar char="•"/>
            </a:pPr>
            <a:r>
              <a:rPr lang="en-US"/>
              <a:t>Many of the required protections are already part of UW IT-supported servers and networks and would not require any additional work or resources from researchers.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4"/>
          <p:cNvSpPr txBox="1"/>
          <p:nvPr>
            <p:ph type="title"/>
          </p:nvPr>
        </p:nvSpPr>
        <p:spPr>
          <a:xfrm>
            <a:off x="1917291" y="1218356"/>
            <a:ext cx="5839343"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1 and 2</a:t>
            </a:r>
            <a:endParaRPr/>
          </a:p>
        </p:txBody>
      </p:sp>
      <p:sp>
        <p:nvSpPr>
          <p:cNvPr id="317" name="Google Shape;317;p24"/>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318" name="Google Shape;318;p24"/>
          <p:cNvGraphicFramePr/>
          <p:nvPr/>
        </p:nvGraphicFramePr>
        <p:xfrm>
          <a:off x="913210" y="2423457"/>
          <a:ext cx="3000000" cy="3000000"/>
        </p:xfrm>
        <a:graphic>
          <a:graphicData uri="http://schemas.openxmlformats.org/drawingml/2006/table">
            <a:tbl>
              <a:tblPr bandRow="1" firstRow="1">
                <a:noFill/>
                <a:tableStyleId>{D3C3785A-E20E-4CB4-9A88-2A31DD4EB0BA}</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Very low risk of harm if disclosed</a:t>
                      </a:r>
                      <a:endParaRPr sz="900"/>
                    </a:p>
                  </a:txBody>
                  <a:tcPr marT="34300" marB="34300" marR="68575" marL="68575"/>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little or no sensitivity. Disclosure of these data would have very little or no risk of physical, psychological, social, economic, legal, or educational advancement harm to the subjects.</a:t>
                      </a:r>
                      <a:endParaRPr sz="900">
                        <a:latin typeface="Arial"/>
                        <a:ea typeface="Arial"/>
                        <a:cs typeface="Arial"/>
                        <a:sym typeface="Arial"/>
                      </a:endParaRPr>
                    </a:p>
                  </a:txBody>
                  <a:tcPr marT="0" marB="0" marR="54775" marL="54775" anchor="ctr">
                    <a:solidFill>
                      <a:schemeClr val="lt1"/>
                    </a:solidFill>
                  </a:tcPr>
                </a:tc>
              </a:tr>
              <a:tr h="867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De-identified, anonymous, or publicly available data</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subjects have consented to allow public access (e.g., a museum archive)</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Opinions of individuals about non-sensitive issues, or performance on non-sensitive tasks</a:t>
                      </a:r>
                      <a:endParaRPr sz="900">
                        <a:highlight>
                          <a:srgbClr val="FFFF00"/>
                        </a:highlight>
                        <a:latin typeface="Arial"/>
                        <a:ea typeface="Arial"/>
                        <a:cs typeface="Arial"/>
                        <a:sym typeface="Arial"/>
                      </a:endParaRPr>
                    </a:p>
                  </a:txBody>
                  <a:tcPr marT="0" marB="0" marR="54775" marL="54775" anchor="ctr">
                    <a:solidFill>
                      <a:schemeClr val="lt1"/>
                    </a:solidFill>
                  </a:tcPr>
                </a:tc>
              </a:tr>
            </a:tbl>
          </a:graphicData>
        </a:graphic>
      </p:graphicFrame>
      <p:graphicFrame>
        <p:nvGraphicFramePr>
          <p:cNvPr id="319" name="Google Shape;319;p24"/>
          <p:cNvGraphicFramePr/>
          <p:nvPr/>
        </p:nvGraphicFramePr>
        <p:xfrm>
          <a:off x="913210" y="4024927"/>
          <a:ext cx="3000000" cy="3000000"/>
        </p:xfrm>
        <a:graphic>
          <a:graphicData uri="http://schemas.openxmlformats.org/drawingml/2006/table">
            <a:tbl>
              <a:tblPr bandRow="1" firstRow="1">
                <a:noFill/>
                <a:tableStyleId>{D3C3785A-E20E-4CB4-9A88-2A31DD4EB0BA}</a:tableStyleId>
              </a:tblPr>
              <a:tblGrid>
                <a:gridCol w="626150"/>
                <a:gridCol w="3032625"/>
              </a:tblGrid>
              <a:tr h="32707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Some risk of minor harm to individuals if disclosed</a:t>
                      </a:r>
                      <a:endParaRPr sz="900">
                        <a:solidFill>
                          <a:schemeClr val="lt1"/>
                        </a:solidFill>
                      </a:endParaRPr>
                    </a:p>
                    <a:p>
                      <a:pPr indent="0" lvl="0" marL="0" marR="0" rtl="0" algn="l">
                        <a:spcBef>
                          <a:spcPts val="0"/>
                        </a:spcBef>
                        <a:spcAft>
                          <a:spcPts val="0"/>
                        </a:spcAft>
                        <a:buNone/>
                      </a:pPr>
                      <a:r>
                        <a:t/>
                      </a:r>
                      <a:endParaRPr sz="900"/>
                    </a:p>
                  </a:txBody>
                  <a:tcPr marT="34300" marB="34300" marR="68575" marL="68575">
                    <a:solidFill>
                      <a:schemeClr val="dk1"/>
                    </a:solidFill>
                  </a:tcPr>
                </a:tc>
              </a:tr>
              <a:tr h="501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little sensitivity except possibly short-term embarrassment or psychological discomfort if the data were disclosed.</a:t>
                      </a:r>
                      <a:endParaRPr sz="900">
                        <a:latin typeface="Arial"/>
                        <a:ea typeface="Arial"/>
                        <a:cs typeface="Arial"/>
                        <a:sym typeface="Arial"/>
                      </a:endParaRPr>
                    </a:p>
                  </a:txBody>
                  <a:tcPr marT="0" marB="0" marR="54775" marL="54775" anchor="ctr">
                    <a:solidFill>
                      <a:schemeClr val="lt1"/>
                    </a:solidFill>
                  </a:tcPr>
                </a:tc>
              </a:tr>
              <a:tr h="7704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171450" lvl="0" marL="171450" marR="0" rtl="0" algn="l">
                        <a:lnSpc>
                          <a:spcPct val="115000"/>
                        </a:lnSpc>
                        <a:spcBef>
                          <a:spcPts val="0"/>
                        </a:spcBef>
                        <a:spcAft>
                          <a:spcPts val="0"/>
                        </a:spcAft>
                        <a:buClr>
                          <a:schemeClr val="lt1"/>
                        </a:buClr>
                        <a:buSzPts val="800"/>
                        <a:buFont typeface="Arial"/>
                        <a:buChar char="•"/>
                      </a:pPr>
                      <a:r>
                        <a:rPr lang="en-US" sz="800">
                          <a:latin typeface="Calibri"/>
                          <a:ea typeface="Calibri"/>
                          <a:cs typeface="Calibri"/>
                          <a:sym typeface="Calibri"/>
                        </a:rPr>
                        <a:t>Performance of individuals on non-sensitive tasks in a competitive situation</a:t>
                      </a:r>
                      <a:endParaRPr sz="900">
                        <a:latin typeface="Arial"/>
                        <a:ea typeface="Arial"/>
                        <a:cs typeface="Arial"/>
                        <a:sym typeface="Arial"/>
                      </a:endParaRPr>
                    </a:p>
                    <a:p>
                      <a:pPr indent="-171450" lvl="0" marL="171450" marR="0" rtl="0" algn="l">
                        <a:lnSpc>
                          <a:spcPct val="115000"/>
                        </a:lnSpc>
                        <a:spcBef>
                          <a:spcPts val="800"/>
                        </a:spcBef>
                        <a:spcAft>
                          <a:spcPts val="0"/>
                        </a:spcAft>
                        <a:buClr>
                          <a:schemeClr val="lt1"/>
                        </a:buClr>
                        <a:buSzPts val="800"/>
                        <a:buFont typeface="Arial"/>
                        <a:buChar char="•"/>
                      </a:pPr>
                      <a:r>
                        <a:rPr lang="en-US" sz="800">
                          <a:latin typeface="Calibri"/>
                          <a:ea typeface="Calibri"/>
                          <a:cs typeface="Calibri"/>
                          <a:sym typeface="Calibri"/>
                        </a:rPr>
                        <a:t>Genetic information about individuals’ metabolism of medical drugs such as statins</a:t>
                      </a:r>
                      <a:endParaRPr sz="900">
                        <a:latin typeface="Arial"/>
                        <a:ea typeface="Arial"/>
                        <a:cs typeface="Arial"/>
                        <a:sym typeface="Arial"/>
                      </a:endParaRPr>
                    </a:p>
                  </a:txBody>
                  <a:tcPr marT="0" marB="0" marR="54775" marL="54775" anchor="ctr">
                    <a:solidFill>
                      <a:schemeClr val="lt1"/>
                    </a:solidFill>
                  </a:tcPr>
                </a:tc>
              </a:tr>
            </a:tbl>
          </a:graphicData>
        </a:graphic>
      </p:graphicFrame>
      <p:sp>
        <p:nvSpPr>
          <p:cNvPr id="320" name="Google Shape;320;p24"/>
          <p:cNvSpPr txBox="1"/>
          <p:nvPr>
            <p:ph idx="3" type="body"/>
          </p:nvPr>
        </p:nvSpPr>
        <p:spPr>
          <a:xfrm>
            <a:off x="4970207"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321" name="Google Shape;321;p24"/>
          <p:cNvGraphicFramePr/>
          <p:nvPr/>
        </p:nvGraphicFramePr>
        <p:xfrm>
          <a:off x="4834170" y="2440374"/>
          <a:ext cx="3000000" cy="3000000"/>
        </p:xfrm>
        <a:graphic>
          <a:graphicData uri="http://schemas.openxmlformats.org/drawingml/2006/table">
            <a:tbl>
              <a:tblPr bandRow="1" firstRow="1">
                <a:noFill/>
                <a:tableStyleId>{D3C3785A-E20E-4CB4-9A88-2A31DD4EB0BA}</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Suitable for Public Disclosure</a:t>
                      </a:r>
                      <a:endParaRPr sz="900"/>
                    </a:p>
                  </a:txBody>
                  <a:tcPr marT="34300" marB="34300" marR="68575" marL="68575">
                    <a:solidFill>
                      <a:schemeClr val="dk2"/>
                    </a:solidFill>
                  </a:tcPr>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highlight>
                            <a:srgbClr val="FFFF00"/>
                          </a:highlight>
                          <a:latin typeface="Calibri"/>
                          <a:ea typeface="Calibri"/>
                          <a:cs typeface="Calibri"/>
                          <a:sym typeface="Calibri"/>
                        </a:rPr>
                        <a:t>Information suitable for publication, public sharing, or open access</a:t>
                      </a:r>
                      <a:r>
                        <a:rPr lang="en-US" sz="800">
                          <a:latin typeface="Calibri"/>
                          <a:ea typeface="Calibri"/>
                          <a:cs typeface="Calibri"/>
                          <a:sym typeface="Calibri"/>
                        </a:rPr>
                        <a:t>. Applies to both existing data (retrospective use) and prospectively collected data.</a:t>
                      </a:r>
                      <a:endParaRPr sz="900">
                        <a:latin typeface="Arial"/>
                        <a:ea typeface="Arial"/>
                        <a:cs typeface="Arial"/>
                        <a:sym typeface="Arial"/>
                      </a:endParaRPr>
                    </a:p>
                  </a:txBody>
                  <a:tcPr marT="0" marB="0" marR="54775" marL="54775" anchor="ctr">
                    <a:solidFill>
                      <a:schemeClr val="lt1"/>
                    </a:solidFill>
                  </a:tcPr>
                </a:tc>
              </a:tr>
              <a:tr h="6833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Data from lawful and trusted public sources (e.g., census data, court records) </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participants have consented to allow public access (e.g., a museum archive, NIH public access repositories)</a:t>
                      </a:r>
                      <a:endParaRPr sz="900">
                        <a:latin typeface="Arial"/>
                        <a:ea typeface="Arial"/>
                        <a:cs typeface="Arial"/>
                        <a:sym typeface="Arial"/>
                      </a:endParaRPr>
                    </a:p>
                  </a:txBody>
                  <a:tcPr marT="0" marB="0" marR="54775" marL="54775" anchor="ctr">
                    <a:solidFill>
                      <a:schemeClr val="lt1"/>
                    </a:solidFill>
                  </a:tcPr>
                </a:tc>
              </a:tr>
              <a:tr h="27812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Little risk of harm to individuals if disclosed</a:t>
                      </a:r>
                      <a:endParaRPr sz="900">
                        <a:solidFill>
                          <a:schemeClr val="lt1"/>
                        </a:solidFill>
                      </a:endParaRPr>
                    </a:p>
                  </a:txBody>
                  <a:tcPr marT="34300" marB="34300" marR="68575" marL="68575">
                    <a:solidFill>
                      <a:schemeClr val="dk2"/>
                    </a:solidFill>
                  </a:tcPr>
                </a:tc>
              </a:tr>
              <a:tr h="86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a:t>
                      </a:r>
                      <a:r>
                        <a:rPr b="1" lang="en-US" sz="800">
                          <a:latin typeface="Calibri"/>
                          <a:ea typeface="Calibri"/>
                          <a:cs typeface="Calibri"/>
                          <a:sym typeface="Calibri"/>
                        </a:rPr>
                        <a:t>little risk of harm </a:t>
                      </a:r>
                      <a:r>
                        <a:rPr lang="en-US" sz="800">
                          <a:latin typeface="Calibri"/>
                          <a:ea typeface="Calibri"/>
                          <a:cs typeface="Calibri"/>
                          <a:sym typeface="Calibri"/>
                        </a:rPr>
                        <a:t>except possible short-term embarrassment or psychological discomfort if the data were disclosed. Disclosure of this information would not reasonably place individuals at risk of criminal or civil liability or be damaging to their financial standing, insurability, employability, educational advancement, or reputation.</a:t>
                      </a:r>
                      <a:endParaRPr sz="900">
                        <a:latin typeface="Arial"/>
                        <a:ea typeface="Arial"/>
                        <a:cs typeface="Arial"/>
                        <a:sym typeface="Arial"/>
                      </a:endParaRPr>
                    </a:p>
                  </a:txBody>
                  <a:tcPr marT="0" marB="0" marR="54775" marL="54775" anchor="ctr">
                    <a:solidFill>
                      <a:schemeClr val="lt1"/>
                    </a:solidFill>
                  </a:tcPr>
                </a:tc>
              </a:tr>
              <a:tr h="7917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Performance of individuals on benign tasks (e.g., online games and puzzles)</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Individual opinions on innocuous topics </a:t>
                      </a:r>
                      <a:r>
                        <a:rPr lang="en-US" sz="800">
                          <a:latin typeface="Calibri"/>
                          <a:ea typeface="Calibri"/>
                          <a:cs typeface="Calibri"/>
                          <a:sym typeface="Calibri"/>
                        </a:rPr>
                        <a:t>(e.g., perceived nutritional values of different foods, product brand preferences)</a:t>
                      </a:r>
                      <a:endParaRPr sz="900">
                        <a:latin typeface="Arial"/>
                        <a:ea typeface="Arial"/>
                        <a:cs typeface="Arial"/>
                        <a:sym typeface="Arial"/>
                      </a:endParaRPr>
                    </a:p>
                  </a:txBody>
                  <a:tcPr marT="0" marB="0" marR="54775" marL="54775" anchor="ctr">
                    <a:solidFill>
                      <a:schemeClr val="lt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25"/>
          <p:cNvSpPr txBox="1"/>
          <p:nvPr>
            <p:ph type="title"/>
          </p:nvPr>
        </p:nvSpPr>
        <p:spPr>
          <a:xfrm>
            <a:off x="1917291" y="1218356"/>
            <a:ext cx="464116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 3</a:t>
            </a:r>
            <a:endParaRPr/>
          </a:p>
        </p:txBody>
      </p:sp>
      <p:sp>
        <p:nvSpPr>
          <p:cNvPr id="328" name="Google Shape;328;p25"/>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329" name="Google Shape;329;p25"/>
          <p:cNvGraphicFramePr/>
          <p:nvPr/>
        </p:nvGraphicFramePr>
        <p:xfrm>
          <a:off x="848688" y="2447750"/>
          <a:ext cx="3000000" cy="3000000"/>
        </p:xfrm>
        <a:graphic>
          <a:graphicData uri="http://schemas.openxmlformats.org/drawingml/2006/table">
            <a:tbl>
              <a:tblPr bandRow="1" firstRow="1">
                <a:noFill/>
                <a:tableStyleId>{D3C3785A-E20E-4CB4-9A88-2A31DD4EB0BA}</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Could cause risk of material harm to individuals if disclosed.</a:t>
                      </a:r>
                      <a:endParaRPr sz="900"/>
                    </a:p>
                  </a:txBody>
                  <a:tcPr marT="34300" marB="34300" marR="68575" marL="68575"/>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harm that can have genuine impact, but the magnitude and/or duration are generally not serious, long-lasting, and/or irreversible. </a:t>
                      </a:r>
                      <a:endParaRPr/>
                    </a:p>
                  </a:txBody>
                  <a:tcPr marT="0" marB="0" marR="54775" marL="54775" anchor="ctr">
                    <a:solidFill>
                      <a:schemeClr val="lt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Non-sensitive Personal Health Information</a:t>
                      </a:r>
                      <a:endParaRPr/>
                    </a:p>
                  </a:txBody>
                  <a:tcPr marT="0" marB="0" marR="54775" marL="54775" anchor="ctr">
                    <a:solidFill>
                      <a:schemeClr val="lt1"/>
                    </a:solidFill>
                  </a:tcPr>
                </a:tc>
              </a:tr>
            </a:tbl>
          </a:graphicData>
        </a:graphic>
      </p:graphicFrame>
      <p:sp>
        <p:nvSpPr>
          <p:cNvPr id="330" name="Google Shape;330;p25"/>
          <p:cNvSpPr txBox="1"/>
          <p:nvPr>
            <p:ph idx="3" type="body"/>
          </p:nvPr>
        </p:nvSpPr>
        <p:spPr>
          <a:xfrm>
            <a:off x="4962671"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331" name="Google Shape;331;p25"/>
          <p:cNvGraphicFramePr/>
          <p:nvPr/>
        </p:nvGraphicFramePr>
        <p:xfrm>
          <a:off x="4771108" y="2445425"/>
          <a:ext cx="3000000" cy="3000000"/>
        </p:xfrm>
        <a:graphic>
          <a:graphicData uri="http://schemas.openxmlformats.org/drawingml/2006/table">
            <a:tbl>
              <a:tblPr bandRow="1" firstRow="1">
                <a:noFill/>
                <a:tableStyleId>{D3C3785A-E20E-4CB4-9A88-2A31DD4EB0BA}</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Risk of material harm to individuals if disclosed</a:t>
                      </a:r>
                      <a:endParaRPr sz="900"/>
                    </a:p>
                  </a:txBody>
                  <a:tcPr marT="34300" marB="34300" marR="68575" marL="68575">
                    <a:solidFill>
                      <a:schemeClr val="dk2"/>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a:t>
                      </a:r>
                      <a:r>
                        <a:rPr b="1" lang="en-US" sz="800">
                          <a:latin typeface="Calibri"/>
                          <a:ea typeface="Calibri"/>
                          <a:cs typeface="Calibri"/>
                          <a:sym typeface="Calibri"/>
                        </a:rPr>
                        <a:t> harm that</a:t>
                      </a:r>
                      <a:r>
                        <a:rPr lang="en-US" sz="800">
                          <a:latin typeface="Calibri"/>
                          <a:ea typeface="Calibri"/>
                          <a:cs typeface="Calibri"/>
                          <a:sym typeface="Calibri"/>
                        </a:rPr>
                        <a:t> </a:t>
                      </a:r>
                      <a:r>
                        <a:rPr b="1" lang="en-US" sz="800">
                          <a:latin typeface="Calibri"/>
                          <a:ea typeface="Calibri"/>
                          <a:cs typeface="Calibri"/>
                          <a:sym typeface="Calibri"/>
                        </a:rPr>
                        <a:t>has a genuine impact</a:t>
                      </a:r>
                      <a:r>
                        <a:rPr lang="en-US" sz="800">
                          <a:latin typeface="Calibri"/>
                          <a:ea typeface="Calibri"/>
                          <a:cs typeface="Calibri"/>
                          <a:sym typeface="Calibri"/>
                        </a:rPr>
                        <a:t>, but the magnitude and/or duration are generally not serious, long-lasting, and/or irreversible. Disclosure of these data could cause some financial or social harm, civil liability, reputational harm, or impact to educational advancement. However, disclosure of these data would not cause criminal liability, loss of insurability or employability, severe financial or social harm.</a:t>
                      </a:r>
                      <a:endParaRPr/>
                    </a:p>
                  </a:txBody>
                  <a:tcPr marT="0" marB="0" marR="54775" marL="54775" anchor="ctr">
                    <a:solidFill>
                      <a:schemeClr val="lt1"/>
                    </a:solidFill>
                  </a:tcPr>
                </a:tc>
              </a:tr>
              <a:tr h="6286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Non-stigmatized personal health information (e.g., lab results that don’t indicate a clear diagnosis such as Vitamin D levels, visibly obvious conditions such as broken arm, wearing corrective lens)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Student course performance information </a:t>
                      </a:r>
                      <a:endParaRPr/>
                    </a:p>
                  </a:txBody>
                  <a:tcPr marT="0" marB="0" marR="54775" marL="54775" anchor="ctr">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26"/>
          <p:cNvSpPr txBox="1"/>
          <p:nvPr>
            <p:ph type="title"/>
          </p:nvPr>
        </p:nvSpPr>
        <p:spPr>
          <a:xfrm>
            <a:off x="1367144" y="1210981"/>
            <a:ext cx="5790401"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4 and 5</a:t>
            </a:r>
            <a:endParaRPr/>
          </a:p>
        </p:txBody>
      </p:sp>
      <p:sp>
        <p:nvSpPr>
          <p:cNvPr id="338" name="Google Shape;338;p26"/>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339" name="Google Shape;339;p26"/>
          <p:cNvGraphicFramePr/>
          <p:nvPr/>
        </p:nvGraphicFramePr>
        <p:xfrm>
          <a:off x="848688" y="2447750"/>
          <a:ext cx="3000000" cy="3000000"/>
        </p:xfrm>
        <a:graphic>
          <a:graphicData uri="http://schemas.openxmlformats.org/drawingml/2006/table">
            <a:tbl>
              <a:tblPr bandRow="1" firstRow="1">
                <a:noFill/>
                <a:tableStyleId>{D3C3785A-E20E-4CB4-9A88-2A31DD4EB0BA}</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Would likely cause serious harm to individuals if disclosed</a:t>
                      </a:r>
                      <a:endParaRPr sz="900"/>
                    </a:p>
                  </a:txBody>
                  <a:tcPr marT="34300" marB="34300" marR="68575" marL="68575"/>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harm. </a:t>
                      </a:r>
                      <a:endParaRPr/>
                    </a:p>
                  </a:txBody>
                  <a:tcPr marT="0" marB="0" marR="54775" marL="54775" anchor="ctr">
                    <a:solidFill>
                      <a:schemeClr val="lt1"/>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Sensitive Personal Health Information, such as the history of cancer or other significant conditions which could (for example) affect employability or insurability</a:t>
                      </a:r>
                      <a:endParaRPr/>
                    </a:p>
                  </a:txBody>
                  <a:tcPr marT="0" marB="0" marR="54775" marL="54775" anchor="ctr">
                    <a:solidFill>
                      <a:schemeClr val="lt1"/>
                    </a:solidFill>
                  </a:tcPr>
                </a:tc>
              </a:tr>
              <a:tr h="342900">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5: Extremely sensitive; could cause severe harm to individuals if disclosed</a:t>
                      </a:r>
                      <a:endParaRPr sz="900">
                        <a:solidFill>
                          <a:schemeClr val="lt1"/>
                        </a:solidFill>
                      </a:endParaRPr>
                    </a:p>
                  </a:txBody>
                  <a:tcPr marT="34300" marB="34300" marR="68575" marL="68575">
                    <a:solidFill>
                      <a:schemeClr val="dk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and long-lasting harm. </a:t>
                      </a:r>
                      <a:endParaRPr/>
                    </a:p>
                  </a:txBody>
                  <a:tcPr marT="0" marB="0" marR="54775" marL="54775" anchor="ctr">
                    <a:solidFill>
                      <a:schemeClr val="lt1"/>
                    </a:solidFill>
                  </a:tcPr>
                </a:tc>
              </a:tr>
              <a:tr h="502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subjects’ illegal behavior</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Very sensitive Personal Health Information, such as the diagnosis of HIV/AIDS in some cultures or a diagnosis of leprosy</a:t>
                      </a:r>
                      <a:endParaRPr/>
                    </a:p>
                  </a:txBody>
                  <a:tcPr marT="0" marB="0" marR="54775" marL="54775" anchor="ctr">
                    <a:solidFill>
                      <a:schemeClr val="lt1"/>
                    </a:solidFill>
                  </a:tcPr>
                </a:tc>
              </a:tr>
            </a:tbl>
          </a:graphicData>
        </a:graphic>
      </p:graphicFrame>
      <p:sp>
        <p:nvSpPr>
          <p:cNvPr id="340" name="Google Shape;340;p26"/>
          <p:cNvSpPr txBox="1"/>
          <p:nvPr>
            <p:ph idx="3" type="body"/>
          </p:nvPr>
        </p:nvSpPr>
        <p:spPr>
          <a:xfrm>
            <a:off x="5008050"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341" name="Google Shape;341;p26"/>
          <p:cNvGraphicFramePr/>
          <p:nvPr/>
        </p:nvGraphicFramePr>
        <p:xfrm>
          <a:off x="4771108" y="2445425"/>
          <a:ext cx="3000000" cy="3000000"/>
        </p:xfrm>
        <a:graphic>
          <a:graphicData uri="http://schemas.openxmlformats.org/drawingml/2006/table">
            <a:tbl>
              <a:tblPr bandRow="1" firstRow="1">
                <a:noFill/>
                <a:tableStyleId>{D3C3785A-E20E-4CB4-9A88-2A31DD4EB0BA}</a:tableStyleId>
              </a:tblPr>
              <a:tblGrid>
                <a:gridCol w="626150"/>
                <a:gridCol w="3032625"/>
              </a:tblGrid>
              <a:tr h="342900">
                <a:tc>
                  <a:txBody>
                    <a:bodyPr/>
                    <a:lstStyle/>
                    <a:p>
                      <a:pPr indent="0" lvl="0" marL="0" marR="0" rtl="0" algn="l">
                        <a:spcBef>
                          <a:spcPts val="0"/>
                        </a:spcBef>
                        <a:spcAft>
                          <a:spcPts val="0"/>
                        </a:spcAft>
                        <a:buNone/>
                      </a:pPr>
                      <a:r>
                        <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Risk of serious and/or long-lasting harm to individuals if disclosed</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a:t>
                      </a:r>
                      <a:r>
                        <a:rPr b="1" lang="en-US" sz="800">
                          <a:latin typeface="Calibri"/>
                          <a:ea typeface="Calibri"/>
                          <a:cs typeface="Calibri"/>
                          <a:sym typeface="Calibri"/>
                        </a:rPr>
                        <a:t>serious and/or long-lasting harm</a:t>
                      </a:r>
                      <a:r>
                        <a:rPr lang="en-US" sz="800">
                          <a:latin typeface="Calibri"/>
                          <a:ea typeface="Calibri"/>
                          <a:cs typeface="Calibri"/>
                          <a:sym typeface="Calibri"/>
                        </a:rPr>
                        <a:t>. Disclosure of these data could cause criminal liability, loss of insurability or employability, severe financial or social harm.</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Personal health information such as mental health, alcohol and substance abuse, HIV status, STIs, cancer, reproductive healthcare</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Individually identifiable financial account information</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illegal behavior (e.g., use of illegal substances, underage use of legal substances)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immigration status</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27"/>
          <p:cNvSpPr txBox="1"/>
          <p:nvPr>
            <p:ph type="title"/>
          </p:nvPr>
        </p:nvSpPr>
        <p:spPr>
          <a:xfrm>
            <a:off x="641450" y="1321138"/>
            <a:ext cx="2138563" cy="110892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Twentieth Century"/>
              <a:buNone/>
            </a:pPr>
            <a:r>
              <a:rPr lang="en-US" sz="2400"/>
              <a:t>DATA PROTECTION REQUIREMENTS</a:t>
            </a:r>
            <a:endParaRPr/>
          </a:p>
        </p:txBody>
      </p:sp>
      <p:sp>
        <p:nvSpPr>
          <p:cNvPr id="348" name="Google Shape;348;p27"/>
          <p:cNvSpPr txBox="1"/>
          <p:nvPr>
            <p:ph idx="2" type="body"/>
          </p:nvPr>
        </p:nvSpPr>
        <p:spPr>
          <a:xfrm>
            <a:off x="488114" y="2545147"/>
            <a:ext cx="2521498" cy="2967977"/>
          </a:xfrm>
          <a:prstGeom prst="rect">
            <a:avLst/>
          </a:prstGeom>
          <a:noFill/>
          <a:ln>
            <a:noFill/>
          </a:ln>
        </p:spPr>
        <p:txBody>
          <a:bodyPr anchorCtr="0" anchor="t" bIns="34275" lIns="68575" spcFirstLastPara="1" rIns="68575" wrap="square" tIns="34275">
            <a:normAutofit/>
          </a:bodyPr>
          <a:lstStyle/>
          <a:p>
            <a:pPr indent="-228600" lvl="0" marL="228600" rtl="0" algn="l">
              <a:lnSpc>
                <a:spcPct val="120000"/>
              </a:lnSpc>
              <a:spcBef>
                <a:spcPts val="0"/>
              </a:spcBef>
              <a:spcAft>
                <a:spcPts val="0"/>
              </a:spcAft>
              <a:buClr>
                <a:schemeClr val="dk1"/>
              </a:buClr>
              <a:buSzPts val="1688"/>
              <a:buChar char="•"/>
            </a:pPr>
            <a:r>
              <a:rPr lang="en-US" sz="1350"/>
              <a:t>Six categories:</a:t>
            </a:r>
            <a:endParaRPr/>
          </a:p>
          <a:p>
            <a:pPr indent="-228600" lvl="1" marL="685800" rtl="0" algn="l">
              <a:lnSpc>
                <a:spcPct val="120000"/>
              </a:lnSpc>
              <a:spcBef>
                <a:spcPts val="500"/>
              </a:spcBef>
              <a:spcAft>
                <a:spcPts val="0"/>
              </a:spcAft>
              <a:buClr>
                <a:schemeClr val="dk1"/>
              </a:buClr>
              <a:buSzPts val="1688"/>
              <a:buChar char="•"/>
            </a:pPr>
            <a:r>
              <a:rPr lang="en-US" sz="1350"/>
              <a:t>Users</a:t>
            </a:r>
            <a:endParaRPr/>
          </a:p>
          <a:p>
            <a:pPr indent="-228600" lvl="1" marL="685800" rtl="0" algn="l">
              <a:lnSpc>
                <a:spcPct val="120000"/>
              </a:lnSpc>
              <a:spcBef>
                <a:spcPts val="500"/>
              </a:spcBef>
              <a:spcAft>
                <a:spcPts val="0"/>
              </a:spcAft>
              <a:buClr>
                <a:schemeClr val="dk1"/>
              </a:buClr>
              <a:buSzPts val="1688"/>
              <a:buChar char="•"/>
            </a:pPr>
            <a:r>
              <a:rPr lang="en-US" sz="1350"/>
              <a:t>Devices</a:t>
            </a:r>
            <a:endParaRPr/>
          </a:p>
          <a:p>
            <a:pPr indent="-228600" lvl="1" marL="685800" rtl="0" algn="l">
              <a:lnSpc>
                <a:spcPct val="120000"/>
              </a:lnSpc>
              <a:spcBef>
                <a:spcPts val="500"/>
              </a:spcBef>
              <a:spcAft>
                <a:spcPts val="0"/>
              </a:spcAft>
              <a:buClr>
                <a:schemeClr val="dk1"/>
              </a:buClr>
              <a:buSzPts val="1688"/>
              <a:buChar char="•"/>
            </a:pPr>
            <a:r>
              <a:rPr lang="en-US" sz="1350"/>
              <a:t>Servers/Services</a:t>
            </a:r>
            <a:endParaRPr/>
          </a:p>
          <a:p>
            <a:pPr indent="-228600" lvl="1" marL="685800" rtl="0" algn="l">
              <a:lnSpc>
                <a:spcPct val="120000"/>
              </a:lnSpc>
              <a:spcBef>
                <a:spcPts val="500"/>
              </a:spcBef>
              <a:spcAft>
                <a:spcPts val="0"/>
              </a:spcAft>
              <a:buClr>
                <a:schemeClr val="dk1"/>
              </a:buClr>
              <a:buSzPts val="1688"/>
              <a:buChar char="•"/>
            </a:pPr>
            <a:r>
              <a:rPr lang="en-US" sz="1350"/>
              <a:t>Paper/Non-digital Records</a:t>
            </a:r>
            <a:endParaRPr/>
          </a:p>
          <a:p>
            <a:pPr indent="-228600" lvl="1" marL="685800" rtl="0" algn="l">
              <a:lnSpc>
                <a:spcPct val="120000"/>
              </a:lnSpc>
              <a:spcBef>
                <a:spcPts val="500"/>
              </a:spcBef>
              <a:spcAft>
                <a:spcPts val="0"/>
              </a:spcAft>
              <a:buClr>
                <a:schemeClr val="dk1"/>
              </a:buClr>
              <a:buSzPts val="1688"/>
              <a:buChar char="•"/>
            </a:pPr>
            <a:r>
              <a:rPr lang="en-US" sz="1350"/>
              <a:t>Data Transmission</a:t>
            </a:r>
            <a:endParaRPr/>
          </a:p>
          <a:p>
            <a:pPr indent="-228600" lvl="1" marL="685800" rtl="0" algn="l">
              <a:lnSpc>
                <a:spcPct val="120000"/>
              </a:lnSpc>
              <a:spcBef>
                <a:spcPts val="500"/>
              </a:spcBef>
              <a:spcAft>
                <a:spcPts val="0"/>
              </a:spcAft>
              <a:buClr>
                <a:schemeClr val="dk1"/>
              </a:buClr>
              <a:buSzPts val="1688"/>
              <a:buChar char="•"/>
            </a:pPr>
            <a:r>
              <a:rPr lang="en-US" sz="1350"/>
              <a:t>Vendors</a:t>
            </a:r>
            <a:endParaRPr/>
          </a:p>
        </p:txBody>
      </p:sp>
      <p:pic>
        <p:nvPicPr>
          <p:cNvPr descr="A sample screenshot of a table entitled with the table headers of &quot;Requirements&quot;, &quot;Description&quot;, and &quot;Applies To&quot;" id="349" name="Google Shape;349;p27"/>
          <p:cNvPicPr preferRelativeResize="0"/>
          <p:nvPr/>
        </p:nvPicPr>
        <p:blipFill rotWithShape="1">
          <a:blip r:embed="rId3">
            <a:alphaModFix/>
          </a:blip>
          <a:srcRect b="0" l="0" r="0" t="0"/>
          <a:stretch/>
        </p:blipFill>
        <p:spPr>
          <a:xfrm>
            <a:off x="4200762" y="1339850"/>
            <a:ext cx="3799178" cy="41749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p28"/>
          <p:cNvSpPr txBox="1"/>
          <p:nvPr>
            <p:ph type="title"/>
          </p:nvPr>
        </p:nvSpPr>
        <p:spPr>
          <a:xfrm>
            <a:off x="627164" y="2627551"/>
            <a:ext cx="335731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Revised IRB Protocol Question</a:t>
            </a:r>
            <a:endParaRPr/>
          </a:p>
        </p:txBody>
      </p:sp>
      <p:pic>
        <p:nvPicPr>
          <p:cNvPr descr="A sample screenshot of an online IRB protocol form with two questions higlighted toward the bottom of the form. " id="356" name="Google Shape;356;p28"/>
          <p:cNvPicPr preferRelativeResize="0"/>
          <p:nvPr/>
        </p:nvPicPr>
        <p:blipFill rotWithShape="1">
          <a:blip r:embed="rId3">
            <a:alphaModFix/>
          </a:blip>
          <a:srcRect b="0" l="0" r="0" t="0"/>
          <a:stretch/>
        </p:blipFill>
        <p:spPr>
          <a:xfrm>
            <a:off x="3457051" y="919916"/>
            <a:ext cx="4404236" cy="4489531"/>
          </a:xfrm>
          <a:prstGeom prst="rect">
            <a:avLst/>
          </a:prstGeom>
          <a:noFill/>
          <a:ln>
            <a:noFill/>
          </a:ln>
        </p:spPr>
      </p:pic>
      <p:sp>
        <p:nvSpPr>
          <p:cNvPr id="357" name="Google Shape;357;p28"/>
          <p:cNvSpPr/>
          <p:nvPr/>
        </p:nvSpPr>
        <p:spPr>
          <a:xfrm>
            <a:off x="3775842" y="2615559"/>
            <a:ext cx="4185745" cy="68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wentieth Century"/>
              <a:ea typeface="Twentieth Century"/>
              <a:cs typeface="Twentieth Century"/>
              <a:sym typeface="Twentieth Century"/>
            </a:endParaRPr>
          </a:p>
        </p:txBody>
      </p:sp>
      <p:sp>
        <p:nvSpPr>
          <p:cNvPr id="358" name="Google Shape;358;p28"/>
          <p:cNvSpPr/>
          <p:nvPr/>
        </p:nvSpPr>
        <p:spPr>
          <a:xfrm>
            <a:off x="3326524" y="3340319"/>
            <a:ext cx="5108027" cy="1947041"/>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7"/>
                                        </p:tgtEl>
                                      </p:cBhvr>
                                    </p:animEffect>
                                    <p:set>
                                      <p:cBhvr>
                                        <p:cTn dur="1" fill="hold">
                                          <p:stCondLst>
                                            <p:cond delay="500"/>
                                          </p:stCondLst>
                                        </p:cTn>
                                        <p:tgtEl>
                                          <p:spTgt spid="3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IMPLEMENTATION</a:t>
            </a:r>
            <a:endParaRPr/>
          </a:p>
        </p:txBody>
      </p:sp>
      <p:sp>
        <p:nvSpPr>
          <p:cNvPr id="365" name="Google Shape;365;p29"/>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US"/>
              <a:t>New Studies</a:t>
            </a:r>
            <a:endParaRPr/>
          </a:p>
          <a:p>
            <a:pPr indent="-228600" lvl="1" marL="685800" rtl="0" algn="l">
              <a:lnSpc>
                <a:spcPct val="120000"/>
              </a:lnSpc>
              <a:spcBef>
                <a:spcPts val="500"/>
              </a:spcBef>
              <a:spcAft>
                <a:spcPts val="0"/>
              </a:spcAft>
              <a:buClr>
                <a:schemeClr val="lt1"/>
              </a:buClr>
              <a:buSzPct val="125000"/>
              <a:buChar char="•"/>
            </a:pPr>
            <a:r>
              <a:rPr lang="en-US"/>
              <a:t>New requirements effective July 1, 2025</a:t>
            </a:r>
            <a:endParaRPr/>
          </a:p>
          <a:p>
            <a:pPr indent="-228600" lvl="0" marL="228600" rtl="0" algn="l">
              <a:lnSpc>
                <a:spcPct val="120000"/>
              </a:lnSpc>
              <a:spcBef>
                <a:spcPts val="1000"/>
              </a:spcBef>
              <a:spcAft>
                <a:spcPts val="0"/>
              </a:spcAft>
              <a:buClr>
                <a:schemeClr val="lt1"/>
              </a:buClr>
              <a:buSzPct val="125000"/>
              <a:buChar char="•"/>
            </a:pPr>
            <a:r>
              <a:rPr lang="en-US"/>
              <a:t>Existing Studies</a:t>
            </a:r>
            <a:endParaRPr/>
          </a:p>
          <a:p>
            <a:pPr indent="-228600" lvl="1" marL="685800" rtl="0" algn="l">
              <a:lnSpc>
                <a:spcPct val="120000"/>
              </a:lnSpc>
              <a:spcBef>
                <a:spcPts val="500"/>
              </a:spcBef>
              <a:spcAft>
                <a:spcPts val="0"/>
              </a:spcAft>
              <a:buClr>
                <a:schemeClr val="lt1"/>
              </a:buClr>
              <a:buSzPct val="125000"/>
              <a:buChar char="•"/>
            </a:pPr>
            <a:r>
              <a:rPr lang="en-US"/>
              <a:t>Researchers must apply updated protections by January 1, 2026</a:t>
            </a:r>
            <a:endParaRPr/>
          </a:p>
          <a:p>
            <a:pPr indent="-228600" lvl="1" marL="685800" rtl="0" algn="l">
              <a:lnSpc>
                <a:spcPct val="120000"/>
              </a:lnSpc>
              <a:spcBef>
                <a:spcPts val="500"/>
              </a:spcBef>
              <a:spcAft>
                <a:spcPts val="0"/>
              </a:spcAft>
              <a:buClr>
                <a:schemeClr val="lt1"/>
              </a:buClr>
              <a:buSzPct val="125000"/>
              <a:buChar char="•"/>
            </a:pPr>
            <a:r>
              <a:rPr lang="en-US"/>
              <a:t>Researchers are expected to assess if the data security risk level(s) has changed and if yes, submit a study modification</a:t>
            </a:r>
            <a:endParaRPr/>
          </a:p>
          <a:p>
            <a:pPr indent="-228600" lvl="1" marL="685800" rtl="0" algn="l">
              <a:lnSpc>
                <a:spcPct val="120000"/>
              </a:lnSpc>
              <a:spcBef>
                <a:spcPts val="500"/>
              </a:spcBef>
              <a:spcAft>
                <a:spcPts val="0"/>
              </a:spcAft>
              <a:buClr>
                <a:schemeClr val="lt1"/>
              </a:buClr>
              <a:buSzPct val="125000"/>
              <a:buChar char="•"/>
            </a:pPr>
            <a:r>
              <a:rPr lang="en-US"/>
              <a:t>HSD review staff assess if security level has changed for studies that submit for Continuing Review and if yes ask researcher to submit a study modification</a:t>
            </a:r>
            <a:endParaRPr/>
          </a:p>
          <a:p>
            <a:pPr indent="0" lvl="0" marL="0" rtl="0" algn="l">
              <a:lnSpc>
                <a:spcPct val="120000"/>
              </a:lnSpc>
              <a:spcBef>
                <a:spcPts val="1000"/>
              </a:spcBef>
              <a:spcAft>
                <a:spcPts val="0"/>
              </a:spcAft>
              <a:buClr>
                <a:schemeClr val="lt1"/>
              </a:buClr>
              <a:buSzPct val="125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