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6" r:id="rId1"/>
    <p:sldMasterId id="2147483657" r:id="rId2"/>
  </p:sldMasterIdLst>
  <p:notesMasterIdLst>
    <p:notesMasterId r:id="rId15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embeddedFontLst>
    <p:embeddedFont>
      <p:font typeface="Encode Sans Black" panose="020B0604020202020204" charset="0"/>
      <p:bold r:id="rId16"/>
    </p:embeddedFont>
    <p:embeddedFont>
      <p:font typeface="Merriweather Sans" pitchFamily="2" charset="0"/>
      <p:regular r:id="rId17"/>
    </p:embeddedFont>
    <p:embeddedFont>
      <p:font typeface="Open Sans" panose="020B0606030504020204" pitchFamily="34" charset="0"/>
      <p:regular r:id="rId18"/>
      <p:bold r:id="rId19"/>
      <p:italic r:id="rId20"/>
      <p:boldItalic r:id="rId21"/>
    </p:embeddedFont>
    <p:embeddedFont>
      <p:font typeface="Open Sans Light" panose="020B0306030504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836" y="108"/>
      </p:cViewPr>
      <p:guideLst>
        <p:guide orient="horz" pos="2488"/>
        <p:guide pos="4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font" Target="fonts/font6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font" Target="fonts/font2.fntdata"/><Relationship Id="rId25" Type="http://schemas.openxmlformats.org/officeDocument/2006/relationships/font" Target="fonts/font10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9.fntdata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font" Target="fonts/font4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7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7;p2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>
            <a:spLocks noGrp="1"/>
          </p:cNvSpPr>
          <p:nvPr>
            <p:ph type="body" idx="1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sz="5000" b="0" i="0" u="none" strike="noStrike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Google Shape;10;p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Google Shape;21;p4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Google Shape;26;p5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1" name="Google Shape;31;p7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sz="5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5" name="Google Shape;35;p8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8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8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2" name="Google Shape;42;p9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9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sz="3000" b="0" i="0" u="none" strike="noStrike" cap="non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marL="914400" marR="0" lvl="1" indent="-228600" algn="l" rtl="0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47" name="Google Shape;47;p10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0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session_recording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uw.edu/pafc/effort-reporting/ecc-office-hour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ffortreporting@uw.edu" TargetMode="External"/><Relationship Id="rId7" Type="http://schemas.openxmlformats.org/officeDocument/2006/relationships/hyperlink" Target="mailto:parksd2@uw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mgard4@uw.edu" TargetMode="External"/><Relationship Id="rId5" Type="http://schemas.openxmlformats.org/officeDocument/2006/relationships/hyperlink" Target="https://finance.uw.edu/pafc/" TargetMode="External"/><Relationship Id="rId4" Type="http://schemas.openxmlformats.org/officeDocument/2006/relationships/hyperlink" Target="mailto:gcafco@uw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/managing/rtc.j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bfa/dias/policy/gc1/priorapprovals/oct24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/managing/rtc.jsp" TargetMode="External"/><Relationship Id="rId7" Type="http://schemas.openxmlformats.org/officeDocument/2006/relationships/hyperlink" Target="https://new.nsf.gov/policies/pappg/24-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nsf.gov/bfa/dias/policy/gc1/priorapprovals/oct24.pdf" TargetMode="External"/><Relationship Id="rId5" Type="http://schemas.openxmlformats.org/officeDocument/2006/relationships/hyperlink" Target="https://www.nsf.gov/bfa/dias/policy/gc1/oct24.pdf" TargetMode="External"/><Relationship Id="rId4" Type="http://schemas.openxmlformats.org/officeDocument/2006/relationships/hyperlink" Target="https://new.nsf.gov/policies/pappg/23-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f.gov/awards/managing/rtc.j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rants.nih.gov/grants/guide/notice-files/NOT-OD-24-055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>
            <a:spLocks noGrp="1"/>
          </p:cNvSpPr>
          <p:nvPr>
            <p:ph type="title"/>
          </p:nvPr>
        </p:nvSpPr>
        <p:spPr>
          <a:xfrm>
            <a:off x="692028" y="1640262"/>
            <a:ext cx="8214228" cy="2081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</a:pPr>
            <a:r>
              <a:rPr lang="en-US"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COMPLIANCE HOT TOPIC: POT POURRI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lang="en-US" sz="2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November 2024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lnSpcReduction="1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Upcoming Effort / ECC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 b="1">
                <a:latin typeface="Arial"/>
                <a:ea typeface="Arial"/>
                <a:cs typeface="Arial"/>
                <a:sym typeface="Arial"/>
              </a:rPr>
              <a:t>“Focused Topic” Office Hour</a:t>
            </a:r>
            <a:endParaRPr/>
          </a:p>
        </p:txBody>
      </p:sp>
      <p:sp>
        <p:nvSpPr>
          <p:cNvPr id="114" name="Google Shape;114;p20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Thursday, November 21</a:t>
            </a:r>
            <a:r>
              <a:rPr lang="en-US" baseline="30000">
                <a:latin typeface="Arial"/>
                <a:ea typeface="Arial"/>
                <a:cs typeface="Arial"/>
                <a:sym typeface="Arial"/>
              </a:rPr>
              <a:t>st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@ 10:00am – 11:00am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Scheduled topics: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System updates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Overview of reporting period dates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Impacts of PAAs on grant reporting/closeout process</a:t>
            </a:r>
            <a:endParaRPr/>
          </a:p>
          <a:p>
            <a:pPr marL="1143000" lvl="2" indent="-22860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Final Action Date; award end dates; invoicing and financial reporting requirements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Sessions are recorded and uploaded to the PAFC website (along with any slide decks)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https://finance.uw.edu/pafc/session_recordings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0"/>
          <p:cNvSpPr txBox="1">
            <a:spLocks noGrp="1"/>
          </p:cNvSpPr>
          <p:nvPr>
            <p:ph type="title"/>
          </p:nvPr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“Open” Office Hours – 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Every Friday @ 10:AM</a:t>
            </a: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Friday, November 15</a:t>
            </a:r>
            <a:r>
              <a:rPr lang="en-US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@ 10:00am – 11:00am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r>
              <a:rPr lang="en-US">
                <a:latin typeface="Arial"/>
                <a:ea typeface="Arial"/>
                <a:cs typeface="Arial"/>
                <a:sym typeface="Arial"/>
              </a:rPr>
              <a:t>Friday, November 22</a:t>
            </a:r>
            <a:r>
              <a:rPr lang="en-US" baseline="30000">
                <a:latin typeface="Arial"/>
                <a:ea typeface="Arial"/>
                <a:cs typeface="Arial"/>
                <a:sym typeface="Arial"/>
              </a:rPr>
              <a:t>nd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@ 10:00am – 11:00am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set topic; all questions are welcome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Office Hour info and Zoom links: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https://finance.uw.edu/pafc/effort-reporting/ecc-office-hours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Office Hours on November 29</a:t>
            </a:r>
            <a:r>
              <a:rPr lang="en-US" baseline="30000"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(Thanksgiving)</a:t>
            </a:r>
            <a:endParaRPr/>
          </a:p>
        </p:txBody>
      </p:sp>
      <p:sp>
        <p:nvSpPr>
          <p:cNvPr id="122" name="Google Shape;122;p21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effortreporting@uw.edu 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(Effort questions)</a:t>
            </a:r>
            <a:endParaRPr u="sng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gcafco@uw.edu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(All other compliance questions)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https://finance.uw.edu/pafc/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mgard4@uw.edu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David Parks, Effort Compliance Analyst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parksd2@uw.edu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to the Federal Research Terms &amp; Conditions </a:t>
            </a:r>
            <a:r>
              <a:rPr lang="en-US"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(1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Research Terms and Conditions page updated to reflect that the RTCs are not applicable to awards made on or after October 1, 2024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includes the RTC Prior Approval Matrix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Link: 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https://www.nsf.gov/awards/managing/rtc.jsp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715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to the Federal Research Terms &amp; Conditions 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3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has published the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NSF-specific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Prior Approval Matrix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NSF Prior Approval Matrix is applicable to awards made on or after October 1, 2024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This includes sponsor-issued modifications and/or supplemental funding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Link: </a:t>
            </a:r>
            <a:endParaRPr/>
          </a:p>
          <a:p>
            <a:pPr marL="742950" lvl="1" indent="-285750" algn="l" rtl="0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Char char="–"/>
            </a:pPr>
            <a:r>
              <a:rPr lang="en-US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https://www.nsf.gov/bfa/dias/policy/gc1/priorapprovals/oct24.pdf</a:t>
            </a: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5715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to the RTCs – In Summary </a:t>
            </a:r>
            <a:r>
              <a:rPr lang="en-US"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(1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334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The applicable resource is determined by whether the award was issued on or after October 1, 2024</a:t>
            </a:r>
            <a:endParaRPr/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NSF…</a:t>
            </a:r>
            <a:endParaRPr/>
          </a:p>
          <a:p>
            <a:pPr marL="342900" lvl="0" indent="-34290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issued before October 1, 2024</a:t>
            </a:r>
            <a:endParaRPr/>
          </a:p>
          <a:p>
            <a:pPr marL="742950" lvl="1" indent="-28575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RTCs: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https://www.nsf.gov/awards/managing/rtc.jsp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PAPPG (23-1):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https://new.nsf.gov/policies/pappg/23-1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issued on or after October 1, 2024</a:t>
            </a:r>
            <a:endParaRPr/>
          </a:p>
          <a:p>
            <a:pPr marL="742950" lvl="1" indent="-28575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GC-1: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https://www.nsf.gov/bfa/dias/policy/gc1/oct24.pdf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778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Prior Approval Matrix: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https://www.nsf.gov/bfa/dias/policy/gc1/priorapprovals/oct24.pdf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778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NSF PAPPG (24-1):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7"/>
              </a:rPr>
              <a:t>https://new.nsf.gov/policies/pappg/24-1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77800" algn="l" rtl="0">
              <a:spcBef>
                <a:spcPts val="34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213359" algn="l" rtl="0">
              <a:spcBef>
                <a:spcPts val="40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4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Changes to the RTCs – In Summary </a:t>
            </a:r>
            <a:r>
              <a:rPr lang="en-US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(2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5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334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For HHS/NIH, NASA, USDA/NIFA, Dept. of Commerce, Dept. of Energy, Dept. of Homeland Security:</a:t>
            </a:r>
            <a:endParaRPr/>
          </a:p>
          <a:p>
            <a:pPr marL="0" lvl="0" indent="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issued before October 1, 2024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RTCs: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https://www.nsf.gov/awards/managing/rtc.jsp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Various agency-specific terms and conditions</a:t>
            </a:r>
            <a:endParaRPr/>
          </a:p>
          <a:p>
            <a:pPr marL="457200" lvl="1" indent="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Awards issued on or after October 1, 2024</a:t>
            </a:r>
            <a:endParaRPr/>
          </a:p>
          <a:p>
            <a:pPr marL="742950" lvl="1" indent="-285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Various agency-specific terms and conditions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5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6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NIH Updates – Prior Approval Matrix</a:t>
            </a:r>
            <a:endParaRPr/>
          </a:p>
        </p:txBody>
      </p:sp>
      <p:sp>
        <p:nvSpPr>
          <p:cNvPr id="88" name="Google Shape;88;p16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334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is working with other Federal research agencies to update and re-publish the prior approval matrix and national policy requirements</a:t>
            </a:r>
            <a:endParaRPr/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No timeline given as to when to expect publication of a new prior approval matrix</a:t>
            </a:r>
            <a:endParaRPr/>
          </a:p>
          <a:p>
            <a:pPr marL="742950" lvl="1" indent="-158750" algn="l" rtl="0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190500" algn="l" rtl="0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NIH Updates – Unilateral Closeout </a:t>
            </a:r>
            <a:r>
              <a:rPr lang="en-US"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(1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334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Federal regulations require federal agencies to report entities which fail to submit </a:t>
            </a:r>
            <a:r>
              <a:rPr lang="en-US" u="sng">
                <a:latin typeface="Arial"/>
                <a:ea typeface="Arial"/>
                <a:cs typeface="Arial"/>
                <a:sym typeface="Arial"/>
              </a:rPr>
              <a:t>closeout reports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within one year of the period of performance end date 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 CFR 200.341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 CFR 200.344(i)</a:t>
            </a:r>
            <a:endParaRPr/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issued NOT-OD-24-055 last January stating: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“NIH may initiate unilateral closeout if a recipient does not provide timely, accurate closeout reports or does not respond timely to NIH requests to reconcile discrepancies in grant records.”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https://grants.nih.gov/grants/guide/notice-files/NOT-OD-24-055.html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8"/>
          <p:cNvSpPr txBox="1">
            <a:spLocks noGrp="1"/>
          </p:cNvSpPr>
          <p:nvPr>
            <p:ph type="title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</a:pPr>
            <a:r>
              <a:rPr lang="en-US" sz="30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NIH Updates – Unilateral Closeout </a:t>
            </a:r>
            <a:r>
              <a:rPr lang="en-US" sz="16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(2 of 2)</a:t>
            </a:r>
            <a:endParaRPr sz="3000" b="1" i="0" u="none" strike="noStrike" cap="none">
              <a:solidFill>
                <a:srgbClr val="4B2E8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8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210" cy="4334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What are “closeout reports”?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Final Federal Financial Report (FFR)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Final Research Performance Progress Report (F-RPPR)</a:t>
            </a:r>
            <a:endParaRPr/>
          </a:p>
          <a:p>
            <a:pPr marL="742950" lvl="1" indent="-285750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Final Invention Statement and Certification (FIS)</a:t>
            </a:r>
            <a:endParaRPr/>
          </a:p>
          <a:p>
            <a:pPr marL="342900" lvl="0" indent="-20193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All reports are due within 120 days of the end of the period of performance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will initiate “unilateral closeout” for all awards that fail to meet closeout requirements within one year</a:t>
            </a:r>
            <a:endParaRPr/>
          </a:p>
          <a:p>
            <a:pPr marL="342900" lvl="0" indent="-20193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NIH actions can include: withholding of further awards, disallowance of costs, or additional corrective actions deemed appropriate</a:t>
            </a:r>
            <a:endParaRPr/>
          </a:p>
          <a:p>
            <a:pPr marL="742950" lvl="1" indent="-168275" algn="l" rtl="0">
              <a:spcBef>
                <a:spcPts val="37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- PAFC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>
            <a:spLocks noGrp="1"/>
          </p:cNvSpPr>
          <p:nvPr>
            <p:ph type="title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300"/>
              <a:buFont typeface="Arial"/>
              <a:buNone/>
            </a:pPr>
            <a:r>
              <a:rPr lang="en-US" sz="43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EFFORT REPORTING / ECC OFFICE HOURS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882</Words>
  <Application>Microsoft Office PowerPoint</Application>
  <PresentationFormat>On-screen Show (4:3)</PresentationFormat>
  <Paragraphs>114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Merriweather Sans</vt:lpstr>
      <vt:lpstr>Open Sans</vt:lpstr>
      <vt:lpstr>Open Sans Light</vt:lpstr>
      <vt:lpstr>Encode Sans Black</vt:lpstr>
      <vt:lpstr>Custom Design</vt:lpstr>
      <vt:lpstr>1_Custom Design</vt:lpstr>
      <vt:lpstr>COMPLIANCE HOT TOPIC: POT POURRI</vt:lpstr>
      <vt:lpstr>Changes to the Federal Research Terms &amp; Conditions (1 of 2)</vt:lpstr>
      <vt:lpstr>Changes to the Federal Research Terms &amp; Conditions (2 of 2)</vt:lpstr>
      <vt:lpstr>Changes to the RTCs – In Summary (1 of 2)</vt:lpstr>
      <vt:lpstr>Changes to the RTCs – In Summary (2 of 2)</vt:lpstr>
      <vt:lpstr>NIH Updates – Prior Approval Matrix</vt:lpstr>
      <vt:lpstr>NIH Updates – Unilateral Closeout (1 of 2)</vt:lpstr>
      <vt:lpstr>NIH Updates – Unilateral Closeout (2 of 2)</vt:lpstr>
      <vt:lpstr>EFFORT REPORTING / ECC OFFICE HOURS</vt:lpstr>
      <vt:lpstr>MRAM – Matt Gardner - PAFC</vt:lpstr>
      <vt:lpstr>“Open” Office Hours –  Every Friday @ 10:AM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Patrick F. Carney</dc:creator>
  <cp:lastModifiedBy>gcahelp</cp:lastModifiedBy>
  <cp:revision>1</cp:revision>
  <dcterms:modified xsi:type="dcterms:W3CDTF">2024-11-20T17:41:14Z</dcterms:modified>
</cp:coreProperties>
</file>