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6" r:id="rId1"/>
    <p:sldMasterId id="2147483657" r:id="rId2"/>
  </p:sldMasterIdLst>
  <p:notesMasterIdLst>
    <p:notesMasterId r:id="rId15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embeddedFontLst>
    <p:embeddedFont>
      <p:font typeface="Encode Sans Black" panose="020B0604020202020204" charset="0"/>
      <p:bold r:id="rId16"/>
    </p:embeddedFont>
    <p:embeddedFont>
      <p:font typeface="Merriweather Sans" pitchFamily="2" charset="0"/>
      <p:regular r:id="rId17"/>
    </p:embeddedFont>
    <p:embeddedFont>
      <p:font typeface="Open Sans" panose="020B0606030504020204" pitchFamily="34" charset="0"/>
      <p:regular r:id="rId18"/>
      <p:bold r:id="rId19"/>
      <p:italic r:id="rId20"/>
      <p:boldItalic r:id="rId21"/>
    </p:embeddedFont>
    <p:embeddedFont>
      <p:font typeface="Open Sans Light" panose="020B0306030504020204" pitchFamily="34" charset="0"/>
      <p:regular r:id="rId22"/>
      <p:bold r:id="rId23"/>
      <p:italic r:id="rId24"/>
      <p:boldItalic r:id="rId2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488">
          <p15:clr>
            <a:srgbClr val="A4A3A4"/>
          </p15:clr>
        </p15:guide>
        <p15:guide id="2" pos="47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1836" y="108"/>
      </p:cViewPr>
      <p:guideLst>
        <p:guide orient="horz" pos="2488"/>
        <p:guide pos="47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font" Target="fonts/font3.fntdata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font" Target="fonts/font6.fntdata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font" Target="fonts/font2.fntdata"/><Relationship Id="rId25" Type="http://schemas.openxmlformats.org/officeDocument/2006/relationships/font" Target="fonts/font10.fntdata"/><Relationship Id="rId2" Type="http://schemas.openxmlformats.org/officeDocument/2006/relationships/slideMaster" Target="slideMasters/slideMaster2.xml"/><Relationship Id="rId16" Type="http://schemas.openxmlformats.org/officeDocument/2006/relationships/font" Target="fonts/font1.fntdata"/><Relationship Id="rId20" Type="http://schemas.openxmlformats.org/officeDocument/2006/relationships/font" Target="fonts/font5.fntdata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font" Target="fonts/font9.fntdata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23" Type="http://schemas.openxmlformats.org/officeDocument/2006/relationships/font" Target="fonts/font8.fntdata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font" Target="fonts/font4.fntdata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font" Target="fonts/font7.fntdata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" name="Google Shape;5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11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25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5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64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71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78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85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Slide">
  <p:cSld name="1_Title Slide">
    <p:bg>
      <p:bgPr>
        <a:solidFill>
          <a:srgbClr val="4B2E83"/>
        </a:solidFill>
        <a:effectLst/>
      </p:bgPr>
    </p:bg>
    <p:spTree>
      <p:nvGrpSpPr>
        <p:cNvPr id="1" name="Shape 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oogle Shape;7;p2" descr="UW_W Logo_White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445815" y="5945854"/>
            <a:ext cx="1371600" cy="923544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Google Shape;8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77334" y="6354234"/>
            <a:ext cx="2540000" cy="266700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Google Shape;9;p2"/>
          <p:cNvSpPr txBox="1">
            <a:spLocks noGrp="1"/>
          </p:cNvSpPr>
          <p:nvPr>
            <p:ph type="body" idx="1"/>
          </p:nvPr>
        </p:nvSpPr>
        <p:spPr>
          <a:xfrm>
            <a:off x="671757" y="1179824"/>
            <a:ext cx="6972300" cy="2641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3"/>
              </a:buClr>
              <a:buSzPts val="5000"/>
              <a:buFont typeface="Arial"/>
              <a:buNone/>
              <a:defRPr sz="5000" b="0" i="0" u="none" strike="noStrike" cap="none">
                <a:solidFill>
                  <a:schemeClr val="accent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marL="914400" marR="0" lvl="1" indent="-228600" algn="l" rtl="0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228600" algn="l" rtl="0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10" name="Google Shape;10;p2" descr="Bar_RtAngle_7502_RGB.pn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13587" y="4006085"/>
            <a:ext cx="2284303" cy="1127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er + Subheader + Content">
  <p:cSld name="Header + Subheader + Content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body" idx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None/>
              <a:defRPr sz="3000" b="0" i="0" u="none" strike="noStrike" cap="none">
                <a:solidFill>
                  <a:srgbClr val="FFFFFF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marL="914400" marR="0" lvl="1" indent="-228600" algn="l" rtl="0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228600" algn="l" rtl="0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body" idx="2"/>
          </p:nvPr>
        </p:nvSpPr>
        <p:spPr>
          <a:xfrm>
            <a:off x="659305" y="2320239"/>
            <a:ext cx="8197114" cy="38100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Merriweather Sans"/>
              <a:buChar char="&gt;"/>
              <a:defRPr sz="24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–"/>
              <a:defRPr sz="20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Merriweather Sans"/>
              <a:buChar char="&gt;"/>
              <a:defRPr sz="18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Arial"/>
              <a:buChar char="–"/>
              <a:defRPr sz="16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317500" algn="l" rtl="0">
              <a:spcBef>
                <a:spcPts val="28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erriweather Sans"/>
              <a:buChar char="&gt;"/>
              <a:defRPr sz="14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body" idx="3"/>
          </p:nvPr>
        </p:nvSpPr>
        <p:spPr>
          <a:xfrm>
            <a:off x="671757" y="1730667"/>
            <a:ext cx="8184662" cy="4111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228600" algn="l" rtl="0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15" name="Google Shape;15;p3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248401" y="6354234"/>
            <a:ext cx="2540000" cy="2667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Google Shape;16;p3" descr="Bar_RtAngle_7502_RGB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er + Content">
  <p:cSld name="Header + Content">
    <p:bg>
      <p:bgPr>
        <a:solidFill>
          <a:srgbClr val="4B2E83"/>
        </a:solidFill>
        <a:effectLst/>
      </p:bgPr>
    </p:bg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Google Shape;18;p4" descr="UW_W Logo_White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445815" y="5945854"/>
            <a:ext cx="1371600" cy="923544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None/>
              <a:defRPr sz="3000" b="0" i="0" u="none" strike="noStrike" cap="none">
                <a:solidFill>
                  <a:srgbClr val="FFFFFF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marL="914400" marR="0" lvl="1" indent="-228600" algn="l" rtl="0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228600" algn="l" rtl="0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body" idx="2"/>
          </p:nvPr>
        </p:nvSpPr>
        <p:spPr>
          <a:xfrm>
            <a:off x="659305" y="1736725"/>
            <a:ext cx="8076956" cy="40154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Merriweather Sans"/>
              <a:buChar char="&gt;"/>
              <a:defRPr sz="24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rgbClr val="FFFFFF"/>
              </a:buClr>
              <a:buSzPts val="2000"/>
              <a:buFont typeface="Arial"/>
              <a:buChar char="–"/>
              <a:defRPr sz="20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Merriweather Sans"/>
              <a:buChar char="&gt;"/>
              <a:defRPr sz="18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rgbClr val="FFFFFF"/>
              </a:buClr>
              <a:buSzPts val="1600"/>
              <a:buFont typeface="Arial"/>
              <a:buChar char="–"/>
              <a:defRPr sz="16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317500" algn="l" rtl="0">
              <a:spcBef>
                <a:spcPts val="280"/>
              </a:spcBef>
              <a:spcAft>
                <a:spcPts val="0"/>
              </a:spcAft>
              <a:buClr>
                <a:srgbClr val="FFFFFF"/>
              </a:buClr>
              <a:buSzPts val="1400"/>
              <a:buFont typeface="Merriweather Sans"/>
              <a:buChar char="&gt;"/>
              <a:defRPr sz="1400" b="1" i="0" u="none" strike="noStrike" cap="none">
                <a:solidFill>
                  <a:srgbClr val="FFFFFF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21" name="Google Shape;21;p4" descr="Bar_RtAngle_7502_RGB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er + Graphic">
  <p:cSld name="Header + Graphic">
    <p:bg>
      <p:bgPr>
        <a:solidFill>
          <a:srgbClr val="4B2E83"/>
        </a:solidFill>
        <a:effectLst/>
      </p:bgPr>
    </p:bg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Google Shape;23;p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248401" y="6354234"/>
            <a:ext cx="2540000" cy="266700"/>
          </a:xfrm>
          <a:prstGeom prst="rect">
            <a:avLst/>
          </a:prstGeom>
          <a:noFill/>
          <a:ln>
            <a:noFill/>
          </a:ln>
        </p:spPr>
      </p:pic>
      <p:sp>
        <p:nvSpPr>
          <p:cNvPr id="24" name="Google Shape;24;p5"/>
          <p:cNvSpPr>
            <a:spLocks noGrp="1"/>
          </p:cNvSpPr>
          <p:nvPr>
            <p:ph type="chart" idx="2"/>
          </p:nvPr>
        </p:nvSpPr>
        <p:spPr>
          <a:xfrm>
            <a:off x="766763" y="1736725"/>
            <a:ext cx="8021637" cy="443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480"/>
              </a:spcBef>
              <a:spcAft>
                <a:spcPts val="0"/>
              </a:spcAft>
              <a:buClr>
                <a:srgbClr val="FFFFFF"/>
              </a:buClr>
              <a:buSzPts val="2400"/>
              <a:buFont typeface="Arial"/>
              <a:buNone/>
              <a:defRPr sz="2400" b="0" i="1" u="none" strike="noStrike" cap="none">
                <a:solidFill>
                  <a:srgbClr val="FFFFFF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Arial"/>
              <a:buNone/>
              <a:defRPr sz="3000" b="0" i="0" u="none" strike="noStrike" cap="none">
                <a:solidFill>
                  <a:srgbClr val="FFFFFF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marL="914400" marR="0" lvl="1" indent="-228600" algn="l" rtl="0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228600" algn="l" rtl="0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26" name="Google Shape;26;p5" descr="Bar_RtAngle_7502_RGB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er + Content">
  <p:cSld name="Header + Conten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body" idx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  <a:defRPr sz="3000" b="0" i="0" u="none" strike="noStrike" cap="non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marL="914400" marR="0" lvl="1" indent="-228600" algn="l" rtl="0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228600" algn="l" rtl="0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2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sz="24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Arial"/>
              <a:buChar char="–"/>
              <a:defRPr sz="20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sz="18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Arial"/>
              <a:buChar char="–"/>
              <a:defRPr sz="16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317500" algn="l" rtl="0"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sz="14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31" name="Google Shape;31;p7" descr="W Logo_Purple_2685_HEX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448139" y="5949410"/>
            <a:ext cx="1371600" cy="923544"/>
          </a:xfrm>
          <a:prstGeom prst="rect">
            <a:avLst/>
          </a:prstGeom>
          <a:noFill/>
          <a:ln>
            <a:noFill/>
          </a:ln>
        </p:spPr>
      </p:pic>
      <p:pic>
        <p:nvPicPr>
          <p:cNvPr id="32" name="Google Shape;32;p7" descr="Bar_RtAngle_7502_RGB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>
  <p:cSld name="Title Slide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8"/>
          <p:cNvSpPr txBox="1">
            <a:spLocks noGrp="1"/>
          </p:cNvSpPr>
          <p:nvPr>
            <p:ph type="body" idx="1"/>
          </p:nvPr>
        </p:nvSpPr>
        <p:spPr>
          <a:xfrm>
            <a:off x="671757" y="1167124"/>
            <a:ext cx="6972300" cy="2641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B2E83"/>
              </a:buClr>
              <a:buSzPts val="5000"/>
              <a:buFont typeface="Arial"/>
              <a:buNone/>
              <a:defRPr sz="5000" b="0" i="0" u="none" strike="noStrike" cap="non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marL="914400" marR="0" lvl="1" indent="-228600" algn="l" rtl="0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228600" algn="l" rtl="0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35" name="Google Shape;35;p8" descr="W Logo_Purple_2685_HEX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7448139" y="5949410"/>
            <a:ext cx="1371600" cy="923544"/>
          </a:xfrm>
          <a:prstGeom prst="rect">
            <a:avLst/>
          </a:prstGeom>
          <a:noFill/>
          <a:ln>
            <a:noFill/>
          </a:ln>
        </p:spPr>
      </p:pic>
      <p:pic>
        <p:nvPicPr>
          <p:cNvPr id="36" name="Google Shape;36;p8" descr="Wordmark_center_Purple_HEX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92039" y="6487457"/>
            <a:ext cx="2425295" cy="163374"/>
          </a:xfrm>
          <a:prstGeom prst="rect">
            <a:avLst/>
          </a:prstGeom>
          <a:noFill/>
          <a:ln>
            <a:noFill/>
          </a:ln>
        </p:spPr>
      </p:pic>
      <p:pic>
        <p:nvPicPr>
          <p:cNvPr id="37" name="Google Shape;37;p8" descr="Bar_RtAngle_7502_RGB.pn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13587" y="4006085"/>
            <a:ext cx="2284303" cy="1127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er + Subheader + Content">
  <p:cSld name="Header + Subheader + Conten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9"/>
          <p:cNvSpPr txBox="1">
            <a:spLocks noGrp="1"/>
          </p:cNvSpPr>
          <p:nvPr>
            <p:ph type="body" idx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  <a:defRPr sz="3000" b="0" i="0" u="none" strike="noStrike" cap="non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marL="914400" marR="0" lvl="1" indent="-228600" algn="l" rtl="0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228600" algn="l" rtl="0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body" idx="2"/>
          </p:nvPr>
        </p:nvSpPr>
        <p:spPr>
          <a:xfrm>
            <a:off x="659305" y="2320239"/>
            <a:ext cx="8197114" cy="38100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381000" algn="l" rtl="0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sz="24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marR="0" lvl="1" indent="-355600" algn="l" rtl="0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Arial"/>
              <a:buChar char="–"/>
              <a:defRPr sz="20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marR="0" lvl="2" indent="-342900" algn="l" rtl="0"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sz="18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marR="0" lvl="3" indent="-330200" algn="l" rtl="0"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Arial"/>
              <a:buChar char="–"/>
              <a:defRPr sz="16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marR="0" lvl="4" indent="-317500" algn="l" rtl="0"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sz="1400" b="1" i="0" u="none" strike="noStrike" cap="non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1" name="Google Shape;41;p9"/>
          <p:cNvSpPr txBox="1">
            <a:spLocks noGrp="1"/>
          </p:cNvSpPr>
          <p:nvPr>
            <p:ph type="body" idx="3"/>
          </p:nvPr>
        </p:nvSpPr>
        <p:spPr>
          <a:xfrm>
            <a:off x="671757" y="1730667"/>
            <a:ext cx="8184662" cy="4111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228600" algn="l" rtl="0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42" name="Google Shape;42;p9" descr="Wordmark_center_Purple_HEX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382155" y="6487457"/>
            <a:ext cx="2425295" cy="163374"/>
          </a:xfrm>
          <a:prstGeom prst="rect">
            <a:avLst/>
          </a:prstGeom>
          <a:noFill/>
          <a:ln>
            <a:noFill/>
          </a:ln>
        </p:spPr>
      </p:pic>
      <p:pic>
        <p:nvPicPr>
          <p:cNvPr id="43" name="Google Shape;43;p9" descr="Bar_RtAngle_7502_RGB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Header + Graphic">
  <p:cSld name="Header + Graphic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0"/>
          <p:cNvSpPr>
            <a:spLocks noGrp="1"/>
          </p:cNvSpPr>
          <p:nvPr>
            <p:ph type="chart" idx="2"/>
          </p:nvPr>
        </p:nvSpPr>
        <p:spPr>
          <a:xfrm>
            <a:off x="766763" y="1736725"/>
            <a:ext cx="8021637" cy="4432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480"/>
              </a:spcBef>
              <a:spcAft>
                <a:spcPts val="0"/>
              </a:spcAft>
              <a:buClr>
                <a:srgbClr val="999999"/>
              </a:buClr>
              <a:buSzPts val="2400"/>
              <a:buFont typeface="Arial"/>
              <a:buNone/>
              <a:defRPr sz="2400" b="0" i="1" u="none" strike="noStrike" cap="none">
                <a:solidFill>
                  <a:srgbClr val="999999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Google Shape;46;p10"/>
          <p:cNvSpPr txBox="1">
            <a:spLocks noGrp="1"/>
          </p:cNvSpPr>
          <p:nvPr>
            <p:ph type="body" idx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  <a:defRPr sz="3000" b="0" i="0" u="none" strike="noStrike" cap="none">
                <a:solidFill>
                  <a:srgbClr val="4B2E83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1pPr>
            <a:lvl2pPr marL="914400" marR="0" lvl="1" indent="-228600" algn="l" rtl="0"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None/>
              <a:defRPr sz="28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marL="1371600" marR="0" lvl="2" indent="-228600" algn="l" rtl="0"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None/>
              <a:defRPr sz="24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marL="1828800" marR="0" lvl="3" indent="-228600" algn="l" rtl="0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marL="2286000" marR="0" lvl="4" indent="-228600" algn="l" rtl="0"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None/>
              <a:defRPr sz="2000" b="0" i="0" u="none" strike="noStrike" cap="non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47" name="Google Shape;47;p10" descr="Wordmark_center_Purple_HEX.png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6363105" y="6487457"/>
            <a:ext cx="2425295" cy="163374"/>
          </a:xfrm>
          <a:prstGeom prst="rect">
            <a:avLst/>
          </a:prstGeom>
          <a:noFill/>
          <a:ln>
            <a:noFill/>
          </a:ln>
        </p:spPr>
      </p:pic>
      <p:pic>
        <p:nvPicPr>
          <p:cNvPr id="48" name="Google Shape;48;p10" descr="Bar_RtAngle_7502_RGB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4225" y="1437805"/>
            <a:ext cx="1358184" cy="670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B2E83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2"/>
        </a:solidFill>
        <a:effectLst/>
      </p:bgPr>
    </p:bg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finance.uw.edu/pafc/session_recordings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finance.uw.edu/pafc/effort-reporting/ecc-office-hours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effortreporting@uw.edu" TargetMode="External"/><Relationship Id="rId7" Type="http://schemas.openxmlformats.org/officeDocument/2006/relationships/hyperlink" Target="mailto:parksd2@uw.edu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Relationship Id="rId6" Type="http://schemas.openxmlformats.org/officeDocument/2006/relationships/hyperlink" Target="mailto:mgard4@uw.edu" TargetMode="External"/><Relationship Id="rId5" Type="http://schemas.openxmlformats.org/officeDocument/2006/relationships/hyperlink" Target="https://finance.uw.edu/pafc/" TargetMode="External"/><Relationship Id="rId4" Type="http://schemas.openxmlformats.org/officeDocument/2006/relationships/hyperlink" Target="mailto:gcafco@uw.edu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sf.gov/awards/managing/rtc.jsp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sf.gov/bfa/dias/policy/gc1/priorapprovals/oct24.pdf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sf.gov/awards/managing/rtc.jsp" TargetMode="External"/><Relationship Id="rId7" Type="http://schemas.openxmlformats.org/officeDocument/2006/relationships/hyperlink" Target="https://new.nsf.gov/policies/pappg/24-1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www.nsf.gov/bfa/dias/policy/gc1/priorapprovals/oct24.pdf" TargetMode="External"/><Relationship Id="rId5" Type="http://schemas.openxmlformats.org/officeDocument/2006/relationships/hyperlink" Target="https://www.nsf.gov/bfa/dias/policy/gc1/oct24.pdf" TargetMode="External"/><Relationship Id="rId4" Type="http://schemas.openxmlformats.org/officeDocument/2006/relationships/hyperlink" Target="https://new.nsf.gov/policies/pappg/23-1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sf.gov/awards/managing/rtc.jsp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grants.nih.gov/grants/guide/notice-files/NOT-OD-24-055.html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1"/>
          <p:cNvSpPr txBox="1">
            <a:spLocks noGrp="1"/>
          </p:cNvSpPr>
          <p:nvPr>
            <p:ph type="title"/>
          </p:nvPr>
        </p:nvSpPr>
        <p:spPr>
          <a:xfrm>
            <a:off x="692028" y="1640262"/>
            <a:ext cx="8214228" cy="20813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5000"/>
              <a:buFont typeface="Arial"/>
              <a:buNone/>
            </a:pPr>
            <a:r>
              <a:rPr lang="en-US" sz="50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COMPLIANCE HOT TOPIC: POT POURRI</a:t>
            </a:r>
            <a:endParaRPr/>
          </a:p>
        </p:txBody>
      </p:sp>
      <p:sp>
        <p:nvSpPr>
          <p:cNvPr id="54" name="Google Shape;54;p11"/>
          <p:cNvSpPr txBox="1"/>
          <p:nvPr/>
        </p:nvSpPr>
        <p:spPr>
          <a:xfrm>
            <a:off x="692029" y="4308049"/>
            <a:ext cx="6656731" cy="18126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000"/>
              <a:buFont typeface="Arial"/>
              <a:buNone/>
            </a:pPr>
            <a:r>
              <a:rPr lang="en-US" sz="20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MRAM</a:t>
            </a:r>
            <a:endParaRPr/>
          </a:p>
          <a:p>
            <a:pPr marL="0" marR="0" lvl="0" indent="0" algn="l" rtl="0">
              <a:lnSpc>
                <a:spcPct val="150000"/>
              </a:lnSpc>
              <a:spcBef>
                <a:spcPts val="32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November 2024</a:t>
            </a:r>
            <a:endParaRPr/>
          </a:p>
          <a:p>
            <a:pPr marL="0" marR="0" lvl="0" indent="0" algn="l" rtl="0">
              <a:lnSpc>
                <a:spcPct val="150000"/>
              </a:lnSpc>
              <a:spcBef>
                <a:spcPts val="32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Matt Gardner</a:t>
            </a:r>
            <a:endParaRPr/>
          </a:p>
          <a:p>
            <a:pPr marL="0" marR="0" lvl="0" indent="0" algn="l" rtl="0">
              <a:lnSpc>
                <a:spcPct val="150000"/>
              </a:lnSpc>
              <a:spcBef>
                <a:spcPts val="320"/>
              </a:spcBef>
              <a:spcAft>
                <a:spcPts val="0"/>
              </a:spcAft>
              <a:buClr>
                <a:schemeClr val="lt2"/>
              </a:buClr>
              <a:buSzPts val="1600"/>
              <a:buFont typeface="Arial"/>
              <a:buNone/>
            </a:pPr>
            <a:r>
              <a:rPr lang="en-US" sz="1600" b="0" i="0" u="none" strike="noStrike" cap="none">
                <a:solidFill>
                  <a:schemeClr val="lt2"/>
                </a:solidFill>
                <a:latin typeface="Arial"/>
                <a:ea typeface="Arial"/>
                <a:cs typeface="Arial"/>
                <a:sym typeface="Arial"/>
              </a:rPr>
              <a:t>Post Award Fiscal Compliance 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0"/>
          <p:cNvSpPr txBox="1">
            <a:spLocks noGrp="1"/>
          </p:cNvSpPr>
          <p:nvPr>
            <p:ph type="body" idx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lnSpcReduction="1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None/>
            </a:pPr>
            <a:r>
              <a:rPr lang="en-US" b="1">
                <a:latin typeface="Arial"/>
                <a:ea typeface="Arial"/>
                <a:cs typeface="Arial"/>
                <a:sym typeface="Arial"/>
              </a:rPr>
              <a:t>Upcoming Effort / ECC </a:t>
            </a:r>
            <a:endParaRPr/>
          </a:p>
          <a:p>
            <a:pPr marL="0" lvl="0" indent="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None/>
            </a:pPr>
            <a:r>
              <a:rPr lang="en-US" b="1">
                <a:latin typeface="Arial"/>
                <a:ea typeface="Arial"/>
                <a:cs typeface="Arial"/>
                <a:sym typeface="Arial"/>
              </a:rPr>
              <a:t>“Focused Topic” Office Hour</a:t>
            </a:r>
            <a:endParaRPr/>
          </a:p>
        </p:txBody>
      </p:sp>
      <p:sp>
        <p:nvSpPr>
          <p:cNvPr id="114" name="Google Shape;114;p20"/>
          <p:cNvSpPr txBox="1">
            <a:spLocks noGrp="1"/>
          </p:cNvSpPr>
          <p:nvPr>
            <p:ph type="body" idx="2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Thursday, November 21</a:t>
            </a:r>
            <a:r>
              <a:rPr lang="en-US" baseline="30000">
                <a:latin typeface="Arial"/>
                <a:ea typeface="Arial"/>
                <a:cs typeface="Arial"/>
                <a:sym typeface="Arial"/>
              </a:rPr>
              <a:t>st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 @ 10:00am – 11:00am</a:t>
            </a:r>
            <a:endParaRPr/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Scheduled topics:</a:t>
            </a:r>
            <a:endParaRPr/>
          </a:p>
          <a:p>
            <a:pPr marL="742950" lvl="1" indent="-285750" algn="l" rtl="0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System updates</a:t>
            </a:r>
            <a:endParaRPr/>
          </a:p>
          <a:p>
            <a:pPr marL="742950" lvl="1" indent="-285750" algn="l" rtl="0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Overview of reporting period dates</a:t>
            </a:r>
            <a:endParaRPr/>
          </a:p>
          <a:p>
            <a:pPr marL="742950" lvl="1" indent="-285750" algn="l" rtl="0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Impacts of PAAs on grant reporting/closeout process</a:t>
            </a:r>
            <a:endParaRPr/>
          </a:p>
          <a:p>
            <a:pPr marL="1143000" lvl="2" indent="-228600" algn="l" rtl="0"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Final Action Date; award end dates; invoicing and financial reporting requirements</a:t>
            </a:r>
            <a:br>
              <a:rPr lang="en-US">
                <a:latin typeface="Arial"/>
                <a:ea typeface="Arial"/>
                <a:cs typeface="Arial"/>
                <a:sym typeface="Arial"/>
              </a:rPr>
            </a:br>
            <a:endParaRPr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Sessions are recorded and uploaded to the PAFC website (along with any slide decks)</a:t>
            </a:r>
            <a:endParaRPr/>
          </a:p>
          <a:p>
            <a:pPr marL="742950" lvl="1" indent="-285750" algn="l" rtl="0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lang="en-US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https://finance.uw.edu/pafc/session_recordings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742950" lvl="1" indent="-158750" algn="l" rtl="0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5" name="Google Shape;115;p20"/>
          <p:cNvSpPr txBox="1">
            <a:spLocks noGrp="1"/>
          </p:cNvSpPr>
          <p:nvPr>
            <p:ph type="title"/>
          </p:nvPr>
        </p:nvSpPr>
        <p:spPr>
          <a:xfrm>
            <a:off x="671758" y="6301355"/>
            <a:ext cx="7229368" cy="3308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MRAM – Matt Gardner - PAFC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21"/>
          <p:cNvSpPr txBox="1">
            <a:spLocks noGrp="1"/>
          </p:cNvSpPr>
          <p:nvPr>
            <p:ph type="title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Arial"/>
              <a:buNone/>
            </a:pPr>
            <a:r>
              <a:rPr lang="en-US" sz="3000" b="1" i="0" u="none" strike="noStrike" cap="non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“Open” Office Hours – </a:t>
            </a:r>
            <a:endParaRPr/>
          </a:p>
          <a:p>
            <a:pPr marL="0" marR="0" lvl="0" indent="0" algn="l" rtl="0">
              <a:lnSpc>
                <a:spcPct val="90000"/>
              </a:lnSpc>
              <a:spcBef>
                <a:spcPts val="540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Arial"/>
              <a:buNone/>
            </a:pPr>
            <a:r>
              <a:rPr lang="en-US" sz="3000" b="1" i="0" u="none" strike="noStrike" cap="non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Every Friday @ 10:AM</a:t>
            </a:r>
            <a:endParaRPr/>
          </a:p>
        </p:txBody>
      </p:sp>
      <p:sp>
        <p:nvSpPr>
          <p:cNvPr id="121" name="Google Shape;121;p21"/>
          <p:cNvSpPr txBox="1">
            <a:spLocks noGrp="1"/>
          </p:cNvSpPr>
          <p:nvPr>
            <p:ph type="body" idx="2"/>
          </p:nvPr>
        </p:nvSpPr>
        <p:spPr>
          <a:xfrm>
            <a:off x="659305" y="1736725"/>
            <a:ext cx="8196300" cy="4015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Friday, November 15</a:t>
            </a:r>
            <a:r>
              <a:rPr lang="en-US" baseline="30000">
                <a:latin typeface="Arial"/>
                <a:ea typeface="Arial"/>
                <a:cs typeface="Arial"/>
                <a:sym typeface="Arial"/>
              </a:rPr>
              <a:t>th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 @ 10:00am – 11:00am</a:t>
            </a:r>
            <a:br>
              <a:rPr lang="en-US">
                <a:latin typeface="Arial"/>
                <a:ea typeface="Arial"/>
                <a:cs typeface="Arial"/>
                <a:sym typeface="Arial"/>
              </a:rPr>
            </a:br>
            <a:r>
              <a:rPr lang="en-US">
                <a:latin typeface="Arial"/>
                <a:ea typeface="Arial"/>
                <a:cs typeface="Arial"/>
                <a:sym typeface="Arial"/>
              </a:rPr>
              <a:t>Friday, November 22</a:t>
            </a:r>
            <a:r>
              <a:rPr lang="en-US" baseline="30000">
                <a:latin typeface="Arial"/>
                <a:ea typeface="Arial"/>
                <a:cs typeface="Arial"/>
                <a:sym typeface="Arial"/>
              </a:rPr>
              <a:t>nd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 @ 10:00am – 11:00am</a:t>
            </a:r>
            <a:endParaRPr/>
          </a:p>
          <a:p>
            <a:pPr marL="0" lvl="0" indent="0" algn="l" rtl="0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No set topic; all questions are welcome</a:t>
            </a:r>
            <a:endParaRPr/>
          </a:p>
          <a:p>
            <a:pPr marL="342900" lvl="0" indent="-190500" algn="l" rtl="0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Office Hour info and Zoom links:</a:t>
            </a:r>
            <a:endParaRPr/>
          </a:p>
          <a:p>
            <a:pPr marL="742950" lvl="1" indent="-285750" algn="l" rtl="0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lang="en-US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https://finance.uw.edu/pafc/effort-reporting/ecc-office-hours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742950" lvl="1" indent="-158750" algn="l" rtl="0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No Office Hours on November 29</a:t>
            </a:r>
            <a:r>
              <a:rPr lang="en-US" baseline="30000">
                <a:latin typeface="Arial"/>
                <a:ea typeface="Arial"/>
                <a:cs typeface="Arial"/>
                <a:sym typeface="Arial"/>
              </a:rPr>
              <a:t>th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 (Thanksgiving)</a:t>
            </a:r>
            <a:endParaRPr/>
          </a:p>
        </p:txBody>
      </p:sp>
      <p:sp>
        <p:nvSpPr>
          <p:cNvPr id="122" name="Google Shape;122;p21"/>
          <p:cNvSpPr txBox="1"/>
          <p:nvPr/>
        </p:nvSpPr>
        <p:spPr>
          <a:xfrm>
            <a:off x="671758" y="6301355"/>
            <a:ext cx="7229368" cy="3308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MRAM – Matt Gardner - PAFC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2"/>
          <p:cNvSpPr txBox="1">
            <a:spLocks noGrp="1"/>
          </p:cNvSpPr>
          <p:nvPr>
            <p:ph type="title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4000"/>
              <a:buFont typeface="Arial"/>
              <a:buNone/>
            </a:pPr>
            <a:r>
              <a:rPr lang="en-US" sz="4000" b="1" i="0" u="none" strike="noStrike" cap="non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Questions</a:t>
            </a:r>
            <a:endParaRPr/>
          </a:p>
        </p:txBody>
      </p:sp>
      <p:sp>
        <p:nvSpPr>
          <p:cNvPr id="128" name="Google Shape;128;p22"/>
          <p:cNvSpPr txBox="1">
            <a:spLocks noGrp="1"/>
          </p:cNvSpPr>
          <p:nvPr>
            <p:ph type="body" idx="2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20000"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Post Award Fiscal Compliance (PAFC)</a:t>
            </a:r>
            <a:endParaRPr/>
          </a:p>
          <a:p>
            <a:pPr marL="742950" lvl="1" indent="-285750" algn="l" rtl="0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lang="en-US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effortreporting@uw.edu 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(Effort questions)</a:t>
            </a:r>
            <a:endParaRPr u="sng">
              <a:solidFill>
                <a:schemeClr val="hlink"/>
              </a:solidFill>
              <a:latin typeface="Arial"/>
              <a:ea typeface="Arial"/>
              <a:cs typeface="Arial"/>
              <a:sym typeface="Arial"/>
              <a:hlinkClick r:id="rId3"/>
            </a:endParaRPr>
          </a:p>
          <a:p>
            <a:pPr marL="742950" lvl="1" indent="-285750" algn="l" rtl="0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lang="en-US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gcafco@uw.edu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 (All other compliance questions)</a:t>
            </a:r>
            <a:endParaRPr/>
          </a:p>
          <a:p>
            <a:pPr marL="742950" lvl="1" indent="-285750" algn="l" rtl="0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lang="en-US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https://finance.uw.edu/pafc/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457200" lvl="1" indent="0" algn="l" rtl="0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Matt Gardner</a:t>
            </a:r>
            <a:endParaRPr/>
          </a:p>
          <a:p>
            <a:pPr marL="742950" lvl="1" indent="-285750" algn="l" rtl="0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lang="en-US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6"/>
              </a:rPr>
              <a:t>mgard4@uw.edu</a:t>
            </a:r>
            <a:br>
              <a:rPr lang="en-US">
                <a:latin typeface="Arial"/>
                <a:ea typeface="Arial"/>
                <a:cs typeface="Arial"/>
                <a:sym typeface="Arial"/>
              </a:rPr>
            </a:br>
            <a:endParaRPr sz="1200"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David Parks, Effort Compliance Analyst</a:t>
            </a:r>
            <a:endParaRPr/>
          </a:p>
          <a:p>
            <a:pPr marL="742950" lvl="1" indent="-285750" algn="l" rtl="0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lang="en-US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7"/>
              </a:rPr>
              <a:t>parksd2@uw.edu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457200" lvl="1" indent="0" algn="l" rtl="0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marL="342900" lvl="0" indent="-190500" algn="l" rtl="0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9" name="Google Shape;129;p22"/>
          <p:cNvSpPr txBox="1"/>
          <p:nvPr/>
        </p:nvSpPr>
        <p:spPr>
          <a:xfrm>
            <a:off x="671758" y="6301355"/>
            <a:ext cx="7229368" cy="3308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MRAM – Matt Gardner – PAFC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2"/>
          <p:cNvSpPr txBox="1">
            <a:spLocks noGrp="1"/>
          </p:cNvSpPr>
          <p:nvPr>
            <p:ph type="title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</a:pPr>
            <a:r>
              <a:rPr lang="en-US" sz="3000" b="1" i="0" u="none" strike="noStrike" cap="non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Changes to the Federal Research Terms &amp; Conditions </a:t>
            </a:r>
            <a:r>
              <a:rPr lang="en-US" sz="1600" b="1" i="0" u="none" strike="noStrike" cap="non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(1 of 2)</a:t>
            </a:r>
            <a:endParaRPr sz="3000" b="1" i="0" u="none" strike="noStrike" cap="none">
              <a:solidFill>
                <a:srgbClr val="4B2E8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0" name="Google Shape;60;p12"/>
          <p:cNvSpPr txBox="1">
            <a:spLocks noGrp="1"/>
          </p:cNvSpPr>
          <p:nvPr>
            <p:ph type="body" idx="2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Research Terms and Conditions page updated to reflect that the RTCs are not applicable to awards made on or after October 1, 2024</a:t>
            </a:r>
            <a:endParaRPr/>
          </a:p>
          <a:p>
            <a:pPr marL="742950" lvl="1" indent="-285750" algn="l" rtl="0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This includes the RTC Prior Approval Matrix</a:t>
            </a:r>
            <a:endParaRPr/>
          </a:p>
          <a:p>
            <a:pPr marL="342900" lvl="0" indent="-190500" algn="l" rtl="0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Link: </a:t>
            </a:r>
            <a:endParaRPr/>
          </a:p>
          <a:p>
            <a:pPr marL="742950" lvl="1" indent="-285750" algn="l" rtl="0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lang="en-US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https://www.nsf.gov/awards/managing/rtc.jsp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742950" lvl="1" indent="-158750" algn="l" rtl="0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marL="57150" lvl="0" indent="0" algn="l" rtl="0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marL="342900" lvl="0" indent="-190500" algn="l" rtl="0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marL="742950" lvl="1" indent="-158750" algn="l" rtl="0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marL="342900" lvl="0" indent="-190500" algn="l" rtl="0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" name="Google Shape;61;p12"/>
          <p:cNvSpPr txBox="1"/>
          <p:nvPr/>
        </p:nvSpPr>
        <p:spPr>
          <a:xfrm>
            <a:off x="671758" y="6301355"/>
            <a:ext cx="7229368" cy="3308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MRAM – Matt Gardner - PAFC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3"/>
          <p:cNvSpPr txBox="1">
            <a:spLocks noGrp="1"/>
          </p:cNvSpPr>
          <p:nvPr>
            <p:ph type="title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Arial"/>
              <a:buNone/>
            </a:pPr>
            <a:r>
              <a:rPr lang="en-US" sz="3000" b="1" i="0" u="none" strike="noStrike" cap="non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Changes to the Federal Research Terms &amp; Conditions </a:t>
            </a:r>
            <a:r>
              <a:rPr lang="en-US"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(2 of 2)</a:t>
            </a:r>
            <a:endParaRPr sz="3000" b="1" i="0" u="none" strike="noStrike" cap="none">
              <a:solidFill>
                <a:srgbClr val="4B2E8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13"/>
          <p:cNvSpPr txBox="1">
            <a:spLocks noGrp="1"/>
          </p:cNvSpPr>
          <p:nvPr>
            <p:ph type="body" idx="2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NSF has published the </a:t>
            </a:r>
            <a:r>
              <a:rPr lang="en-US" u="sng">
                <a:latin typeface="Arial"/>
                <a:ea typeface="Arial"/>
                <a:cs typeface="Arial"/>
                <a:sym typeface="Arial"/>
              </a:rPr>
              <a:t>NSF-specific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 Prior Approval Matrix</a:t>
            </a:r>
            <a:endParaRPr/>
          </a:p>
          <a:p>
            <a:pPr marL="342900" lvl="0" indent="-190500" algn="l" rtl="0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The NSF Prior Approval Matrix is applicable to awards made on or after October 1, 2024</a:t>
            </a:r>
            <a:endParaRPr/>
          </a:p>
          <a:p>
            <a:pPr marL="742950" lvl="1" indent="-285750" algn="l" rtl="0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This includes sponsor-issued modifications and/or supplemental funding</a:t>
            </a:r>
            <a:endParaRPr/>
          </a:p>
          <a:p>
            <a:pPr marL="342900" lvl="0" indent="-190500" algn="l" rtl="0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Link: </a:t>
            </a:r>
            <a:endParaRPr/>
          </a:p>
          <a:p>
            <a:pPr marL="742950" lvl="1" indent="-285750" algn="l" rtl="0"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Char char="–"/>
            </a:pPr>
            <a:r>
              <a:rPr lang="en-US" sz="18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https://www.nsf.gov/bfa/dias/policy/gc1/priorapprovals/oct24.pdf</a:t>
            </a:r>
            <a:endParaRPr sz="1800">
              <a:latin typeface="Arial"/>
              <a:ea typeface="Arial"/>
              <a:cs typeface="Arial"/>
              <a:sym typeface="Arial"/>
            </a:endParaRPr>
          </a:p>
          <a:p>
            <a:pPr marL="742950" lvl="1" indent="-158750" algn="l" rtl="0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marL="57150" lvl="0" indent="0" algn="l" rtl="0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marL="342900" lvl="0" indent="-190500" algn="l" rtl="0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marL="742950" lvl="1" indent="-158750" algn="l" rtl="0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marL="342900" lvl="0" indent="-190500" algn="l" rtl="0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13"/>
          <p:cNvSpPr txBox="1"/>
          <p:nvPr/>
        </p:nvSpPr>
        <p:spPr>
          <a:xfrm>
            <a:off x="671758" y="6301355"/>
            <a:ext cx="7229368" cy="3308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MRAM – Matt Gardner - PAFC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4"/>
          <p:cNvSpPr txBox="1">
            <a:spLocks noGrp="1"/>
          </p:cNvSpPr>
          <p:nvPr>
            <p:ph type="title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</a:pPr>
            <a:r>
              <a:rPr lang="en-US" sz="3000" b="1" i="0" u="none" strike="noStrike" cap="non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Changes to the RTCs – In Summary </a:t>
            </a:r>
            <a:r>
              <a:rPr lang="en-US" sz="1600" b="1" i="0" u="none" strike="noStrike" cap="non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(1 of 2)</a:t>
            </a:r>
            <a:endParaRPr sz="3000" b="1" i="0" u="none" strike="noStrike" cap="none">
              <a:solidFill>
                <a:srgbClr val="4B2E8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Google Shape;74;p14"/>
          <p:cNvSpPr txBox="1">
            <a:spLocks noGrp="1"/>
          </p:cNvSpPr>
          <p:nvPr>
            <p:ph type="body" idx="2"/>
          </p:nvPr>
        </p:nvSpPr>
        <p:spPr>
          <a:xfrm>
            <a:off x="659305" y="1736725"/>
            <a:ext cx="8196210" cy="43348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ct val="100000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The applicable resource is determined by whether the award was issued on or after October 1, 2024</a:t>
            </a:r>
            <a:endParaRPr/>
          </a:p>
          <a:p>
            <a:pPr marL="342900" lvl="0" indent="-213359" algn="l" rtl="0">
              <a:spcBef>
                <a:spcPts val="408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408"/>
              </a:spcBef>
              <a:spcAft>
                <a:spcPts val="0"/>
              </a:spcAft>
              <a:buClr>
                <a:srgbClr val="4B2E83"/>
              </a:buClr>
              <a:buSzPct val="100000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For NSF…</a:t>
            </a:r>
            <a:endParaRPr/>
          </a:p>
          <a:p>
            <a:pPr marL="342900" lvl="0" indent="-342900" algn="l" rtl="0">
              <a:spcBef>
                <a:spcPts val="408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Awards issued before October 1, 2024</a:t>
            </a:r>
            <a:endParaRPr/>
          </a:p>
          <a:p>
            <a:pPr marL="742950" lvl="1" indent="-285750" algn="l" rtl="0">
              <a:spcBef>
                <a:spcPts val="340"/>
              </a:spcBef>
              <a:spcAft>
                <a:spcPts val="0"/>
              </a:spcAft>
              <a:buClr>
                <a:srgbClr val="4B2E83"/>
              </a:buClr>
              <a:buSzPct val="100000"/>
              <a:buChar char="–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RTCs: </a:t>
            </a:r>
            <a:r>
              <a:rPr lang="en-US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https://www.nsf.gov/awards/managing/rtc.jsp</a:t>
            </a:r>
            <a:br>
              <a:rPr lang="en-US">
                <a:latin typeface="Arial"/>
                <a:ea typeface="Arial"/>
                <a:cs typeface="Arial"/>
                <a:sym typeface="Arial"/>
              </a:rPr>
            </a:br>
            <a:endParaRPr>
              <a:latin typeface="Arial"/>
              <a:ea typeface="Arial"/>
              <a:cs typeface="Arial"/>
              <a:sym typeface="Arial"/>
            </a:endParaRPr>
          </a:p>
          <a:p>
            <a:pPr marL="742950" lvl="1" indent="-285750" algn="l" rtl="0">
              <a:spcBef>
                <a:spcPts val="340"/>
              </a:spcBef>
              <a:spcAft>
                <a:spcPts val="0"/>
              </a:spcAft>
              <a:buClr>
                <a:srgbClr val="4B2E83"/>
              </a:buClr>
              <a:buSzPct val="100000"/>
              <a:buChar char="–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NSF PAPPG (23-1): </a:t>
            </a:r>
            <a:r>
              <a:rPr lang="en-US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4"/>
              </a:rPr>
              <a:t>https://new.nsf.gov/policies/pappg/23-1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457200" lvl="1" indent="0" algn="l" rtl="0">
              <a:spcBef>
                <a:spcPts val="340"/>
              </a:spcBef>
              <a:spcAft>
                <a:spcPts val="0"/>
              </a:spcAft>
              <a:buClr>
                <a:srgbClr val="4B2E83"/>
              </a:buClr>
              <a:buSzPct val="100000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spcBef>
                <a:spcPts val="408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Awards issued on or after October 1, 2024</a:t>
            </a:r>
            <a:endParaRPr/>
          </a:p>
          <a:p>
            <a:pPr marL="742950" lvl="1" indent="-285750" algn="l" rtl="0">
              <a:spcBef>
                <a:spcPts val="340"/>
              </a:spcBef>
              <a:spcAft>
                <a:spcPts val="0"/>
              </a:spcAft>
              <a:buClr>
                <a:srgbClr val="4B2E83"/>
              </a:buClr>
              <a:buSzPct val="100000"/>
              <a:buChar char="–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GC-1: </a:t>
            </a:r>
            <a:r>
              <a:rPr lang="en-US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https://www.nsf.gov/bfa/dias/policy/gc1/oct24.pdf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742950" lvl="1" indent="-177800" algn="l" rtl="0">
              <a:spcBef>
                <a:spcPts val="340"/>
              </a:spcBef>
              <a:spcAft>
                <a:spcPts val="0"/>
              </a:spcAft>
              <a:buClr>
                <a:srgbClr val="4B2E83"/>
              </a:buClr>
              <a:buSzPct val="100000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marL="742950" lvl="1" indent="-285750" algn="l" rtl="0">
              <a:spcBef>
                <a:spcPts val="340"/>
              </a:spcBef>
              <a:spcAft>
                <a:spcPts val="0"/>
              </a:spcAft>
              <a:buClr>
                <a:srgbClr val="4B2E83"/>
              </a:buClr>
              <a:buSzPct val="100000"/>
              <a:buChar char="–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NSF Prior Approval Matrix: </a:t>
            </a:r>
            <a:r>
              <a:rPr lang="en-US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6"/>
              </a:rPr>
              <a:t>https://www.nsf.gov/bfa/dias/policy/gc1/priorapprovals/oct24.pdf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742950" lvl="1" indent="-177800" algn="l" rtl="0">
              <a:spcBef>
                <a:spcPts val="340"/>
              </a:spcBef>
              <a:spcAft>
                <a:spcPts val="0"/>
              </a:spcAft>
              <a:buClr>
                <a:srgbClr val="4B2E83"/>
              </a:buClr>
              <a:buSzPct val="100000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marL="742950" lvl="1" indent="-285750" algn="l" rtl="0">
              <a:spcBef>
                <a:spcPts val="340"/>
              </a:spcBef>
              <a:spcAft>
                <a:spcPts val="0"/>
              </a:spcAft>
              <a:buClr>
                <a:srgbClr val="4B2E83"/>
              </a:buClr>
              <a:buSzPct val="100000"/>
              <a:buChar char="–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NSF PAPPG (24-1): </a:t>
            </a:r>
            <a:r>
              <a:rPr lang="en-US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7"/>
              </a:rPr>
              <a:t>https://new.nsf.gov/policies/pappg/24-1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342900" lvl="0" indent="-213359" algn="l" rtl="0">
              <a:spcBef>
                <a:spcPts val="408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marL="742950" lvl="1" indent="-177800" algn="l" rtl="0">
              <a:spcBef>
                <a:spcPts val="340"/>
              </a:spcBef>
              <a:spcAft>
                <a:spcPts val="0"/>
              </a:spcAft>
              <a:buClr>
                <a:srgbClr val="4B2E83"/>
              </a:buClr>
              <a:buSzPct val="100000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marL="342900" lvl="0" indent="-213359" algn="l" rtl="0">
              <a:spcBef>
                <a:spcPts val="408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5" name="Google Shape;75;p14"/>
          <p:cNvSpPr txBox="1"/>
          <p:nvPr/>
        </p:nvSpPr>
        <p:spPr>
          <a:xfrm>
            <a:off x="671758" y="6301355"/>
            <a:ext cx="7229368" cy="3308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MRAM – Matt Gardner - PAFC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5"/>
          <p:cNvSpPr txBox="1">
            <a:spLocks noGrp="1"/>
          </p:cNvSpPr>
          <p:nvPr>
            <p:ph type="title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</a:pPr>
            <a:r>
              <a:rPr lang="en-US" sz="3000" b="1" i="0" u="none" strike="noStrike" cap="non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Changes to the RTCs – In Summary </a:t>
            </a:r>
            <a:r>
              <a:rPr lang="en-US" sz="1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(2 of 2)</a:t>
            </a:r>
            <a:endParaRPr sz="3000" b="1" i="0" u="none" strike="noStrike" cap="none">
              <a:solidFill>
                <a:srgbClr val="4B2E8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1" name="Google Shape;81;p15"/>
          <p:cNvSpPr txBox="1">
            <a:spLocks noGrp="1"/>
          </p:cNvSpPr>
          <p:nvPr>
            <p:ph type="body" idx="2"/>
          </p:nvPr>
        </p:nvSpPr>
        <p:spPr>
          <a:xfrm>
            <a:off x="659305" y="1736725"/>
            <a:ext cx="8196210" cy="43348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For HHS/NIH, NASA, USDA/NIFA, Dept. of Commerce, Dept. of Energy, Dept. of Homeland Security:</a:t>
            </a:r>
            <a:endParaRPr/>
          </a:p>
          <a:p>
            <a:pPr marL="0" lvl="0" indent="0" algn="l" rtl="0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Awards issued before October 1, 2024</a:t>
            </a:r>
            <a:endParaRPr/>
          </a:p>
          <a:p>
            <a:pPr marL="742950" lvl="1" indent="-285750" algn="l" rtl="0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RTCs: </a:t>
            </a:r>
            <a:r>
              <a:rPr lang="en-US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https://www.nsf.gov/awards/managing/rtc.jsp</a:t>
            </a:r>
            <a:br>
              <a:rPr lang="en-US">
                <a:latin typeface="Arial"/>
                <a:ea typeface="Arial"/>
                <a:cs typeface="Arial"/>
                <a:sym typeface="Arial"/>
              </a:rPr>
            </a:br>
            <a:endParaRPr>
              <a:latin typeface="Arial"/>
              <a:ea typeface="Arial"/>
              <a:cs typeface="Arial"/>
              <a:sym typeface="Arial"/>
            </a:endParaRPr>
          </a:p>
          <a:p>
            <a:pPr marL="742950" lvl="1" indent="-285750" algn="l" rtl="0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Various agency-specific terms and conditions</a:t>
            </a:r>
            <a:endParaRPr/>
          </a:p>
          <a:p>
            <a:pPr marL="457200" lvl="1" indent="0" algn="l" rtl="0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Awards issued on or after October 1, 2024</a:t>
            </a:r>
            <a:endParaRPr/>
          </a:p>
          <a:p>
            <a:pPr marL="742950" lvl="1" indent="-285750" algn="l" rtl="0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Char char="–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Various agency-specific terms and conditions</a:t>
            </a:r>
            <a:endParaRPr/>
          </a:p>
          <a:p>
            <a:pPr marL="342900" lvl="0" indent="-190500" algn="l" rtl="0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marL="742950" lvl="1" indent="-158750" algn="l" rtl="0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marL="342900" lvl="0" indent="-190500" algn="l" rtl="0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2" name="Google Shape;82;p15"/>
          <p:cNvSpPr txBox="1"/>
          <p:nvPr/>
        </p:nvSpPr>
        <p:spPr>
          <a:xfrm>
            <a:off x="671758" y="6301355"/>
            <a:ext cx="7229368" cy="3308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MRAM – Matt Gardner - PAFC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6"/>
          <p:cNvSpPr txBox="1">
            <a:spLocks noGrp="1"/>
          </p:cNvSpPr>
          <p:nvPr>
            <p:ph type="title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</a:pPr>
            <a:r>
              <a:rPr lang="en-US" sz="3000" b="1" i="0" u="none" strike="noStrike" cap="non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NIH Updates – Prior Approval Matrix</a:t>
            </a:r>
            <a:endParaRPr/>
          </a:p>
        </p:txBody>
      </p:sp>
      <p:sp>
        <p:nvSpPr>
          <p:cNvPr id="88" name="Google Shape;88;p16"/>
          <p:cNvSpPr txBox="1">
            <a:spLocks noGrp="1"/>
          </p:cNvSpPr>
          <p:nvPr>
            <p:ph type="body" idx="2"/>
          </p:nvPr>
        </p:nvSpPr>
        <p:spPr>
          <a:xfrm>
            <a:off x="659305" y="1736725"/>
            <a:ext cx="8196210" cy="43348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NIH is working with other Federal research agencies to update and re-publish the prior approval matrix and national policy requirements</a:t>
            </a:r>
            <a:endParaRPr/>
          </a:p>
          <a:p>
            <a:pPr marL="342900" lvl="0" indent="-190500" algn="l" rtl="0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No timeline given as to when to expect publication of a new prior approval matrix</a:t>
            </a:r>
            <a:endParaRPr/>
          </a:p>
          <a:p>
            <a:pPr marL="742950" lvl="1" indent="-158750" algn="l" rtl="0"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marL="342900" lvl="0" indent="-190500" algn="l" rtl="0"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16"/>
          <p:cNvSpPr txBox="1"/>
          <p:nvPr/>
        </p:nvSpPr>
        <p:spPr>
          <a:xfrm>
            <a:off x="671758" y="6301355"/>
            <a:ext cx="7229368" cy="3308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MRAM – Matt Gardner - PAFC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7"/>
          <p:cNvSpPr txBox="1">
            <a:spLocks noGrp="1"/>
          </p:cNvSpPr>
          <p:nvPr>
            <p:ph type="title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</a:pPr>
            <a:r>
              <a:rPr lang="en-US" sz="3000" b="1" i="0" u="none" strike="noStrike" cap="non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NIH Updates – Unilateral Closeout </a:t>
            </a:r>
            <a:r>
              <a:rPr lang="en-US" sz="1600" b="1" i="0" u="none" strike="noStrike" cap="non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(1 of 2)</a:t>
            </a:r>
            <a:endParaRPr sz="3000" b="1" i="0" u="none" strike="noStrike" cap="none">
              <a:solidFill>
                <a:srgbClr val="4B2E8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Google Shape;95;p17"/>
          <p:cNvSpPr txBox="1">
            <a:spLocks noGrp="1"/>
          </p:cNvSpPr>
          <p:nvPr>
            <p:ph type="body" idx="2"/>
          </p:nvPr>
        </p:nvSpPr>
        <p:spPr>
          <a:xfrm>
            <a:off x="659305" y="1736725"/>
            <a:ext cx="8196210" cy="43348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Federal regulations require federal agencies to report entities which fail to submit </a:t>
            </a:r>
            <a:r>
              <a:rPr lang="en-US" u="sng">
                <a:latin typeface="Arial"/>
                <a:ea typeface="Arial"/>
                <a:cs typeface="Arial"/>
                <a:sym typeface="Arial"/>
              </a:rPr>
              <a:t>closeout reports</a:t>
            </a:r>
            <a:r>
              <a:rPr lang="en-US">
                <a:latin typeface="Arial"/>
                <a:ea typeface="Arial"/>
                <a:cs typeface="Arial"/>
                <a:sym typeface="Arial"/>
              </a:rPr>
              <a:t> within one year of the period of performance end date </a:t>
            </a:r>
            <a:endParaRPr/>
          </a:p>
          <a:p>
            <a:pPr marL="742950" lvl="1" indent="-285750" algn="l" rtl="0">
              <a:spcBef>
                <a:spcPts val="370"/>
              </a:spcBef>
              <a:spcAft>
                <a:spcPts val="0"/>
              </a:spcAft>
              <a:buClr>
                <a:srgbClr val="4B2E83"/>
              </a:buClr>
              <a:buSzPct val="100000"/>
              <a:buChar char="–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2 CFR 200.341</a:t>
            </a:r>
            <a:endParaRPr/>
          </a:p>
          <a:p>
            <a:pPr marL="742950" lvl="1" indent="-285750" algn="l" rtl="0">
              <a:spcBef>
                <a:spcPts val="370"/>
              </a:spcBef>
              <a:spcAft>
                <a:spcPts val="0"/>
              </a:spcAft>
              <a:buClr>
                <a:srgbClr val="4B2E83"/>
              </a:buClr>
              <a:buSzPct val="100000"/>
              <a:buChar char="–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2 CFR 200.344(i)</a:t>
            </a:r>
            <a:endParaRPr/>
          </a:p>
          <a:p>
            <a:pPr marL="742950" lvl="1" indent="-168275" algn="l" rtl="0">
              <a:spcBef>
                <a:spcPts val="370"/>
              </a:spcBef>
              <a:spcAft>
                <a:spcPts val="0"/>
              </a:spcAft>
              <a:buClr>
                <a:srgbClr val="4B2E83"/>
              </a:buClr>
              <a:buSzPct val="100000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marL="742950" lvl="1" indent="-168275" algn="l" rtl="0">
              <a:spcBef>
                <a:spcPts val="370"/>
              </a:spcBef>
              <a:spcAft>
                <a:spcPts val="0"/>
              </a:spcAft>
              <a:buClr>
                <a:srgbClr val="4B2E83"/>
              </a:buClr>
              <a:buSzPct val="100000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spcBef>
                <a:spcPts val="444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NIH issued NOT-OD-24-055 last January stating:</a:t>
            </a:r>
            <a:endParaRPr/>
          </a:p>
          <a:p>
            <a:pPr marL="742950" lvl="1" indent="-285750" algn="l" rtl="0">
              <a:spcBef>
                <a:spcPts val="370"/>
              </a:spcBef>
              <a:spcAft>
                <a:spcPts val="0"/>
              </a:spcAft>
              <a:buClr>
                <a:srgbClr val="4B2E83"/>
              </a:buClr>
              <a:buSzPct val="100000"/>
              <a:buChar char="–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“NIH may initiate unilateral closeout if a recipient does not provide timely, accurate closeout reports or does not respond timely to NIH requests to reconcile discrepancies in grant records.”</a:t>
            </a:r>
            <a:endParaRPr/>
          </a:p>
          <a:p>
            <a:pPr marL="742950" lvl="1" indent="-285750" algn="l" rtl="0">
              <a:spcBef>
                <a:spcPts val="370"/>
              </a:spcBef>
              <a:spcAft>
                <a:spcPts val="0"/>
              </a:spcAft>
              <a:buClr>
                <a:srgbClr val="4B2E83"/>
              </a:buClr>
              <a:buSzPct val="100000"/>
              <a:buChar char="–"/>
            </a:pPr>
            <a:r>
              <a:rPr lang="en-US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https://grants.nih.gov/grants/guide/notice-files/NOT-OD-24-055.html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marL="742950" lvl="1" indent="-168275" algn="l" rtl="0">
              <a:spcBef>
                <a:spcPts val="370"/>
              </a:spcBef>
              <a:spcAft>
                <a:spcPts val="0"/>
              </a:spcAft>
              <a:buClr>
                <a:srgbClr val="4B2E83"/>
              </a:buClr>
              <a:buSzPct val="100000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17"/>
          <p:cNvSpPr txBox="1"/>
          <p:nvPr/>
        </p:nvSpPr>
        <p:spPr>
          <a:xfrm>
            <a:off x="671758" y="6301355"/>
            <a:ext cx="7229368" cy="3308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MRAM – Matt Gardner - PAFC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8"/>
          <p:cNvSpPr txBox="1">
            <a:spLocks noGrp="1"/>
          </p:cNvSpPr>
          <p:nvPr>
            <p:ph type="title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None/>
            </a:pPr>
            <a:r>
              <a:rPr lang="en-US" sz="3000" b="1" i="0" u="none" strike="noStrike" cap="non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NIH Updates – Unilateral Closeout </a:t>
            </a:r>
            <a:r>
              <a:rPr lang="en-US" sz="1600" b="1" i="0" u="none" strike="noStrike" cap="non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(2 of 2)</a:t>
            </a:r>
            <a:endParaRPr sz="3000" b="1" i="0" u="none" strike="noStrike" cap="none">
              <a:solidFill>
                <a:srgbClr val="4B2E8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p18"/>
          <p:cNvSpPr txBox="1">
            <a:spLocks noGrp="1"/>
          </p:cNvSpPr>
          <p:nvPr>
            <p:ph type="body" idx="2"/>
          </p:nvPr>
        </p:nvSpPr>
        <p:spPr>
          <a:xfrm>
            <a:off x="659305" y="1736725"/>
            <a:ext cx="8196210" cy="43348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342900" lvl="0" indent="-342900" algn="l" rtl="0"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What are “closeout reports”?</a:t>
            </a:r>
            <a:endParaRPr/>
          </a:p>
          <a:p>
            <a:pPr marL="742950" lvl="1" indent="-285750" algn="l" rtl="0">
              <a:spcBef>
                <a:spcPts val="370"/>
              </a:spcBef>
              <a:spcAft>
                <a:spcPts val="0"/>
              </a:spcAft>
              <a:buClr>
                <a:srgbClr val="4B2E83"/>
              </a:buClr>
              <a:buSzPct val="100000"/>
              <a:buChar char="–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Final Federal Financial Report (FFR)</a:t>
            </a:r>
            <a:endParaRPr/>
          </a:p>
          <a:p>
            <a:pPr marL="742950" lvl="1" indent="-285750" algn="l" rtl="0">
              <a:spcBef>
                <a:spcPts val="370"/>
              </a:spcBef>
              <a:spcAft>
                <a:spcPts val="0"/>
              </a:spcAft>
              <a:buClr>
                <a:srgbClr val="4B2E83"/>
              </a:buClr>
              <a:buSzPct val="100000"/>
              <a:buChar char="–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Final Research Performance Progress Report (F-RPPR)</a:t>
            </a:r>
            <a:endParaRPr/>
          </a:p>
          <a:p>
            <a:pPr marL="742950" lvl="1" indent="-285750" algn="l" rtl="0">
              <a:spcBef>
                <a:spcPts val="370"/>
              </a:spcBef>
              <a:spcAft>
                <a:spcPts val="0"/>
              </a:spcAft>
              <a:buClr>
                <a:srgbClr val="4B2E83"/>
              </a:buClr>
              <a:buSzPct val="100000"/>
              <a:buChar char="–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Final Invention Statement and Certification (FIS)</a:t>
            </a:r>
            <a:endParaRPr/>
          </a:p>
          <a:p>
            <a:pPr marL="342900" lvl="0" indent="-201930" algn="l" rtl="0">
              <a:spcBef>
                <a:spcPts val="444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spcBef>
                <a:spcPts val="444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All reports are due within 120 days of the end of the period of performance</a:t>
            </a:r>
            <a:br>
              <a:rPr lang="en-US">
                <a:latin typeface="Arial"/>
                <a:ea typeface="Arial"/>
                <a:cs typeface="Arial"/>
                <a:sym typeface="Arial"/>
              </a:rPr>
            </a:br>
            <a:endParaRPr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spcBef>
                <a:spcPts val="444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NIH will initiate “unilateral closeout” for all awards that fail to meet closeout requirements within one year</a:t>
            </a:r>
            <a:endParaRPr/>
          </a:p>
          <a:p>
            <a:pPr marL="342900" lvl="0" indent="-201930" algn="l" rtl="0">
              <a:spcBef>
                <a:spcPts val="444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marL="342900" lvl="0" indent="-342900" algn="l" rtl="0">
              <a:spcBef>
                <a:spcPts val="444"/>
              </a:spcBef>
              <a:spcAft>
                <a:spcPts val="0"/>
              </a:spcAft>
              <a:buClr>
                <a:srgbClr val="4B2E83"/>
              </a:buClr>
              <a:buSzPct val="100000"/>
              <a:buFont typeface="Merriweather Sans"/>
              <a:buChar char="&gt;"/>
            </a:pPr>
            <a:r>
              <a:rPr lang="en-US">
                <a:latin typeface="Arial"/>
                <a:ea typeface="Arial"/>
                <a:cs typeface="Arial"/>
                <a:sym typeface="Arial"/>
              </a:rPr>
              <a:t>NIH actions can include: withholding of further awards, disallowance of costs, or additional corrective actions deemed appropriate</a:t>
            </a:r>
            <a:endParaRPr/>
          </a:p>
          <a:p>
            <a:pPr marL="742950" lvl="1" indent="-168275" algn="l" rtl="0">
              <a:spcBef>
                <a:spcPts val="370"/>
              </a:spcBef>
              <a:spcAft>
                <a:spcPts val="0"/>
              </a:spcAft>
              <a:buClr>
                <a:srgbClr val="4B2E83"/>
              </a:buClr>
              <a:buSzPct val="100000"/>
              <a:buNone/>
            </a:pP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Google Shape;103;p18"/>
          <p:cNvSpPr txBox="1"/>
          <p:nvPr/>
        </p:nvSpPr>
        <p:spPr>
          <a:xfrm>
            <a:off x="671758" y="6301355"/>
            <a:ext cx="7229368" cy="33086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4B2E83"/>
              </a:buClr>
              <a:buSzPts val="1200"/>
              <a:buFont typeface="Arial"/>
              <a:buNone/>
            </a:pPr>
            <a:r>
              <a:rPr lang="en-US" sz="1200" b="1" i="0" u="none" strike="noStrike" cap="none">
                <a:solidFill>
                  <a:srgbClr val="4B2E83"/>
                </a:solidFill>
                <a:latin typeface="Arial"/>
                <a:ea typeface="Arial"/>
                <a:cs typeface="Arial"/>
                <a:sym typeface="Arial"/>
              </a:rPr>
              <a:t>MRAM – Matt Gardner - PAFC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19"/>
          <p:cNvSpPr txBox="1">
            <a:spLocks noGrp="1"/>
          </p:cNvSpPr>
          <p:nvPr>
            <p:ph type="title"/>
          </p:nvPr>
        </p:nvSpPr>
        <p:spPr>
          <a:xfrm>
            <a:off x="671757" y="1179824"/>
            <a:ext cx="6972300" cy="2641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marR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4300"/>
              <a:buFont typeface="Arial"/>
              <a:buNone/>
            </a:pPr>
            <a:r>
              <a:rPr lang="en-US" sz="4300" b="0" i="0" u="none" strike="noStrike" cap="none">
                <a:solidFill>
                  <a:schemeClr val="accent3"/>
                </a:solidFill>
                <a:latin typeface="Arial"/>
                <a:ea typeface="Arial"/>
                <a:cs typeface="Arial"/>
                <a:sym typeface="Arial"/>
              </a:rPr>
              <a:t>EFFORT REPORTING / ECC OFFICE HOURS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UW Brand">
      <a:dk1>
        <a:srgbClr val="33006F"/>
      </a:dk1>
      <a:lt1>
        <a:srgbClr val="E8D3A2"/>
      </a:lt1>
      <a:dk2>
        <a:srgbClr val="33006F"/>
      </a:dk2>
      <a:lt2>
        <a:srgbClr val="FFFFFF"/>
      </a:lt2>
      <a:accent1>
        <a:srgbClr val="33006F"/>
      </a:accent1>
      <a:accent2>
        <a:srgbClr val="E8D3A2"/>
      </a:accent2>
      <a:accent3>
        <a:srgbClr val="FFFFFF"/>
      </a:accent3>
      <a:accent4>
        <a:srgbClr val="D8D9DA"/>
      </a:accent4>
      <a:accent5>
        <a:srgbClr val="999999"/>
      </a:accent5>
      <a:accent6>
        <a:srgbClr val="917B4C"/>
      </a:accent6>
      <a:hlink>
        <a:srgbClr val="D8D9DA"/>
      </a:hlink>
      <a:folHlink>
        <a:srgbClr val="99999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Custom Design">
  <a:themeElements>
    <a:clrScheme name="Custom 5">
      <a:dk1>
        <a:srgbClr val="33006F"/>
      </a:dk1>
      <a:lt1>
        <a:srgbClr val="E8D3A2"/>
      </a:lt1>
      <a:dk2>
        <a:srgbClr val="33006F"/>
      </a:dk2>
      <a:lt2>
        <a:srgbClr val="FFFFFF"/>
      </a:lt2>
      <a:accent1>
        <a:srgbClr val="33006F"/>
      </a:accent1>
      <a:accent2>
        <a:srgbClr val="E8D3A2"/>
      </a:accent2>
      <a:accent3>
        <a:srgbClr val="FFFFFF"/>
      </a:accent3>
      <a:accent4>
        <a:srgbClr val="B2B2B2"/>
      </a:accent4>
      <a:accent5>
        <a:srgbClr val="26005C"/>
      </a:accent5>
      <a:accent6>
        <a:srgbClr val="917B4C"/>
      </a:accent6>
      <a:hlink>
        <a:srgbClr val="26005C"/>
      </a:hlink>
      <a:folHlink>
        <a:srgbClr val="33006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882</Words>
  <Application>Microsoft Office PowerPoint</Application>
  <PresentationFormat>On-screen Show (4:3)</PresentationFormat>
  <Paragraphs>114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Arial</vt:lpstr>
      <vt:lpstr>Calibri</vt:lpstr>
      <vt:lpstr>Merriweather Sans</vt:lpstr>
      <vt:lpstr>Open Sans</vt:lpstr>
      <vt:lpstr>Open Sans Light</vt:lpstr>
      <vt:lpstr>Encode Sans Black</vt:lpstr>
      <vt:lpstr>Custom Design</vt:lpstr>
      <vt:lpstr>1_Custom Design</vt:lpstr>
      <vt:lpstr>COMPLIANCE HOT TOPIC: POT POURRI</vt:lpstr>
      <vt:lpstr>Changes to the Federal Research Terms &amp; Conditions (1 of 2)</vt:lpstr>
      <vt:lpstr>Changes to the Federal Research Terms &amp; Conditions (2 of 2)</vt:lpstr>
      <vt:lpstr>Changes to the RTCs – In Summary (1 of 2)</vt:lpstr>
      <vt:lpstr>Changes to the RTCs – In Summary (2 of 2)</vt:lpstr>
      <vt:lpstr>NIH Updates – Prior Approval Matrix</vt:lpstr>
      <vt:lpstr>NIH Updates – Unilateral Closeout (1 of 2)</vt:lpstr>
      <vt:lpstr>NIH Updates – Unilateral Closeout (2 of 2)</vt:lpstr>
      <vt:lpstr>EFFORT REPORTING / ECC OFFICE HOURS</vt:lpstr>
      <vt:lpstr>MRAM – Matt Gardner - PAFC</vt:lpstr>
      <vt:lpstr>“Open” Office Hours –  Every Friday @ 10:AM</vt:lpstr>
      <vt:lpstr>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Patrick F. Carney</dc:creator>
  <cp:lastModifiedBy>gcahelp</cp:lastModifiedBy>
  <cp:revision>1</cp:revision>
  <dcterms:modified xsi:type="dcterms:W3CDTF">2024-11-20T17:41:14Z</dcterms:modified>
</cp:coreProperties>
</file>