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6" r:id="rId4"/>
    <p:sldMasterId id="214748365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6858000" cx="9144000"/>
  <p:notesSz cx="6858000" cy="9144000"/>
  <p:embeddedFontLst>
    <p:embeddedFont>
      <p:font typeface="Encode Sans Black"/>
      <p:bold r:id="rId19"/>
    </p:embeddedFont>
    <p:embeddedFont>
      <p:font typeface="Open Sans Light"/>
      <p:regular r:id="rId20"/>
      <p:bold r:id="rId21"/>
      <p:italic r:id="rId22"/>
      <p:boldItalic r:id="rId23"/>
    </p:embeddedFont>
    <p:embeddedFont>
      <p:font typeface="Open Sans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88" orient="horz"/>
        <p:guide pos="47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Light-regular.fntdata"/><Relationship Id="rId22" Type="http://schemas.openxmlformats.org/officeDocument/2006/relationships/font" Target="fonts/OpenSansLight-italic.fntdata"/><Relationship Id="rId21" Type="http://schemas.openxmlformats.org/officeDocument/2006/relationships/font" Target="fonts/OpenSansLight-bold.fntdata"/><Relationship Id="rId24" Type="http://schemas.openxmlformats.org/officeDocument/2006/relationships/font" Target="fonts/OpenSans-regular.fntdata"/><Relationship Id="rId23" Type="http://schemas.openxmlformats.org/officeDocument/2006/relationships/font" Target="fonts/OpenSansLight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font" Target="fonts/OpenSans-italic.fntdata"/><Relationship Id="rId25" Type="http://schemas.openxmlformats.org/officeDocument/2006/relationships/font" Target="fonts/OpenSans-bold.fntdata"/><Relationship Id="rId27" Type="http://schemas.openxmlformats.org/officeDocument/2006/relationships/font" Target="fonts/OpenSans-bold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font" Target="fonts/EncodeSansBlack-bold.fntdata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png"/><Relationship Id="rId3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png"/><Relationship Id="rId3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Relationship Id="rId3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4B2E83"/>
        </a:solidFill>
      </p:bgPr>
    </p:bg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7" name="Google Shape;7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2"/>
          <p:cNvSpPr txBox="1"/>
          <p:nvPr>
            <p:ph idx="1" type="body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  <a:defRPr b="0" i="0" sz="5000" u="none" cap="none" strike="noStrik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10" name="Google Shape;10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5" name="Google Shape;15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6" name="Google Shape;16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bg>
      <p:bgPr>
        <a:solidFill>
          <a:srgbClr val="4B2E83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18" name="Google Shape;18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4"/>
          <p:cNvSpPr txBox="1"/>
          <p:nvPr>
            <p:ph idx="2" type="body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21" name="Google Shape;2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bg>
      <p:bgPr>
        <a:solidFill>
          <a:srgbClr val="4B2E83"/>
        </a:solid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26" name="Google Shape;26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7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1" name="Google Shape;31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2" name="Google Shape;32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None/>
              <a:defRPr b="0" i="0" sz="5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5" name="Google Shape;35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36" name="Google Shape;36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7" name="Google Shape;37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9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42" name="Google Shape;42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3" name="Google Shape;43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47" name="Google Shape;47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8" name="Google Shape;48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B2E83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1"/>
    <p:sldLayoutId id="2147483653" r:id="rId2"/>
    <p:sldLayoutId id="2147483654" r:id="rId3"/>
    <p:sldLayoutId id="2147483655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finance.uw.edu/travel/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finance.uw.edu/pafc/effort-reporting/ecc-office-hours" TargetMode="External"/><Relationship Id="rId4" Type="http://schemas.openxmlformats.org/officeDocument/2006/relationships/hyperlink" Target="https://finance.uw.edu/pafc/session_recordings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Relationship Id="rId3" Type="http://schemas.openxmlformats.org/officeDocument/2006/relationships/hyperlink" Target="mailto:effortreporting@uw.edu" TargetMode="External"/><Relationship Id="rId4" Type="http://schemas.openxmlformats.org/officeDocument/2006/relationships/hyperlink" Target="mailto:effortreporting@uw.edu" TargetMode="External"/><Relationship Id="rId5" Type="http://schemas.openxmlformats.org/officeDocument/2006/relationships/hyperlink" Target="mailto:gcafco@uw.edu" TargetMode="External"/><Relationship Id="rId6" Type="http://schemas.openxmlformats.org/officeDocument/2006/relationships/hyperlink" Target="https://finance.uw.edu/pafc/" TargetMode="External"/><Relationship Id="rId7" Type="http://schemas.openxmlformats.org/officeDocument/2006/relationships/hyperlink" Target="mailto:mgard4@uw.edu" TargetMode="External"/><Relationship Id="rId8" Type="http://schemas.openxmlformats.org/officeDocument/2006/relationships/hyperlink" Target="mailto:parksd2@uw.edu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Relationship Id="rId4" Type="http://schemas.openxmlformats.org/officeDocument/2006/relationships/image" Target="../media/image1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grants.nih.gov/grants/guide/notice-files/NOT-OD-24-104.html" TargetMode="External"/><Relationship Id="rId4" Type="http://schemas.openxmlformats.org/officeDocument/2006/relationships/hyperlink" Target="https://grants.nih.gov/grants/guide/notice-files/NOT-OD-25-105.html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type="title"/>
          </p:nvPr>
        </p:nvSpPr>
        <p:spPr>
          <a:xfrm>
            <a:off x="692029" y="1640263"/>
            <a:ext cx="6972300" cy="159313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None/>
            </a:pPr>
            <a:r>
              <a:rPr b="0" i="0" lang="en-US" sz="50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COMPLIANCE HOT TOPICS: COST SHARE; NRSA STIPEND LEVELS; TRAVEL</a:t>
            </a:r>
            <a:endParaRPr/>
          </a:p>
        </p:txBody>
      </p:sp>
      <p:sp>
        <p:nvSpPr>
          <p:cNvPr id="54" name="Google Shape;54;p11"/>
          <p:cNvSpPr txBox="1"/>
          <p:nvPr/>
        </p:nvSpPr>
        <p:spPr>
          <a:xfrm>
            <a:off x="692029" y="4308049"/>
            <a:ext cx="6656731" cy="1812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MRAM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June 2025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Matt Gardner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Post Award Fiscal Compliance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Travel on Sponsored Awards: Reminders</a:t>
            </a:r>
            <a:endParaRPr/>
          </a:p>
        </p:txBody>
      </p:sp>
      <p:sp>
        <p:nvSpPr>
          <p:cNvPr id="112" name="Google Shape;112;p20"/>
          <p:cNvSpPr txBox="1"/>
          <p:nvPr>
            <p:ph idx="2" type="body"/>
          </p:nvPr>
        </p:nvSpPr>
        <p:spPr>
          <a:xfrm>
            <a:off x="659305" y="1736725"/>
            <a:ext cx="8196210" cy="44080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Sponsors typically require recipients to follow their institution’s travel policies</a:t>
            </a:r>
            <a:endParaRPr/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In these instances, travel charged to the award must comply with UW Travel policies</a:t>
            </a:r>
            <a:endParaRPr/>
          </a:p>
          <a:p>
            <a:pPr indent="-285750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UW Travel: </a:t>
            </a: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https://finance.uw.edu/travel/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This would include any policies regarding reimbursements, receipts, and authorizations</a:t>
            </a:r>
            <a:endParaRPr/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Federal regulations state specific requirements for:</a:t>
            </a:r>
            <a:endParaRPr/>
          </a:p>
          <a:p>
            <a:pPr indent="-285750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Class of air travel (least expensive accommodation)</a:t>
            </a:r>
            <a:endParaRPr/>
          </a:p>
          <a:p>
            <a:pPr indent="-285750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Type of airfare ticket (unrestricted is allowable)</a:t>
            </a:r>
            <a:endParaRPr/>
          </a:p>
          <a:p>
            <a:pPr indent="-285750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Compliance with the Fly America Act (use of U.S. flag carrier)</a:t>
            </a:r>
            <a:endParaRPr/>
          </a:p>
          <a:p>
            <a:pPr indent="0" lvl="0" marL="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20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ECC Focused Topic Office Hour</a:t>
            </a:r>
            <a:endParaRPr/>
          </a:p>
        </p:txBody>
      </p:sp>
      <p:sp>
        <p:nvSpPr>
          <p:cNvPr id="119" name="Google Shape;119;p21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Thursday, June 26th, 10am to 11am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Topics:</a:t>
            </a:r>
            <a:endParaRPr/>
          </a:p>
          <a:p>
            <a:pPr indent="-228600" lvl="2" marL="114300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New IBS definition and how/when to use the Salary Allocations Calculator tool</a:t>
            </a:r>
            <a:endParaRPr/>
          </a:p>
          <a:p>
            <a:pPr indent="-114300" lvl="2" marL="114300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Info: </a:t>
            </a: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https://finance.uw.edu/pafc/effort-reporting/ecc-office-hours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2" marL="91440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session will be recorded and all materials will be posted on the PAFC Effort Reporting webpage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Link: </a:t>
            </a: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https://finance.uw.edu/pafc/session_recordings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58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21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Questions</a:t>
            </a:r>
            <a:endParaRPr/>
          </a:p>
        </p:txBody>
      </p:sp>
      <p:sp>
        <p:nvSpPr>
          <p:cNvPr id="126" name="Google Shape;126;p22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Post Award Fiscal Compliance (PAFC)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effortreporting@uw.edu 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(Effort questions)</a:t>
            </a:r>
            <a:endParaRPr u="sng">
              <a:solidFill>
                <a:schemeClr val="hlink"/>
              </a:solidFill>
              <a:latin typeface="Arial"/>
              <a:ea typeface="Arial"/>
              <a:cs typeface="Arial"/>
              <a:sym typeface="Arial"/>
              <a:hlinkClick r:id="rId4"/>
            </a:endParaRPr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gcafco@uw.edu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(All other compliance questions)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https://finance.uw.edu/pafc/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1" marL="45720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Matt Gardner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mgard4@uw.edu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 sz="12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David Parks, Effort Compliance Analyst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parksd2@uw.edu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1" marL="45720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22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Cost Share Report in Workday (1 of 2)</a:t>
            </a:r>
            <a:endParaRPr/>
          </a:p>
        </p:txBody>
      </p:sp>
      <p:sp>
        <p:nvSpPr>
          <p:cNvPr id="60" name="Google Shape;60;p12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Report Title: “R1205 Cost Share”</a:t>
            </a:r>
            <a:endParaRPr/>
          </a:p>
          <a:p>
            <a:pPr indent="-213359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Report can display all cost share by Award, Grant, Cost Center, Cost Center Hierarchy, PI, or Sponsor</a:t>
            </a:r>
            <a:endParaRPr/>
          </a:p>
          <a:p>
            <a:pPr indent="-213359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Data elements:</a:t>
            </a:r>
            <a:endParaRPr/>
          </a:p>
          <a:p>
            <a:pPr indent="-285750" lvl="1" marL="742950" rtl="0" algn="l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Award</a:t>
            </a:r>
            <a:endParaRPr/>
          </a:p>
          <a:p>
            <a:pPr indent="-285750" lvl="1" marL="742950" rtl="0" algn="l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Grant</a:t>
            </a:r>
            <a:endParaRPr/>
          </a:p>
          <a:p>
            <a:pPr indent="-285750" lvl="1" marL="742950" rtl="0" algn="l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Award Line</a:t>
            </a:r>
            <a:endParaRPr/>
          </a:p>
          <a:p>
            <a:pPr indent="-285750" lvl="1" marL="742950" rtl="0" algn="l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Award Start Date</a:t>
            </a:r>
            <a:endParaRPr/>
          </a:p>
          <a:p>
            <a:pPr indent="-285750" lvl="1" marL="742950" rtl="0" algn="l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Award End Date</a:t>
            </a:r>
            <a:endParaRPr/>
          </a:p>
          <a:p>
            <a:pPr indent="-285750" lvl="1" marL="742950" rtl="0" algn="l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Cost Share Type</a:t>
            </a:r>
            <a:endParaRPr/>
          </a:p>
          <a:p>
            <a:pPr indent="-285750" lvl="1" marL="742950" rtl="0" algn="l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Commitment Amount</a:t>
            </a:r>
            <a:endParaRPr/>
          </a:p>
          <a:p>
            <a:pPr indent="-285750" lvl="1" marL="742950" rtl="0" algn="l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Contribution Amount</a:t>
            </a:r>
            <a:endParaRPr/>
          </a:p>
          <a:p>
            <a:pPr indent="-213359" lvl="0" marL="34290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2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Cost Share Report in Workday (2 of 2)</a:t>
            </a:r>
            <a:endParaRPr/>
          </a:p>
        </p:txBody>
      </p:sp>
      <p:pic>
        <p:nvPicPr>
          <p:cNvPr descr="A sample screenshot of a graph of a Cost Share Report in the Workday System. The Graph is showing &quot;Award&quot;, &quot;Grant&quot;, &quot;Award Line&quot;, &quot;Award Line Start Date&quot;, &quot;Award Line End Date&quot;, &quot;Cost Share Type&quot;, &quot;Committed Cost Sharing&quot;, &quot;Actual Cost Sharing&quot;" id="67" name="Google Shape;67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2537" y="2070842"/>
            <a:ext cx="8758926" cy="3186958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3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NRSA Stipend Levels for Federal FY 2025</a:t>
            </a:r>
            <a:endParaRPr/>
          </a:p>
        </p:txBody>
      </p:sp>
      <p:sp>
        <p:nvSpPr>
          <p:cNvPr id="74" name="Google Shape;74;p14"/>
          <p:cNvSpPr txBox="1"/>
          <p:nvPr>
            <p:ph idx="2" type="body"/>
          </p:nvPr>
        </p:nvSpPr>
        <p:spPr>
          <a:xfrm>
            <a:off x="659305" y="1736725"/>
            <a:ext cx="8196210" cy="41763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NIH issued NOT-OD-25-105 on May 16</a:t>
            </a:r>
            <a:r>
              <a:rPr baseline="30000" lang="en-US">
                <a:latin typeface="Arial"/>
                <a:ea typeface="Arial"/>
                <a:cs typeface="Arial"/>
                <a:sym typeface="Arial"/>
              </a:rPr>
              <a:t>th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New stipends levels for fellows, predocs, and postdocs on NRSA Fellowships and Training Grants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Effective for all NRSA awards made </a:t>
            </a:r>
            <a:r>
              <a:rPr lang="en-US" u="sng">
                <a:latin typeface="Arial"/>
                <a:ea typeface="Arial"/>
                <a:cs typeface="Arial"/>
                <a:sym typeface="Arial"/>
              </a:rPr>
              <a:t>on or after October 1, 2024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Retroactive adjustments or supplementation of stipends for an award made </a:t>
            </a:r>
            <a:r>
              <a:rPr lang="en-US" u="sng">
                <a:latin typeface="Arial"/>
                <a:ea typeface="Arial"/>
                <a:cs typeface="Arial"/>
                <a:sym typeface="Arial"/>
              </a:rPr>
              <a:t>prior to October 1, 2024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, are not permitted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NRSA Stipend Levels for FY 2025 – New Levels</a:t>
            </a:r>
            <a:endParaRPr/>
          </a:p>
        </p:txBody>
      </p:sp>
      <p:sp>
        <p:nvSpPr>
          <p:cNvPr id="80" name="Google Shape;80;p15"/>
          <p:cNvSpPr txBox="1"/>
          <p:nvPr>
            <p:ph idx="2" type="body"/>
          </p:nvPr>
        </p:nvSpPr>
        <p:spPr>
          <a:xfrm>
            <a:off x="659305" y="1736725"/>
            <a:ext cx="4165244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Stipends increased for all career levels for federal FY 2025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Institutional Allowance and Training Related Expenses remain the same</a:t>
            </a:r>
            <a:endParaRPr/>
          </a:p>
        </p:txBody>
      </p:sp>
      <p:pic>
        <p:nvPicPr>
          <p:cNvPr descr="A sample screenshot of a table of the FY24 and F25 NRSA Stipend Levels and their increase." id="81" name="Google Shape;81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31689" y="1736725"/>
            <a:ext cx="3562350" cy="25717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sample screenshot of a table of the FY24 and F25 NRSA Institutional Allowance and Training and Related Expenses and their increase. This table is showing an increase of 0." id="82" name="Google Shape;82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131689" y="4681692"/>
            <a:ext cx="3562350" cy="102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NRSA Stipend Level Notices</a:t>
            </a:r>
            <a:r>
              <a:rPr b="0" i="0" lang="en-US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	</a:t>
            </a:r>
            <a:endParaRPr/>
          </a:p>
        </p:txBody>
      </p:sp>
      <p:sp>
        <p:nvSpPr>
          <p:cNvPr id="88" name="Google Shape;88;p16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800"/>
              <a:buNone/>
            </a:pPr>
            <a:r>
              <a:rPr lang="en-US" sz="2800">
                <a:latin typeface="Arial"/>
                <a:ea typeface="Arial"/>
                <a:cs typeface="Arial"/>
                <a:sym typeface="Arial"/>
              </a:rPr>
              <a:t>FY 2024: NOT-OD-24-104</a:t>
            </a:r>
            <a:endParaRPr/>
          </a:p>
          <a:p>
            <a:pPr indent="-342900" lvl="0" marL="342900" rtl="0" algn="l">
              <a:spcBef>
                <a:spcPts val="520"/>
              </a:spcBef>
              <a:spcAft>
                <a:spcPts val="0"/>
              </a:spcAft>
              <a:buClr>
                <a:srgbClr val="4B2E83"/>
              </a:buClr>
              <a:buSzPts val="2600"/>
              <a:buFont typeface="Merriweather Sans"/>
              <a:buChar char="&gt;"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Effective for awards made on or after Oct. 1, 2023</a:t>
            </a:r>
            <a:endParaRPr/>
          </a:p>
          <a:p>
            <a:pPr indent="-342900" lvl="0" marL="34290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</a:pPr>
            <a:r>
              <a:rPr lang="en-US" sz="1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https://grants.nih.gov/grants/guide/notice-files/NOT-OD-24-104.html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228600" lvl="0" marL="34290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rgbClr val="4B2E83"/>
              </a:buClr>
              <a:buSzPts val="2800"/>
              <a:buFont typeface="Merriweather Sans"/>
              <a:buNone/>
            </a:pPr>
            <a:r>
              <a:t/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rgbClr val="4B2E83"/>
              </a:buClr>
              <a:buSzPts val="2800"/>
              <a:buNone/>
            </a:pPr>
            <a:r>
              <a:rPr lang="en-US" sz="2800">
                <a:latin typeface="Arial"/>
                <a:ea typeface="Arial"/>
                <a:cs typeface="Arial"/>
                <a:sym typeface="Arial"/>
              </a:rPr>
              <a:t>FY 2025: NOT-OD-25-105</a:t>
            </a:r>
            <a:endParaRPr/>
          </a:p>
          <a:p>
            <a:pPr indent="-342900" lvl="0" marL="342900" rtl="0" algn="l">
              <a:spcBef>
                <a:spcPts val="520"/>
              </a:spcBef>
              <a:spcAft>
                <a:spcPts val="0"/>
              </a:spcAft>
              <a:buClr>
                <a:srgbClr val="4B2E83"/>
              </a:buClr>
              <a:buSzPts val="2600"/>
              <a:buFont typeface="Merriweather Sans"/>
              <a:buChar char="&gt;"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Effective for awards made on or after Oct. 1, 2024</a:t>
            </a:r>
            <a:endParaRPr/>
          </a:p>
          <a:p>
            <a:pPr indent="-342900" lvl="0" marL="342900" rtl="0" algn="l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ts val="1700"/>
              <a:buFont typeface="Merriweather Sans"/>
              <a:buChar char="&gt;"/>
            </a:pPr>
            <a:r>
              <a:rPr lang="en-US" sz="17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https://grants.nih.gov/grants/guide/notice-files/NOT-OD-25-105.html</a:t>
            </a: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indent="-241300" lvl="0" marL="34290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Merriweather Sans"/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NRSA Stipend Levels – Scenario A</a:t>
            </a:r>
            <a:endParaRPr/>
          </a:p>
        </p:txBody>
      </p:sp>
      <p:sp>
        <p:nvSpPr>
          <p:cNvPr id="94" name="Google Shape;94;p17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Training Grant award dates: 7/1/2025 – 6/30/2026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Award was issued during federal FY 2025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Stipend levels determined by NOT-OD-25-105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most recently issued stipend levels apply to trainees appointed to this budget period as the award was issued </a:t>
            </a:r>
            <a:r>
              <a:rPr lang="en-US" u="sng">
                <a:latin typeface="Arial"/>
                <a:ea typeface="Arial"/>
                <a:cs typeface="Arial"/>
                <a:sym typeface="Arial"/>
              </a:rPr>
              <a:t>after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to Oct. 1, 2024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NRSA Stipend Levels – Scenario B</a:t>
            </a:r>
            <a:endParaRPr/>
          </a:p>
        </p:txBody>
      </p:sp>
      <p:sp>
        <p:nvSpPr>
          <p:cNvPr id="100" name="Google Shape;100;p18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Training Grant award dates: 9/1/2024 – 8/31/2025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Award was issued during federal FY 2024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Stipend levels determined by NOT-OD-24-104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recently issued stipend levels </a:t>
            </a:r>
            <a:r>
              <a:rPr lang="en-US" u="sng">
                <a:latin typeface="Arial"/>
                <a:ea typeface="Arial"/>
                <a:cs typeface="Arial"/>
                <a:sym typeface="Arial"/>
              </a:rPr>
              <a:t>will not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apply to trainees appointed to this budget period as the award was issued prior to Oct. 1, 2024.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/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Awards issued on or after October 1, 2024</a:t>
            </a:r>
            <a:endParaRPr/>
          </a:p>
        </p:txBody>
      </p:sp>
      <p:sp>
        <p:nvSpPr>
          <p:cNvPr id="106" name="Google Shape;106;p19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If an award was issued on or after October 1, 2024 (FY2025) but </a:t>
            </a:r>
            <a:r>
              <a:rPr i="1" lang="en-US">
                <a:latin typeface="Arial"/>
                <a:ea typeface="Arial"/>
                <a:cs typeface="Arial"/>
                <a:sym typeface="Arial"/>
              </a:rPr>
              <a:t>before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the new stipend levels were released…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NIH will revise the award to adjust the funding to the new levels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Appointments to institutional training grants must be amended to reflect the FY 2025 levels </a:t>
            </a:r>
            <a:r>
              <a:rPr i="1" lang="en-US">
                <a:latin typeface="Arial"/>
                <a:ea typeface="Arial"/>
                <a:cs typeface="Arial"/>
                <a:sym typeface="Arial"/>
              </a:rPr>
              <a:t>after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the award is adjusted by NIH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