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embeddedFontLst>
    <p:embeddedFont>
      <p:font typeface="Encode Sans Black"/>
      <p:bold r:id="rId19"/>
    </p:embeddedFont>
    <p:embeddedFont>
      <p:font typeface="Open Sans Light"/>
      <p:regular r:id="rId20"/>
      <p:bold r:id="rId21"/>
      <p:italic r:id="rId22"/>
      <p:boldItalic r:id="rId23"/>
    </p:embeddedFon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regular.fntdata"/><Relationship Id="rId22" Type="http://schemas.openxmlformats.org/officeDocument/2006/relationships/font" Target="fonts/OpenSansLight-italic.fntdata"/><Relationship Id="rId21" Type="http://schemas.openxmlformats.org/officeDocument/2006/relationships/font" Target="fonts/OpenSansLight-bold.fntdata"/><Relationship Id="rId24" Type="http://schemas.openxmlformats.org/officeDocument/2006/relationships/font" Target="fonts/OpenSans-regular.fntdata"/><Relationship Id="rId23" Type="http://schemas.openxmlformats.org/officeDocument/2006/relationships/font" Target="fonts/OpenSans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7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EncodeSansBlack-bold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finance.uw.edu/travel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finance.uw.edu/pafc/effort-reporting/ecc-office-hours" TargetMode="External"/><Relationship Id="rId4" Type="http://schemas.openxmlformats.org/officeDocument/2006/relationships/hyperlink" Target="https://finance.uw.edu/pafc/session_recordings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effortreporting@uw.edu" TargetMode="External"/><Relationship Id="rId4" Type="http://schemas.openxmlformats.org/officeDocument/2006/relationships/hyperlink" Target="mailto:effortreporting@uw.edu" TargetMode="External"/><Relationship Id="rId5" Type="http://schemas.openxmlformats.org/officeDocument/2006/relationships/hyperlink" Target="mailto:gcafco@uw.edu" TargetMode="External"/><Relationship Id="rId6" Type="http://schemas.openxmlformats.org/officeDocument/2006/relationships/hyperlink" Target="https://finance.uw.edu/pafc/" TargetMode="External"/><Relationship Id="rId7" Type="http://schemas.openxmlformats.org/officeDocument/2006/relationships/hyperlink" Target="mailto:mgard4@uw.edu" TargetMode="External"/><Relationship Id="rId8" Type="http://schemas.openxmlformats.org/officeDocument/2006/relationships/hyperlink" Target="mailto:parksd2@uw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rants.nih.gov/grants/guide/notice-files/NOT-OD-24-104.html" TargetMode="External"/><Relationship Id="rId4" Type="http://schemas.openxmlformats.org/officeDocument/2006/relationships/hyperlink" Target="https://grants.nih.gov/grants/guide/notice-files/NOT-OD-25-105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b="0" i="0" lang="en-US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COMPLIANCE HOT TOPICS: COST SHARE; NRSA STIPEND LEVELS; TRAVEL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June 2025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Travel on Sponsored Awards: Reminders</a:t>
            </a:r>
            <a:endParaRPr/>
          </a:p>
        </p:txBody>
      </p:sp>
      <p:sp>
        <p:nvSpPr>
          <p:cNvPr id="112" name="Google Shape;112;p20"/>
          <p:cNvSpPr txBox="1"/>
          <p:nvPr>
            <p:ph idx="2" type="body"/>
          </p:nvPr>
        </p:nvSpPr>
        <p:spPr>
          <a:xfrm>
            <a:off x="659305" y="1736725"/>
            <a:ext cx="8196210" cy="44080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Sponsors typically require recipients to follow their institution’s travel policies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 these instances, travel charged to the award must comply with UW Travel policies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UW Travel: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https://finance.uw.edu/travel/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would include any policies regarding reimbursements, receipts, and authorizations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regulations state specific requirements for: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Class of air travel (least expensive accommodation)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Type of airfare ticket (unrestricted is allowable)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Compliance with the Fly America Act (use of U.S. flag carrier)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ECC Focused Topic Office Hour</a:t>
            </a:r>
            <a:endParaRPr/>
          </a:p>
        </p:txBody>
      </p:sp>
      <p:sp>
        <p:nvSpPr>
          <p:cNvPr id="119" name="Google Shape;119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Thursday, June 26th, 10am to 11am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Topics: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IBS definition and how/when to use the Salary Allocations Calculator tool</a:t>
            </a:r>
            <a:endParaRPr/>
          </a:p>
          <a:p>
            <a: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Info: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2" marL="9144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session will be recorded and all materials will be posted on the PAFC Effort Reporting webpage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https://finance.uw.edu/pafc/session_recordings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26" name="Google Shape;126;p2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effortreporting@uw.edu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(Effort questions)</a:t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gcafco@uw.edu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(All other compliance questions)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mgard4@uw.edu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David Parks, Effort Compliance Analyst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parksd2@uw.edu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Cost Share Report in Workday (1 of 2)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 Title: “R1205 Cost Share”</a:t>
            </a:r>
            <a:endParaRPr/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 can display all cost share by Award, Grant, Cost Center, Cost Center Hierarchy, PI, or Sponsor</a:t>
            </a:r>
            <a:endParaRPr/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Data elements:</a:t>
            </a:r>
            <a:endParaRPr/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</a:t>
            </a:r>
            <a:endParaRPr/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</a:t>
            </a:r>
            <a:endParaRPr/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 Line</a:t>
            </a:r>
            <a:endParaRPr/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 Start Date</a:t>
            </a:r>
            <a:endParaRPr/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 End Date</a:t>
            </a:r>
            <a:endParaRPr/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 Type</a:t>
            </a:r>
            <a:endParaRPr/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Commitment Amount</a:t>
            </a:r>
            <a:endParaRPr/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Contribution Amount</a:t>
            </a:r>
            <a:endParaRPr/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Cost Share Report in Workday (2 of 2)</a:t>
            </a:r>
            <a:endParaRPr/>
          </a:p>
        </p:txBody>
      </p:sp>
      <p:pic>
        <p:nvPicPr>
          <p:cNvPr descr="A sample screenshot of a graph of a Cost Share Report in the Workday System. The Graph is showing &quot;Award&quot;, &quot;Grant&quot;, &quot;Award Line&quot;, &quot;Award Line Start Date&quot;, &quot;Award Line End Date&quot;, &quot;Cost Share Type&quot;, &quot;Committed Cost Sharing&quot;, &quot;Actual Cost Sharing&quot;" id="67" name="Google Shape;6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537" y="2070842"/>
            <a:ext cx="8758926" cy="3186958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NRSA Stipend Levels for Federal FY 2025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176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issued NOT-OD-25-105 on May 16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th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stipends levels for fellows, predocs, and postdocs on NRSA Fellowships and Training Grants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Effective for all NRSA awards made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on or after October 1, 2024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Retroactive adjustments or supplementation of stipends for an award made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prior to October 1, 2024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are not permitted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NRSA Stipend Levels for FY 2025 – New Levels</a:t>
            </a:r>
            <a:endParaRPr/>
          </a:p>
        </p:txBody>
      </p:sp>
      <p:sp>
        <p:nvSpPr>
          <p:cNvPr id="80" name="Google Shape;80;p15"/>
          <p:cNvSpPr txBox="1"/>
          <p:nvPr>
            <p:ph idx="2" type="body"/>
          </p:nvPr>
        </p:nvSpPr>
        <p:spPr>
          <a:xfrm>
            <a:off x="659305" y="1736725"/>
            <a:ext cx="4165244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Stipends increased for all career levels for federal FY 2025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Institutional Allowance and Training Related Expenses remain the same</a:t>
            </a:r>
            <a:endParaRPr/>
          </a:p>
        </p:txBody>
      </p:sp>
      <p:pic>
        <p:nvPicPr>
          <p:cNvPr descr="A sample screenshot of a table of the FY24 and F25 NRSA Stipend Levels and their increase." id="81" name="Google Shape;8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31689" y="1736725"/>
            <a:ext cx="3562350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sample screenshot of a table of the FY24 and F25 NRSA Institutional Allowance and Training and Related Expenses and their increase. This table is showing an increase of 0." id="82" name="Google Shape;8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31689" y="4681692"/>
            <a:ext cx="3562350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NRSA Stipend Level Notices</a:t>
            </a: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	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FY 2024: NOT-OD-24-104</a:t>
            </a:r>
            <a:endParaRPr/>
          </a:p>
          <a:p>
            <a:pPr indent="-342900" lvl="0" marL="342900" rtl="0" algn="l">
              <a:spcBef>
                <a:spcPts val="520"/>
              </a:spcBef>
              <a:spcAft>
                <a:spcPts val="0"/>
              </a:spcAft>
              <a:buClr>
                <a:srgbClr val="4B2E83"/>
              </a:buClr>
              <a:buSzPts val="2600"/>
              <a:buFont typeface="Merriweather Sans"/>
              <a:buChar char="&gt;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Effective for awards made on or after Oct. 1, 2023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https://grants.nih.gov/grants/guide/notice-files/NOT-OD-24-104.html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FY 2025: NOT-OD-25-105</a:t>
            </a:r>
            <a:endParaRPr/>
          </a:p>
          <a:p>
            <a:pPr indent="-342900" lvl="0" marL="342900" rtl="0" algn="l">
              <a:spcBef>
                <a:spcPts val="520"/>
              </a:spcBef>
              <a:spcAft>
                <a:spcPts val="0"/>
              </a:spcAft>
              <a:buClr>
                <a:srgbClr val="4B2E83"/>
              </a:buClr>
              <a:buSzPts val="2600"/>
              <a:buFont typeface="Merriweather Sans"/>
              <a:buChar char="&gt;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Effective for awards made on or after Oct. 1, 2024</a:t>
            </a:r>
            <a:endParaRPr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ts val="1700"/>
              <a:buFont typeface="Merriweather Sans"/>
              <a:buChar char="&gt;"/>
            </a:pPr>
            <a:r>
              <a:rPr lang="en-US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https://grants.nih.gov/grants/guide/notice-files/NOT-OD-25-105.html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Merriweather Sans"/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NRSA Stipend Levels – Scenario A</a:t>
            </a:r>
            <a:endParaRPr/>
          </a:p>
        </p:txBody>
      </p:sp>
      <p:sp>
        <p:nvSpPr>
          <p:cNvPr id="94" name="Google Shape;94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Training Grant award dates: 7/1/2025 – 6/30/2026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 was issued during federal FY 2025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Stipend levels determined by NOT-OD-25-105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most recently issued stipend levels apply to trainees appointed to this budget period as the award was issued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after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to Oct. 1, 2024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NRSA Stipend Levels – Scenario B</a:t>
            </a:r>
            <a:endParaRPr/>
          </a:p>
        </p:txBody>
      </p:sp>
      <p:sp>
        <p:nvSpPr>
          <p:cNvPr id="100" name="Google Shape;100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Training Grant award dates: 9/1/2024 – 8/31/2025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 was issued during federal FY 2024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Stipend levels determined by NOT-OD-24-104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recently issued stipend levels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will not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apply to trainees appointed to this budget period as the award was issued prior to Oct. 1, 2024.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Awards issued on or after October 1, 2024</a:t>
            </a:r>
            <a:endParaRPr/>
          </a:p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an award was issued on or after October 1, 2024 (FY2025) but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before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the new stipend levels were released…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will revise the award to adjust the funding to the new levels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Appointments to institutional training grants must be amended to reflect the FY 2025 levels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after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the award is adjusted by NIH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