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Encode Sans Black"/>
      <p:bold r:id="rId19"/>
    </p:embeddedFont>
    <p:embeddedFont>
      <p:font typeface="Open Sans Light"/>
      <p:regular r:id="rId20"/>
      <p:bold r:id="rId21"/>
      <p:italic r:id="rId22"/>
      <p:boldItalic r:id="rId23"/>
    </p:embeddedFont>
    <p:embeddedFont>
      <p:font typeface="Open Sa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regular.fntdata"/><Relationship Id="rId22" Type="http://schemas.openxmlformats.org/officeDocument/2006/relationships/font" Target="fonts/OpenSansLight-italic.fntdata"/><Relationship Id="rId21" Type="http://schemas.openxmlformats.org/officeDocument/2006/relationships/font" Target="fonts/OpenSansLight-bold.fntdata"/><Relationship Id="rId24" Type="http://schemas.openxmlformats.org/officeDocument/2006/relationships/font" Target="fonts/OpenSans-regular.fntdata"/><Relationship Id="rId23" Type="http://schemas.openxmlformats.org/officeDocument/2006/relationships/font" Target="fonts/OpenSansLight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-italic.fntdata"/><Relationship Id="rId25" Type="http://schemas.openxmlformats.org/officeDocument/2006/relationships/font" Target="fonts/OpenSans-bold.fntdata"/><Relationship Id="rId27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EncodeSansBlack-bold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NSF auditors will do the math: “Three-year award with a piece of equipment purchased 30 days before the end. 365 days * 3 years = 1,095 days. 30 days left when equipment purchased… 30/1095 = equipment on the award for only 2.7% of the award life but NSF is paying for 100% of the cost.”</a:t>
            </a:r>
            <a:endParaRPr/>
          </a:p>
        </p:txBody>
      </p:sp>
      <p:sp>
        <p:nvSpPr>
          <p:cNvPr id="90" name="Google Shape;90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https://grants.nih.gov/grants/policy/nihgps/HTML5/section_8/8.1.2_prior_approval_requirements.htm#Change4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finance.uw.edu/pafc/effort-reporting/ecc-office-hours" TargetMode="External"/><Relationship Id="rId4" Type="http://schemas.openxmlformats.org/officeDocument/2006/relationships/hyperlink" Target="https://finance.uw.edu/pafc/session_recording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nance.uw.edu/pafc/effort-reporting/ecc-office-hours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effortreporting@uw.edu" TargetMode="External"/><Relationship Id="rId4" Type="http://schemas.openxmlformats.org/officeDocument/2006/relationships/hyperlink" Target="mailto:effortreporting@uw.edu" TargetMode="External"/><Relationship Id="rId5" Type="http://schemas.openxmlformats.org/officeDocument/2006/relationships/hyperlink" Target="mailto:gcafco@uw.edu" TargetMode="External"/><Relationship Id="rId6" Type="http://schemas.openxmlformats.org/officeDocument/2006/relationships/hyperlink" Target="https://finance.uw.edu/pafc/" TargetMode="External"/><Relationship Id="rId7" Type="http://schemas.openxmlformats.org/officeDocument/2006/relationships/hyperlink" Target="mailto:mgard4@uw.edu" TargetMode="External"/><Relationship Id="rId8" Type="http://schemas.openxmlformats.org/officeDocument/2006/relationships/hyperlink" Target="mailto:parksd2@uw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ecfr.gov/current/title-2/part-200/subpart-E#p-200.475(e)" TargetMode="External"/><Relationship Id="rId4" Type="http://schemas.openxmlformats.org/officeDocument/2006/relationships/hyperlink" Target="https://finance.uw.edu/pafc/spending/specific-cost-items/travel#federal-trave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inance.uw.edu/pafc/spending/specific-cost-items/food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grants.nih.gov/grants/guide/notice-files/NOT-OD-25-085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ashington.edu/research/faq/salary-cap-proposal-budge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692028" y="1640262"/>
            <a:ext cx="8214228" cy="20813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TOPICS: POTPOURRI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April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ECC Office Hours </a:t>
            </a:r>
            <a:r>
              <a:rPr b="1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b="1" i="0" sz="3000" u="none" cap="none" strike="noStrik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Focused Topic Office Hour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Thursday, April 17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10am to 11am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Topics:</a:t>
            </a:r>
            <a:endParaRPr/>
          </a:p>
          <a:p>
            <a:pPr indent="-2286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ECC Audit functionality</a:t>
            </a:r>
            <a:endParaRPr/>
          </a:p>
          <a:p>
            <a: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Info: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2" marL="9144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session will be recorded and all materials will be posted on the PAFC Effort Reporting webpage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ECC Office Hours </a:t>
            </a:r>
            <a:r>
              <a:rPr b="1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b="1" i="0" sz="3000" u="none" cap="none" strike="noStrik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Open Office Hours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Every Friday at 10am to 11am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set topic; we take all questions relating to ECC/effort reporting, and other post award fiscal compliance topics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36" name="Google Shape;136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Travel on Federal Awards</a:t>
            </a:r>
            <a:endParaRPr/>
          </a:p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Reminder: Federal regulations allow for the purchase of the “least expensive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unrestricted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” (or refundable) ticket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airfare needs to be purchased for travel on a federal award, and there are concerns with the possibility of a disruption of funding, purchase unrestricted (refundable) tickets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non-refundable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ticket is not an allowable cost on a federal award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if the travel does not occur</a:t>
            </a:r>
            <a:endParaRPr/>
          </a:p>
        </p:txBody>
      </p:sp>
      <p:sp>
        <p:nvSpPr>
          <p:cNvPr id="65" name="Google Shape;65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Travel on Federal Awards - Resources</a:t>
            </a:r>
            <a:endParaRPr/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603504" y="1736725"/>
            <a:ext cx="8540495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200.475(e) – Commercial Air Travel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https://www.ecfr.gov/current/title-2/part-200/subpart-E#p-200.475(e)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PAFC Webpage – Travel on Federal Awards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https://finance.uw.edu/pafc/spending/specific-cost-items/travel#federal-travel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Food on Sponsored Awards</a:t>
            </a:r>
            <a:endParaRPr/>
          </a:p>
        </p:txBody>
      </p:sp>
      <p:sp>
        <p:nvSpPr>
          <p:cNvPr id="78" name="Google Shape;78;p14"/>
          <p:cNvSpPr txBox="1"/>
          <p:nvPr>
            <p:ph idx="2" type="body"/>
          </p:nvPr>
        </p:nvSpPr>
        <p:spPr>
          <a:xfrm>
            <a:off x="603504" y="1736725"/>
            <a:ext cx="8184663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40005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Food purchased on sponsored awards is a high-risk expenditure with a high burden of proof to show that the expense is necessary for the completion of the Award</a:t>
            </a:r>
            <a:endParaRPr/>
          </a:p>
          <a:p>
            <a:pPr indent="-201930" lvl="0" marL="4000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food is necessary, always include the cost and the justification in the proposal budget</a:t>
            </a:r>
            <a:endParaRPr/>
          </a:p>
          <a:p>
            <a:pPr indent="-285750" lvl="1" marL="80010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not included in the proposal, obtain written approval from the sponsor</a:t>
            </a:r>
            <a:endParaRPr/>
          </a:p>
          <a:p>
            <a:pPr indent="-201930" lvl="0" marL="4000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Meals for team building or recognition are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allowed on sponsored awards</a:t>
            </a:r>
            <a:endParaRPr/>
          </a:p>
          <a:p>
            <a:pPr indent="0" lvl="0" marL="571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671756" y="371510"/>
            <a:ext cx="831679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Food on Sponsored Awards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Best Practices</a:t>
            </a:r>
            <a:endParaRPr/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603504" y="1736725"/>
            <a:ext cx="8316795" cy="4564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40005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Document the following:</a:t>
            </a:r>
            <a:endParaRPr/>
          </a:p>
          <a:p>
            <a:pPr indent="-285750" lvl="1" marL="8001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Why the food purchase is necessary to achieve the Award objectives</a:t>
            </a:r>
            <a:endParaRPr/>
          </a:p>
          <a:p>
            <a:pPr indent="-285750" lvl="1" marL="8001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number of individuals and the total cost of the food</a:t>
            </a:r>
            <a:endParaRPr/>
          </a:p>
          <a:p>
            <a:pPr indent="-228600" lvl="2" marL="1200150" rtl="0" algn="l">
              <a:spcBef>
                <a:spcPts val="306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cost per person must be within the per diem rate</a:t>
            </a:r>
            <a:endParaRPr/>
          </a:p>
          <a:p>
            <a:pPr indent="-285750" lvl="1" marL="8001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providing food at a meeting or conference, make sure the vendor provides an itemized receipt identifying food and beverage costs</a:t>
            </a:r>
            <a:endParaRPr/>
          </a:p>
          <a:p>
            <a:pPr indent="-177800" lvl="1" marL="8001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 the correct spend category to identify the expenditure as food</a:t>
            </a:r>
            <a:endParaRPr/>
          </a:p>
          <a:p>
            <a:pPr indent="-213359" lvl="0" marL="40005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Meal costs more than the per diem rate must be covered by non-sponsored funding</a:t>
            </a:r>
            <a:endParaRPr/>
          </a:p>
          <a:p>
            <a:pPr indent="0" lvl="0" marL="5715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Resources: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https://finance.uw.edu/pafc/spending/specific-cost-items/food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671756" y="371510"/>
            <a:ext cx="831679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Equipment purchased in the last 90 days of an Award</a:t>
            </a:r>
            <a:endParaRPr/>
          </a:p>
        </p:txBody>
      </p:sp>
      <p:sp>
        <p:nvSpPr>
          <p:cNvPr id="93" name="Google Shape;93;p16"/>
          <p:cNvSpPr txBox="1"/>
          <p:nvPr>
            <p:ph idx="2" type="body"/>
          </p:nvPr>
        </p:nvSpPr>
        <p:spPr>
          <a:xfrm>
            <a:off x="603504" y="1736725"/>
            <a:ext cx="8316795" cy="4564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0005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Equipment purchases are always high-risk due to the dollar value and potential multiple uses of the item</a:t>
            </a:r>
            <a:endParaRPr/>
          </a:p>
          <a:p>
            <a:pPr indent="-1905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Auditors will question how the equipment purchase benefited the Award objectives with so little time remaining </a:t>
            </a:r>
            <a:endParaRPr/>
          </a:p>
          <a:p>
            <a:pPr indent="-1905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Budgetary convenience – or trying to “spend down” remaining funds – is never a valid justification for purchasing equipment</a:t>
            </a:r>
            <a:endParaRPr/>
          </a:p>
        </p:txBody>
      </p:sp>
      <p:sp>
        <p:nvSpPr>
          <p:cNvPr id="94" name="Google Shape;94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671756" y="371510"/>
            <a:ext cx="831679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Equipment Purchases – Best Practices</a:t>
            </a:r>
            <a:endParaRPr/>
          </a:p>
        </p:txBody>
      </p:sp>
      <p:sp>
        <p:nvSpPr>
          <p:cNvPr id="101" name="Google Shape;101;p17"/>
          <p:cNvSpPr txBox="1"/>
          <p:nvPr>
            <p:ph idx="2" type="body"/>
          </p:nvPr>
        </p:nvSpPr>
        <p:spPr>
          <a:xfrm>
            <a:off x="603504" y="1736725"/>
            <a:ext cx="8316795" cy="4564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0005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Document/justify the need for the equipment – how will the equipment benefit the objectives of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this specific award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  <a:p>
            <a:pPr indent="-1905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Know your sponsor’s policies – some sponsors have specific approval requirements for equipment, others do not</a:t>
            </a:r>
            <a:endParaRPr/>
          </a:p>
          <a:p>
            <a:pPr indent="-285750" lvl="1" marL="8001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Example: Under NIH policy, the purchase of a piece of equipment which exceeds $25,000 is considered a change in scope which would require prior written NIH approval</a:t>
            </a:r>
            <a:endParaRPr/>
          </a:p>
          <a:p>
            <a:pPr indent="-228600" lvl="2" marL="12001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GPS 8.1.2.5 Change in Scope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Salary Cap 2025 Notice</a:t>
            </a:r>
            <a:endParaRPr/>
          </a:p>
        </p:txBody>
      </p:sp>
      <p:sp>
        <p:nvSpPr>
          <p:cNvPr id="108" name="Google Shape;108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issued notice NOT-OD-25-085 on April 3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effective January 1, 2025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https://grants.nih.gov/grants/guide/notice-files/NOT-OD-25-085.html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Cap is effective in Workday for pay periods beginning on or after 4/1/2025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pay periods before 4/1/2025, a PAA is required to charge the higher rate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Standard NIH policy states: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Recipients may rebudget to pay amounts up to the new cap starting with the effective date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will not provide additional funds to cover the higher cap threshold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7780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Salary Cap - Proposals</a:t>
            </a:r>
            <a:endParaRPr/>
          </a:p>
        </p:txBody>
      </p:sp>
      <p:sp>
        <p:nvSpPr>
          <p:cNvPr id="115" name="Google Shape;115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proposals, see OSP’s guidance on documenting salary cap on proposal budgets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000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https://www.washington.edu/research/faq/salary-cap-proposal-budgets/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