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x="6858000" cy="9144000"/>
  <p:embeddedFontLst>
    <p:embeddedFont>
      <p:font typeface="Encode Sans Black"/>
      <p:bold r:id="rId21"/>
    </p:embeddedFont>
    <p:embeddedFont>
      <p:font typeface="Open Sans Light"/>
      <p:regular r:id="rId22"/>
      <p:bold r:id="rId23"/>
      <p:italic r:id="rId24"/>
      <p:boldItalic r:id="rId25"/>
    </p:embeddedFont>
    <p:embeddedFont>
      <p:font typeface="Open Sans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OpenSansLight-regular.fntdata"/><Relationship Id="rId21" Type="http://schemas.openxmlformats.org/officeDocument/2006/relationships/font" Target="fonts/EncodeSansBlack-bold.fntdata"/><Relationship Id="rId24" Type="http://schemas.openxmlformats.org/officeDocument/2006/relationships/font" Target="fonts/OpenSansLight-italic.fntdata"/><Relationship Id="rId23" Type="http://schemas.openxmlformats.org/officeDocument/2006/relationships/font" Target="fonts/Open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OpenSans-regular.fntdata"/><Relationship Id="rId25" Type="http://schemas.openxmlformats.org/officeDocument/2006/relationships/font" Target="fonts/OpenSansLight-boldItalic.fntdata"/><Relationship Id="rId28" Type="http://schemas.openxmlformats.org/officeDocument/2006/relationships/font" Target="fonts/OpenSans-italic.fntdata"/><Relationship Id="rId27" Type="http://schemas.openxmlformats.org/officeDocument/2006/relationships/font" Target="fonts/Open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OpenSans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washington.edu/research/research-administration-learning/introduction-to-cost-share-at-the-uw-when-is-it-really-cost-share/" TargetMode="External"/><Relationship Id="rId4" Type="http://schemas.openxmlformats.org/officeDocument/2006/relationships/hyperlink" Target="https://www.washington.edu/research/research-administration-learning/managing-cost-share-at-the-uw/" TargetMode="External"/><Relationship Id="rId5" Type="http://schemas.openxmlformats.org/officeDocument/2006/relationships/hyperlink" Target="https://finance.uw.edu/gca/award-lifecycle/cost-share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effortreporting@uw.edu" TargetMode="External"/><Relationship Id="rId4" Type="http://schemas.openxmlformats.org/officeDocument/2006/relationships/hyperlink" Target="mailto:effortreporting@uw.edu" TargetMode="External"/><Relationship Id="rId5" Type="http://schemas.openxmlformats.org/officeDocument/2006/relationships/hyperlink" Target="mailto:gcafco@uw.edu" TargetMode="External"/><Relationship Id="rId6" Type="http://schemas.openxmlformats.org/officeDocument/2006/relationships/hyperlink" Target="https://finance.uw.edu/pafc/" TargetMode="External"/><Relationship Id="rId7" Type="http://schemas.openxmlformats.org/officeDocument/2006/relationships/hyperlink" Target="mailto:mgard4@uw.edu" TargetMode="External"/><Relationship Id="rId8" Type="http://schemas.openxmlformats.org/officeDocument/2006/relationships/hyperlink" Target="mailto:parksd2@uw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ecfr.gov/current/title-2/part-200/subpart-E#p-200.430(i)(2)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ashington.edu/research/faq/salary-cap-proposal-budgets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finance.uw.edu/pafc/effort-reporting/ecc-office-hours" TargetMode="External"/><Relationship Id="rId4" Type="http://schemas.openxmlformats.org/officeDocument/2006/relationships/hyperlink" Target="https://finance.uw.edu/pafc/session_recording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finance.uw.edu/pafc/effort-reporting/ecc-office-hou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692028" y="1640262"/>
            <a:ext cx="8214228" cy="22733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b="1" i="0" lang="en-US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COMPLIANCE HOT TOPICS: IBS DEFINITION;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b="1" i="0" lang="en-US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COST SHARE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May 2025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Cost Share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Process Overview </a:t>
            </a:r>
            <a:endParaRPr/>
          </a:p>
        </p:txBody>
      </p:sp>
      <p:sp>
        <p:nvSpPr>
          <p:cNvPr id="120" name="Google Shape;120;p20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 Cost Share must be documented in Workday under the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Cost Share Grant Worktag</a:t>
            </a:r>
            <a:br>
              <a:rPr b="1" lang="en-US">
                <a:latin typeface="Arial"/>
                <a:ea typeface="Arial"/>
                <a:cs typeface="Arial"/>
                <a:sym typeface="Arial"/>
              </a:rPr>
            </a:b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setup process is facilitated via completion of the Cost Share Addendum by the Dept. 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Addendum requires information regarding which departmental funding sources will pay for the cost share contributions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GCA sets up the Cost Share Grant Worktags in Workday according to the information provided on the Cost Share Addendum</a:t>
            </a:r>
            <a:endParaRPr/>
          </a:p>
          <a:p>
            <a:pPr indent="0" lvl="1" marL="45720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Cost Share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Compliance Considerations </a:t>
            </a:r>
            <a:endParaRPr/>
          </a:p>
        </p:txBody>
      </p:sp>
      <p:sp>
        <p:nvSpPr>
          <p:cNvPr id="127" name="Google Shape;127;p2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Cost Share is a binding term and condition of the Award, regardless of whether the commitment is Mandatory (sponsor required) or Voluntary (included by the PI in the proposal)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 cost share commitments must be met by the end of the period of performance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Written sponsor approval is required to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reduce or remove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a cost share commitment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Know your sponsor’s requirements – reach out for help if you have questions </a:t>
            </a:r>
            <a:endParaRPr/>
          </a:p>
        </p:txBody>
      </p:sp>
      <p:sp>
        <p:nvSpPr>
          <p:cNvPr id="128" name="Google Shape;128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Cost Share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Managing Cost Share Commitments</a:t>
            </a:r>
            <a:endParaRPr/>
          </a:p>
        </p:txBody>
      </p:sp>
      <p:sp>
        <p:nvSpPr>
          <p:cNvPr id="134" name="Google Shape;134;p2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 cost share must be charged to the Cost Share Grant Worktag in Workday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Run the r1234 report by the specific Cost Share Grant Worktag to review contributions and status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Cost share is complex and requires a high administrative burden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Managing cost share in Workday is cumbersome and time consuming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Do not wait until the end of the Award to review cost share commitments and contributions</a:t>
            </a:r>
            <a:endParaRPr/>
          </a:p>
        </p:txBody>
      </p:sp>
      <p:sp>
        <p:nvSpPr>
          <p:cNvPr id="135" name="Google Shape;135;p2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Cost Share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Training/Resources Available</a:t>
            </a:r>
            <a:endParaRPr/>
          </a:p>
        </p:txBody>
      </p:sp>
      <p:sp>
        <p:nvSpPr>
          <p:cNvPr id="141" name="Google Shape;141;p2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Understanding Cost Share at the UW: When is it really cost share? (eLearning)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https://www.washington.edu/research/research-administration-learning/introduction-to-cost-share-at-the-uw-when-is-it-really-cost-share/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Managing Cost Share at the UW (Live/Zoom)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https://www.washington.edu/research/research-administration-learning/managing-cost-share-at-the-uw/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GCA Webpage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https://finance.uw.edu/gca/award-lifecycle/cost-share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48" name="Google Shape;148;p2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gcafco@uw.edu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mgard4@uw.edu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David Parks, Effort Compliance Analyst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Institutional Base Salary (IBS) - Definition</a:t>
            </a:r>
            <a:endParaRPr/>
          </a:p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IBS is defined as “the annual compensation paid by an IHE for an individual’s appointment” … and includes time spent on research, instruction, administration, or clinical activities. 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Charges of a faculty member’s salary to a federal award may not exceed the proportionate share of the IBS during the reporting period on the Federal award. 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2 CFR 200.430(i)(2)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Institutional Base Salary –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Currently at the UW</a:t>
            </a:r>
            <a:endParaRPr/>
          </a:p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374903" y="1736725"/>
            <a:ext cx="8481515" cy="4225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200"/>
              <a:buFont typeface="Merriweather Sans"/>
              <a:buChar char="&gt;"/>
            </a:pPr>
            <a:r>
              <a:rPr lang="en-US" sz="2200" u="sng">
                <a:latin typeface="Arial"/>
                <a:ea typeface="Arial"/>
                <a:cs typeface="Arial"/>
                <a:sym typeface="Arial"/>
              </a:rPr>
              <a:t>IBS includes: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Regular Salary (REG)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Summer Salary (SUM)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Paid Professional Leave (PLP)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Salary for Retired Faculty (TFA)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Clinical Practice Plan Salary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Administrative Supplement (ADS)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Endowed Supplement (ENS)</a:t>
            </a:r>
            <a:endParaRPr/>
          </a:p>
          <a:p>
            <a:pPr indent="0" lvl="0" marL="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Font typeface="Merriweather Sans"/>
              <a:buChar char="&gt;"/>
            </a:pPr>
            <a:r>
              <a:rPr lang="en-US" sz="2200" u="sng">
                <a:latin typeface="Arial"/>
                <a:ea typeface="Arial"/>
                <a:cs typeface="Arial"/>
                <a:sym typeface="Arial"/>
              </a:rPr>
              <a:t>IBS excludes: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Excess Compensation (E/C)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Temporary Supplement (TPS)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Clinical Practice Plan Incentive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Monthly Additional Compensation (MAC)</a:t>
            </a:r>
            <a:endParaRPr/>
          </a:p>
          <a:p>
            <a:pPr indent="-285750" lvl="1" marL="742950" rtl="0" algn="l"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Semi-Annual Additional Compensation (SAAC)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 txBox="1"/>
          <p:nvPr>
            <p:ph type="title"/>
          </p:nvPr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Institutional Base Salary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effective July 1, 2025</a:t>
            </a:r>
            <a:endParaRPr/>
          </a:p>
        </p:txBody>
      </p:sp>
      <p:sp>
        <p:nvSpPr>
          <p:cNvPr id="78" name="Google Shape;78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Administrative Supplements (ADS) and Endowed Supplements (ENS) will be excluded from the University’s definition of IBS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Reasons for the change:</a:t>
            </a:r>
            <a:endParaRPr/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Consistent treatment of supplemental pay within the IBS definition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ADS is not typically determined based on a time/effort commitment; instead, it is associated with a higher level of responsibility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Reduce confusion and inconsistency when thinking about salary and effort charged to sponsored awards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Institutional Base Salary –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Effective July 1, 2025</a:t>
            </a:r>
            <a:endParaRPr/>
          </a:p>
        </p:txBody>
      </p:sp>
      <p:sp>
        <p:nvSpPr>
          <p:cNvPr id="85" name="Google Shape;85;p15"/>
          <p:cNvSpPr txBox="1"/>
          <p:nvPr>
            <p:ph idx="2" type="body"/>
          </p:nvPr>
        </p:nvSpPr>
        <p:spPr>
          <a:xfrm>
            <a:off x="374903" y="1736725"/>
            <a:ext cx="8481515" cy="4225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2200" u="sng">
                <a:latin typeface="Arial"/>
                <a:ea typeface="Arial"/>
                <a:cs typeface="Arial"/>
                <a:sym typeface="Arial"/>
              </a:rPr>
              <a:t>IBS includes: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Regular Salary (REG)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Summer Salary (SUM)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Paid Professional Leave (PLP)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Salary for Retired Faculty (TFA)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Clinical Practice Plan Salary</a:t>
            </a:r>
            <a:endParaRPr/>
          </a:p>
          <a:p>
            <a:pPr indent="-174180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174180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213677" lvl="0" marL="342900" rtl="0" algn="l">
              <a:spcBef>
                <a:spcPts val="407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13677" lvl="0" marL="342900" rtl="0" algn="l">
              <a:spcBef>
                <a:spcPts val="407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13677" lvl="0" marL="342900" rtl="0" algn="l">
              <a:spcBef>
                <a:spcPts val="407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sz="2200" u="sng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7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2200" u="sng">
                <a:latin typeface="Arial"/>
                <a:ea typeface="Arial"/>
                <a:cs typeface="Arial"/>
                <a:sym typeface="Arial"/>
              </a:rPr>
              <a:t>IBS excludes: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Excess Compensation (E/C)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Temporary Supplement (TPS)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Administrative Supplement (ADS)*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Endowed Supplement (ENS)*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Clinical Practice Plan Incentive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Monthly Additional Compensation (MAC)</a:t>
            </a:r>
            <a:endParaRPr/>
          </a:p>
          <a:p>
            <a:pPr indent="-285781" lvl="1" marL="74295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Semi-Annual Additional Compensation (SAAC)</a:t>
            </a:r>
            <a:endParaRPr/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Institutional Base Salary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Impacts (1 of 2)</a:t>
            </a:r>
            <a:endParaRPr/>
          </a:p>
        </p:txBody>
      </p:sp>
      <p:sp>
        <p:nvSpPr>
          <p:cNvPr id="92" name="Google Shape;92;p16"/>
          <p:cNvSpPr txBox="1"/>
          <p:nvPr>
            <p:ph idx="2" type="body"/>
          </p:nvPr>
        </p:nvSpPr>
        <p:spPr>
          <a:xfrm>
            <a:off x="659305" y="1736725"/>
            <a:ext cx="7853759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0861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Beginning with payroll for the pay period 7/1/2025 – 7/15/2025, IBS for the Workday salary cap calculation will not include ADS or ENS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861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change will eliminate the need to adjust REG salary allocations in Workday in the future due to the faculty receiving an ADS or ENS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861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Salary allocations which currently account for an ADS/ENS will require an adjustment</a:t>
            </a:r>
            <a:endParaRPr/>
          </a:p>
          <a:p>
            <a:pPr indent="-2571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PAFC will discuss this impact at our ECC Office Hour on May 15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and in June (more on this in a bit)</a:t>
            </a:r>
            <a:endParaRPr/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Institutional Base Salary –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Impacts (2 of 2)</a:t>
            </a:r>
            <a:endParaRPr/>
          </a:p>
        </p:txBody>
      </p:sp>
      <p:sp>
        <p:nvSpPr>
          <p:cNvPr id="99" name="Google Shape;99;p1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proposals, the full uncapped IBS is to be included, per GIM 35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Example: If a faculty member has REG and ADS pay, the full uncapped IBS is just the REG portion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documenting salary cap on proposals, see guidance from OSP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https://www.washington.edu/research/faq/salary-cap-proposal-budgets/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ECC Focused Topic Office Hour</a:t>
            </a:r>
            <a:endParaRPr/>
          </a:p>
        </p:txBody>
      </p:sp>
      <p:sp>
        <p:nvSpPr>
          <p:cNvPr id="106" name="Google Shape;106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Thursday, May 15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, 10am to 11am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Topics:</a:t>
            </a:r>
            <a:endParaRPr/>
          </a:p>
          <a:p>
            <a:pPr indent="-228600" lvl="2" marL="11430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New IBS definition and how/when to use the Salary Allocations Calculator tool</a:t>
            </a:r>
            <a:endParaRPr/>
          </a:p>
          <a:p>
            <a:pPr indent="-228600" lvl="2" marL="11430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Overview of the follow-up process on overdue Effort and Project Statements</a:t>
            </a:r>
            <a:endParaRPr/>
          </a:p>
          <a:p>
            <a:pPr indent="-122872" lvl="2" marL="11430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Info: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2" marL="9144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session will be recorded and all materials will be posted on the PAFC Effort Reporting webpage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https://finance.uw.edu/pafc/session_recordings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PAFC Open Office Hour</a:t>
            </a:r>
            <a:endParaRPr/>
          </a:p>
        </p:txBody>
      </p:sp>
      <p:sp>
        <p:nvSpPr>
          <p:cNvPr id="113" name="Google Shape;113;p19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Every Friday at 10am to 11am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 set topic; we take all questions relating to ECC/effort reporting, and other post award fiscal compliance topics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