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6" r:id="rId1"/>
    <p:sldMasterId id="2147483657"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embeddedFontLst>
    <p:embeddedFont>
      <p:font typeface="Encode Sans Black" panose="020B0604020202020204" charset="0"/>
      <p:bold r:id="rId14"/>
    </p:embeddedFont>
    <p:embeddedFont>
      <p:font typeface="Merriweather Sans" pitchFamily="2" charset="0"/>
      <p:regular r:id="rId15"/>
    </p:embeddedFont>
    <p:embeddedFont>
      <p:font typeface="Open Sans" panose="020B0606030504020204" pitchFamily="34" charset="0"/>
      <p:regular r:id="rId16"/>
      <p:bold r:id="rId17"/>
      <p:italic r:id="rId18"/>
      <p:boldItalic r:id="rId19"/>
    </p:embeddedFont>
    <p:embeddedFont>
      <p:font typeface="Open Sans Light" panose="020B0306030504020204" pitchFamily="3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88">
          <p15:clr>
            <a:srgbClr val="A4A3A4"/>
          </p15:clr>
        </p15:guide>
        <p15:guide id="2" pos="4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1638" y="108"/>
      </p:cViewPr>
      <p:guideLst>
        <p:guide orient="horz" pos="2488"/>
        <p:guide pos="47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font" Target="fonts/font8.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4.fntdata"/><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font" Target="fonts/font2.fntdata"/><Relationship Id="rId23" Type="http://schemas.openxmlformats.org/officeDocument/2006/relationships/font" Target="fonts/font10.fntdata"/><Relationship Id="rId10" Type="http://schemas.openxmlformats.org/officeDocument/2006/relationships/slide" Target="slides/slide8.xml"/><Relationship Id="rId19" Type="http://schemas.openxmlformats.org/officeDocument/2006/relationships/font" Target="fonts/font6.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5" name="Google Shape;55;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a:t>Outside of HSD there are several other groups working on establishing additional resources to support researchers. Some of these include… [</a:t>
            </a:r>
            <a:r>
              <a:rPr lang="en-US" b="1"/>
              <a:t>REVIEW</a:t>
            </a:r>
            <a:r>
              <a:rPr lang="en-US"/>
              <a:t> Slide]</a:t>
            </a:r>
            <a:endParaRPr/>
          </a:p>
          <a:p>
            <a:pPr marL="0" lvl="0" indent="0" algn="l" rtl="0">
              <a:spcBef>
                <a:spcPts val="0"/>
              </a:spcBef>
              <a:spcAft>
                <a:spcPts val="0"/>
              </a:spcAft>
              <a:buNone/>
            </a:pPr>
            <a:endParaRPr/>
          </a:p>
        </p:txBody>
      </p:sp>
      <p:sp>
        <p:nvSpPr>
          <p:cNvPr id="136" name="Google Shape;136;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Recall that in 2023, WA State legislature passed the Diversity in Clinical Trials law to improve participation of underrepresented demographic groups in clinical trials.</a:t>
            </a:r>
            <a:endParaRPr/>
          </a:p>
          <a:p>
            <a:pPr marL="0" lvl="0" indent="0" algn="l" rtl="0">
              <a:spcBef>
                <a:spcPts val="0"/>
              </a:spcBef>
              <a:spcAft>
                <a:spcPts val="0"/>
              </a:spcAft>
              <a:buNone/>
            </a:pPr>
            <a:endParaRPr/>
          </a:p>
          <a:p>
            <a:pPr marL="0" lvl="0" indent="0" algn="l" rtl="0">
              <a:spcBef>
                <a:spcPts val="0"/>
              </a:spcBef>
              <a:spcAft>
                <a:spcPts val="0"/>
              </a:spcAft>
              <a:buNone/>
            </a:pPr>
            <a:r>
              <a:rPr lang="en-US"/>
              <a:t>Part of the law required that institutions like UW develop a policy that requires researchers to… [</a:t>
            </a:r>
            <a:r>
              <a:rPr lang="en-US" b="1"/>
              <a:t>REVIEW</a:t>
            </a:r>
            <a:r>
              <a:rPr lang="en-US"/>
              <a:t> Slide]</a:t>
            </a:r>
            <a:endParaRPr/>
          </a:p>
        </p:txBody>
      </p:sp>
      <p:sp>
        <p:nvSpPr>
          <p:cNvPr id="62" name="Google Shape;62;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9" name="Google Shape;69;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After 1.5 years of development with input from a variety of interested parties across our research community, we have finalized and published our institutional policy including associated guidance. </a:t>
            </a:r>
            <a:endParaRPr/>
          </a:p>
          <a:p>
            <a:pPr marL="0" lvl="0" indent="0" algn="l" rtl="0">
              <a:spcBef>
                <a:spcPts val="0"/>
              </a:spcBef>
              <a:spcAft>
                <a:spcPts val="0"/>
              </a:spcAft>
              <a:buNone/>
            </a:pPr>
            <a:br>
              <a:rPr lang="en-US"/>
            </a:br>
            <a:r>
              <a:rPr lang="en-US"/>
              <a:t>If you navigate to our newsletter article you can click links to the guidance on our website. There is also a document that summarizes all the feedback we received from the research community and how we addressed that in the final policy.</a:t>
            </a:r>
            <a:endParaRPr/>
          </a:p>
          <a:p>
            <a:pPr marL="0" lvl="0" indent="0" algn="l" rtl="0">
              <a:spcBef>
                <a:spcPts val="0"/>
              </a:spcBef>
              <a:spcAft>
                <a:spcPts val="0"/>
              </a:spcAft>
              <a:buNone/>
            </a:pPr>
            <a:endParaRPr/>
          </a:p>
          <a:p>
            <a:pPr marL="0" marR="0" lvl="0" indent="0" algn="l" rtl="0">
              <a:lnSpc>
                <a:spcPct val="100000"/>
              </a:lnSpc>
              <a:spcBef>
                <a:spcPts val="0"/>
              </a:spcBef>
              <a:spcAft>
                <a:spcPts val="0"/>
              </a:spcAft>
              <a:buClr>
                <a:schemeClr val="dk1"/>
              </a:buClr>
              <a:buSzPts val="1200"/>
              <a:buFont typeface="Arial"/>
              <a:buNone/>
            </a:pPr>
            <a:r>
              <a:rPr lang="en-US"/>
              <a:t>The effective date of the policy, however, is not until January 1, 2026.</a:t>
            </a:r>
            <a:endParaRPr/>
          </a:p>
          <a:p>
            <a:pPr marL="0" lvl="0" indent="0" algn="l" rtl="0">
              <a:spcBef>
                <a:spcPts val="0"/>
              </a:spcBef>
              <a:spcAft>
                <a:spcPts val="0"/>
              </a:spcAft>
              <a:buNone/>
            </a:pPr>
            <a:endParaRPr/>
          </a:p>
        </p:txBody>
      </p:sp>
      <p:sp>
        <p:nvSpPr>
          <p:cNvPr id="70" name="Google Shape;70;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7" name="Google Shape;7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a:t>A quick refresher on the UW’s policy scope. The UW Diversity in Clinical Trials policy would apply to… [</a:t>
            </a:r>
            <a:r>
              <a:rPr lang="en-US" b="1"/>
              <a:t>REVIEW</a:t>
            </a:r>
            <a:r>
              <a:rPr lang="en-US"/>
              <a:t> Slide]</a:t>
            </a:r>
            <a:endParaRPr/>
          </a:p>
          <a:p>
            <a:pPr marL="0" lvl="0" indent="0" algn="l" rtl="0">
              <a:spcBef>
                <a:spcPts val="0"/>
              </a:spcBef>
              <a:spcAft>
                <a:spcPts val="0"/>
              </a:spcAft>
              <a:buNone/>
            </a:pPr>
            <a:endParaRPr/>
          </a:p>
        </p:txBody>
      </p:sp>
      <p:sp>
        <p:nvSpPr>
          <p:cNvPr id="78" name="Google Shape;7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We also carved out types of clinical trials that would generally NOT be subject to the DCT requirements.</a:t>
            </a:r>
            <a:endParaRPr/>
          </a:p>
          <a:p>
            <a:pPr marL="0" lvl="0" indent="0" algn="l" rtl="0">
              <a:spcBef>
                <a:spcPts val="0"/>
              </a:spcBef>
              <a:spcAft>
                <a:spcPts val="0"/>
              </a:spcAft>
              <a:buNone/>
            </a:pPr>
            <a:endParaRPr/>
          </a:p>
        </p:txBody>
      </p:sp>
      <p:sp>
        <p:nvSpPr>
          <p:cNvPr id="87" name="Google Shape;87;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So, what will researchers have to do? Starting on January 1, 2026, any researcher who submits a new clinical trial application to HSD (either for UW or external IRB review) will be required to develop a diversity plan. </a:t>
            </a:r>
            <a:endParaRPr/>
          </a:p>
          <a:p>
            <a:pPr marL="0" lvl="0" indent="0" algn="l" rtl="0">
              <a:spcBef>
                <a:spcPts val="0"/>
              </a:spcBef>
              <a:spcAft>
                <a:spcPts val="0"/>
              </a:spcAft>
              <a:buNone/>
            </a:pPr>
            <a:endParaRPr/>
          </a:p>
          <a:p>
            <a:pPr marL="0" lvl="0" indent="0" algn="l" rtl="0">
              <a:spcBef>
                <a:spcPts val="0"/>
              </a:spcBef>
              <a:spcAft>
                <a:spcPts val="0"/>
              </a:spcAft>
              <a:buNone/>
            </a:pPr>
            <a:r>
              <a:rPr lang="en-US"/>
              <a:t>HSD has developed a new supplement for this. We chose to do a supplement versus incorporate the questions into our IRB Protocol Form because only about 12% of our total research portfolio is comprised of clinical trials that are subject to the DCT requirements. </a:t>
            </a:r>
            <a:endParaRPr/>
          </a:p>
          <a:p>
            <a:pPr marL="0" lvl="0" indent="0" algn="l" rtl="0">
              <a:spcBef>
                <a:spcPts val="0"/>
              </a:spcBef>
              <a:spcAft>
                <a:spcPts val="0"/>
              </a:spcAft>
              <a:buNone/>
            </a:pPr>
            <a:endParaRPr/>
          </a:p>
          <a:p>
            <a:pPr marL="0" lvl="0" indent="0" algn="l" rtl="0">
              <a:spcBef>
                <a:spcPts val="0"/>
              </a:spcBef>
              <a:spcAft>
                <a:spcPts val="0"/>
              </a:spcAft>
              <a:buNone/>
            </a:pPr>
            <a:r>
              <a:rPr lang="en-US"/>
              <a:t>The plan is modeled after FDA’s proposed diversity action plan, which should make it easier for FDA-regulated studies to utilize a Sponsor’s existing plan. </a:t>
            </a:r>
            <a:endParaRPr/>
          </a:p>
          <a:p>
            <a:pPr marL="0" lvl="0" indent="0" algn="l" rtl="0">
              <a:spcBef>
                <a:spcPts val="0"/>
              </a:spcBef>
              <a:spcAft>
                <a:spcPts val="0"/>
              </a:spcAft>
              <a:buNone/>
            </a:pPr>
            <a:endParaRPr/>
          </a:p>
          <a:p>
            <a:pPr marL="0" lvl="0" indent="0" algn="l" rtl="0">
              <a:spcBef>
                <a:spcPts val="0"/>
              </a:spcBef>
              <a:spcAft>
                <a:spcPts val="0"/>
              </a:spcAft>
              <a:buNone/>
            </a:pPr>
            <a:r>
              <a:rPr lang="en-US"/>
              <a:t>The diversity plan solicits information in 5 areas… [</a:t>
            </a:r>
            <a:r>
              <a:rPr lang="en-US" b="1"/>
              <a:t>REVIEW </a:t>
            </a:r>
            <a:r>
              <a:rPr lang="en-US"/>
              <a:t>Slide]</a:t>
            </a:r>
            <a:endParaRPr/>
          </a:p>
          <a:p>
            <a:pPr marL="0" lvl="0" indent="0" algn="l" rtl="0">
              <a:spcBef>
                <a:spcPts val="0"/>
              </a:spcBef>
              <a:spcAft>
                <a:spcPts val="0"/>
              </a:spcAft>
              <a:buNone/>
            </a:pPr>
            <a:endParaRPr/>
          </a:p>
        </p:txBody>
      </p:sp>
      <p:sp>
        <p:nvSpPr>
          <p:cNvPr id="95" name="Google Shape;95;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In order to implement the DCT requirements, researchers will need more time and money. Some of the specific implications include: [</a:t>
            </a:r>
            <a:r>
              <a:rPr lang="en-US" b="1"/>
              <a:t>REVIEW</a:t>
            </a:r>
            <a:r>
              <a:rPr lang="en-US"/>
              <a:t> Slide]</a:t>
            </a:r>
            <a:endParaRPr/>
          </a:p>
          <a:p>
            <a:pPr marL="0" lvl="0" indent="0" algn="l" rtl="0">
              <a:spcBef>
                <a:spcPts val="0"/>
              </a:spcBef>
              <a:spcAft>
                <a:spcPts val="0"/>
              </a:spcAft>
              <a:buNone/>
            </a:pPr>
            <a:endParaRPr/>
          </a:p>
          <a:p>
            <a:pPr marL="0" lvl="0" indent="0" algn="l" rtl="0">
              <a:spcBef>
                <a:spcPts val="0"/>
              </a:spcBef>
              <a:spcAft>
                <a:spcPts val="0"/>
              </a:spcAft>
              <a:buNone/>
            </a:pPr>
            <a:r>
              <a:rPr lang="en-US"/>
              <a:t>It is because of these requirements that we have published our policy and guidance a year in advance so that researchers have time to plan and budget for the additional costs.</a:t>
            </a:r>
            <a:endParaRPr/>
          </a:p>
          <a:p>
            <a:pPr marL="0" lvl="0" indent="0" algn="l" rtl="0">
              <a:spcBef>
                <a:spcPts val="0"/>
              </a:spcBef>
              <a:spcAft>
                <a:spcPts val="0"/>
              </a:spcAft>
              <a:buNone/>
            </a:pPr>
            <a:endParaRPr/>
          </a:p>
          <a:p>
            <a:pPr marL="0" lvl="0" indent="0" algn="l" rtl="0">
              <a:spcBef>
                <a:spcPts val="0"/>
              </a:spcBef>
              <a:spcAft>
                <a:spcPts val="0"/>
              </a:spcAft>
              <a:buNone/>
            </a:pPr>
            <a:r>
              <a:rPr lang="en-US"/>
              <a:t>After 1/1/26, new study submissions for studies subject to the DCT policy will be expect to comply. Insufficient funding will generally not be an acceptable justification for excluding participants from underrepresented communities.</a:t>
            </a:r>
            <a:endParaRPr/>
          </a:p>
          <a:p>
            <a:pPr marL="0" lvl="0" indent="0" algn="l" rtl="0">
              <a:spcBef>
                <a:spcPts val="0"/>
              </a:spcBef>
              <a:spcAft>
                <a:spcPts val="0"/>
              </a:spcAft>
              <a:buNone/>
            </a:pPr>
            <a:endParaRPr/>
          </a:p>
        </p:txBody>
      </p:sp>
      <p:sp>
        <p:nvSpPr>
          <p:cNvPr id="104" name="Google Shape;104;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So, what’s next? HSD is planning to do a lot of outreach to message the new requirements to affected researchers.</a:t>
            </a:r>
            <a:endParaRPr/>
          </a:p>
          <a:p>
            <a:pPr marL="0" lvl="0" indent="0" algn="l" rtl="0">
              <a:spcBef>
                <a:spcPts val="0"/>
              </a:spcBef>
              <a:spcAft>
                <a:spcPts val="0"/>
              </a:spcAft>
              <a:buNone/>
            </a:pPr>
            <a:endParaRPr/>
          </a:p>
          <a:p>
            <a:pPr marL="0" lvl="0" indent="0" algn="l" rtl="0">
              <a:spcBef>
                <a:spcPts val="0"/>
              </a:spcBef>
              <a:spcAft>
                <a:spcPts val="0"/>
              </a:spcAft>
              <a:buNone/>
            </a:pPr>
            <a:r>
              <a:rPr lang="en-US"/>
              <a:t>We have been working with ORIS and OSP to develop a report out of SAGE that will identify new applications for funding that are being submitted for CTs subject to the DCT requirements. We intend to reach out to those researchers directly to educate them about the requirements and offer assistance to a subset of them in piloting the development of an appropriate diversity plan, in coordination with new resources that are being stood up at UW.</a:t>
            </a:r>
            <a:endParaRPr/>
          </a:p>
          <a:p>
            <a:pPr marL="0" lvl="0" indent="0" algn="l" rtl="0">
              <a:spcBef>
                <a:spcPts val="0"/>
              </a:spcBef>
              <a:spcAft>
                <a:spcPts val="0"/>
              </a:spcAft>
              <a:buNone/>
            </a:pPr>
            <a:endParaRPr/>
          </a:p>
          <a:p>
            <a:pPr marL="0" lvl="0" indent="0" algn="l" rtl="0">
              <a:spcBef>
                <a:spcPts val="0"/>
              </a:spcBef>
              <a:spcAft>
                <a:spcPts val="0"/>
              </a:spcAft>
              <a:buNone/>
            </a:pPr>
            <a:r>
              <a:rPr lang="en-US"/>
              <a:t>Internally we have to update our other existing forms, guidance, and policies to align with the DCT requirements and develop training and guidance for staff and IRB members on how to review the plans.</a:t>
            </a:r>
            <a:endParaRPr/>
          </a:p>
          <a:p>
            <a:pPr marL="0" lvl="0" indent="0" algn="l" rtl="0">
              <a:spcBef>
                <a:spcPts val="0"/>
              </a:spcBef>
              <a:spcAft>
                <a:spcPts val="0"/>
              </a:spcAft>
              <a:buNone/>
            </a:pPr>
            <a:endParaRPr/>
          </a:p>
          <a:p>
            <a:pPr marL="0" lvl="0" indent="0" algn="l" rtl="0">
              <a:spcBef>
                <a:spcPts val="0"/>
              </a:spcBef>
              <a:spcAft>
                <a:spcPts val="0"/>
              </a:spcAft>
              <a:buNone/>
            </a:pPr>
            <a:r>
              <a:rPr lang="en-US"/>
              <a:t>We also need to work with our commercial IRB partners WCG and Advarra to ensure they have a review process in place.</a:t>
            </a:r>
            <a:endParaRPr/>
          </a:p>
          <a:p>
            <a:pPr marL="0" lvl="0" indent="0" algn="l" rtl="0">
              <a:spcBef>
                <a:spcPts val="0"/>
              </a:spcBef>
              <a:spcAft>
                <a:spcPts val="0"/>
              </a:spcAft>
              <a:buNone/>
            </a:pPr>
            <a:endParaRPr/>
          </a:p>
          <a:p>
            <a:pPr marL="0" lvl="0" indent="0" algn="l" rtl="0">
              <a:spcBef>
                <a:spcPts val="0"/>
              </a:spcBef>
              <a:spcAft>
                <a:spcPts val="0"/>
              </a:spcAft>
              <a:buNone/>
            </a:pPr>
            <a:r>
              <a:rPr lang="en-US"/>
              <a:t>We will need to have all of these things completed by December of this year so we’re ready to start receiving/reviewing diversity plans next January</a:t>
            </a:r>
            <a:endParaRPr/>
          </a:p>
        </p:txBody>
      </p:sp>
      <p:sp>
        <p:nvSpPr>
          <p:cNvPr id="112" name="Google Shape;112;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en-US"/>
              <a:t>Outside of HSD there are several other groups working on establishing additional resources to support researchers. Some of these include… [</a:t>
            </a:r>
            <a:r>
              <a:rPr lang="en-US" b="1"/>
              <a:t>REVIEW</a:t>
            </a:r>
            <a:r>
              <a:rPr lang="en-US"/>
              <a:t> Slide]</a:t>
            </a:r>
            <a:endParaRPr/>
          </a:p>
          <a:p>
            <a:pPr marL="0" lvl="0" indent="0" algn="l" rtl="0">
              <a:spcBef>
                <a:spcPts val="0"/>
              </a:spcBef>
              <a:spcAft>
                <a:spcPts val="0"/>
              </a:spcAft>
              <a:buNone/>
            </a:pPr>
            <a:endParaRPr/>
          </a:p>
        </p:txBody>
      </p:sp>
      <p:sp>
        <p:nvSpPr>
          <p:cNvPr id="128" name="Google Shape;128;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Title Slide">
  <p:cSld name="1_Title Slide">
    <p:bg>
      <p:bgPr>
        <a:solidFill>
          <a:srgbClr val="4B2E83"/>
        </a:solidFill>
        <a:effectLst/>
      </p:bgPr>
    </p:bg>
    <p:spTree>
      <p:nvGrpSpPr>
        <p:cNvPr id="1" name="Shape 10"/>
        <p:cNvGrpSpPr/>
        <p:nvPr/>
      </p:nvGrpSpPr>
      <p:grpSpPr>
        <a:xfrm>
          <a:off x="0" y="0"/>
          <a:ext cx="0" cy="0"/>
          <a:chOff x="0" y="0"/>
          <a:chExt cx="0" cy="0"/>
        </a:xfrm>
      </p:grpSpPr>
      <p:pic>
        <p:nvPicPr>
          <p:cNvPr id="11" name="Google Shape;11;p2" descr="UW_W Logo_White.png"/>
          <p:cNvPicPr preferRelativeResize="0"/>
          <p:nvPr/>
        </p:nvPicPr>
        <p:blipFill rotWithShape="1">
          <a:blip r:embed="rId2">
            <a:alphaModFix/>
          </a:blip>
          <a:srcRect/>
          <a:stretch/>
        </p:blipFill>
        <p:spPr>
          <a:xfrm>
            <a:off x="7445815" y="5945854"/>
            <a:ext cx="1371600" cy="923544"/>
          </a:xfrm>
          <a:prstGeom prst="rect">
            <a:avLst/>
          </a:prstGeom>
          <a:noFill/>
          <a:ln>
            <a:noFill/>
          </a:ln>
        </p:spPr>
      </p:pic>
      <p:pic>
        <p:nvPicPr>
          <p:cNvPr id="12" name="Google Shape;12;p2"/>
          <p:cNvPicPr preferRelativeResize="0"/>
          <p:nvPr/>
        </p:nvPicPr>
        <p:blipFill rotWithShape="1">
          <a:blip r:embed="rId3">
            <a:alphaModFix/>
          </a:blip>
          <a:srcRect/>
          <a:stretch/>
        </p:blipFill>
        <p:spPr>
          <a:xfrm>
            <a:off x="677334" y="6354234"/>
            <a:ext cx="2540000" cy="266700"/>
          </a:xfrm>
          <a:prstGeom prst="rect">
            <a:avLst/>
          </a:prstGeom>
          <a:noFill/>
          <a:ln>
            <a:noFill/>
          </a:ln>
        </p:spPr>
      </p:pic>
      <p:sp>
        <p:nvSpPr>
          <p:cNvPr id="13" name="Google Shape;13;p2"/>
          <p:cNvSpPr txBox="1">
            <a:spLocks noGrp="1"/>
          </p:cNvSpPr>
          <p:nvPr>
            <p:ph type="body" idx="1"/>
          </p:nvPr>
        </p:nvSpPr>
        <p:spPr>
          <a:xfrm>
            <a:off x="671757" y="1179824"/>
            <a:ext cx="6972300" cy="2641756"/>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100000"/>
              </a:lnSpc>
              <a:spcBef>
                <a:spcPts val="1000"/>
              </a:spcBef>
              <a:spcAft>
                <a:spcPts val="0"/>
              </a:spcAft>
              <a:buClr>
                <a:schemeClr val="accent3"/>
              </a:buClr>
              <a:buSzPts val="5000"/>
              <a:buFont typeface="Arial"/>
              <a:buNone/>
              <a:defRPr sz="5000" b="0" i="0" u="none" strike="noStrike" cap="none">
                <a:solidFill>
                  <a:schemeClr val="accent3"/>
                </a:solidFill>
                <a:latin typeface="Encode Sans Black"/>
                <a:ea typeface="Encode Sans Black"/>
                <a:cs typeface="Encode Sans Black"/>
                <a:sym typeface="Encode Sans Black"/>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pic>
        <p:nvPicPr>
          <p:cNvPr id="14" name="Google Shape;14;p2" descr="Bar_RtAngle_7502_RGB.png"/>
          <p:cNvPicPr preferRelativeResize="0"/>
          <p:nvPr/>
        </p:nvPicPr>
        <p:blipFill rotWithShape="1">
          <a:blip r:embed="rId4">
            <a:alphaModFix/>
          </a:blip>
          <a:srcRect/>
          <a:stretch/>
        </p:blipFill>
        <p:spPr>
          <a:xfrm>
            <a:off x="813587" y="4006085"/>
            <a:ext cx="2284303" cy="11277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Header + Subheader + Content">
  <p:cSld name="Header + Subheader + Content">
    <p:spTree>
      <p:nvGrpSpPr>
        <p:cNvPr id="1" name="Shape 15"/>
        <p:cNvGrpSpPr/>
        <p:nvPr/>
      </p:nvGrpSpPr>
      <p:grpSpPr>
        <a:xfrm>
          <a:off x="0" y="0"/>
          <a:ext cx="0" cy="0"/>
          <a:chOff x="0" y="0"/>
          <a:chExt cx="0" cy="0"/>
        </a:xfrm>
      </p:grpSpPr>
      <p:sp>
        <p:nvSpPr>
          <p:cNvPr id="16" name="Google Shape;16;p3"/>
          <p:cNvSpPr txBox="1">
            <a:spLocks noGrp="1"/>
          </p:cNvSpPr>
          <p:nvPr>
            <p:ph type="body" idx="1"/>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90000"/>
              </a:lnSpc>
              <a:spcBef>
                <a:spcPts val="600"/>
              </a:spcBef>
              <a:spcAft>
                <a:spcPts val="0"/>
              </a:spcAft>
              <a:buClr>
                <a:srgbClr val="FFFFFF"/>
              </a:buClr>
              <a:buSzPts val="3000"/>
              <a:buFont typeface="Arial"/>
              <a:buNone/>
              <a:defRPr sz="3000" b="0" i="0" u="none" strike="noStrike" cap="none">
                <a:solidFill>
                  <a:srgbClr val="FFFFFF"/>
                </a:solidFill>
                <a:latin typeface="Encode Sans Black"/>
                <a:ea typeface="Encode Sans Black"/>
                <a:cs typeface="Encode Sans Black"/>
                <a:sym typeface="Encode Sans Black"/>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sp>
        <p:nvSpPr>
          <p:cNvPr id="17" name="Google Shape;17;p3"/>
          <p:cNvSpPr txBox="1">
            <a:spLocks noGrp="1"/>
          </p:cNvSpPr>
          <p:nvPr>
            <p:ph type="body" idx="2"/>
          </p:nvPr>
        </p:nvSpPr>
        <p:spPr>
          <a:xfrm>
            <a:off x="659305" y="2320239"/>
            <a:ext cx="8197114" cy="3810086"/>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rgbClr val="FFFFFF"/>
              </a:buClr>
              <a:buSzPts val="2400"/>
              <a:buFont typeface="Merriweather Sans"/>
              <a:buChar char="&gt;"/>
              <a:defRPr sz="2400" b="1" i="0" u="none" strike="noStrike" cap="none">
                <a:solidFill>
                  <a:srgbClr val="FFFFFF"/>
                </a:solidFill>
                <a:latin typeface="Open Sans"/>
                <a:ea typeface="Open Sans"/>
                <a:cs typeface="Open Sans"/>
                <a:sym typeface="Open Sans"/>
              </a:defRPr>
            </a:lvl1pPr>
            <a:lvl2pPr marL="914400" marR="0" lvl="1" indent="-355600" algn="l" rtl="0">
              <a:spcBef>
                <a:spcPts val="400"/>
              </a:spcBef>
              <a:spcAft>
                <a:spcPts val="0"/>
              </a:spcAft>
              <a:buClr>
                <a:srgbClr val="FFFFFF"/>
              </a:buClr>
              <a:buSzPts val="2000"/>
              <a:buFont typeface="Arial"/>
              <a:buChar char="–"/>
              <a:defRPr sz="2000" b="1" i="0" u="none" strike="noStrike" cap="none">
                <a:solidFill>
                  <a:srgbClr val="FFFFFF"/>
                </a:solidFill>
                <a:latin typeface="Open Sans"/>
                <a:ea typeface="Open Sans"/>
                <a:cs typeface="Open Sans"/>
                <a:sym typeface="Open Sans"/>
              </a:defRPr>
            </a:lvl2pPr>
            <a:lvl3pPr marL="1371600" marR="0" lvl="2" indent="-342900" algn="l" rtl="0">
              <a:spcBef>
                <a:spcPts val="360"/>
              </a:spcBef>
              <a:spcAft>
                <a:spcPts val="0"/>
              </a:spcAft>
              <a:buClr>
                <a:srgbClr val="FFFFFF"/>
              </a:buClr>
              <a:buSzPts val="1800"/>
              <a:buFont typeface="Merriweather Sans"/>
              <a:buChar char="&gt;"/>
              <a:defRPr sz="1800" b="1" i="0" u="none" strike="noStrike" cap="none">
                <a:solidFill>
                  <a:srgbClr val="FFFFFF"/>
                </a:solidFill>
                <a:latin typeface="Open Sans"/>
                <a:ea typeface="Open Sans"/>
                <a:cs typeface="Open Sans"/>
                <a:sym typeface="Open Sans"/>
              </a:defRPr>
            </a:lvl3pPr>
            <a:lvl4pPr marL="1828800" marR="0" lvl="3" indent="-330200" algn="l" rtl="0">
              <a:spcBef>
                <a:spcPts val="320"/>
              </a:spcBef>
              <a:spcAft>
                <a:spcPts val="0"/>
              </a:spcAft>
              <a:buClr>
                <a:srgbClr val="FFFFFF"/>
              </a:buClr>
              <a:buSzPts val="1600"/>
              <a:buFont typeface="Arial"/>
              <a:buChar char="–"/>
              <a:defRPr sz="1600" b="1" i="0" u="none" strike="noStrike" cap="none">
                <a:solidFill>
                  <a:srgbClr val="FFFFFF"/>
                </a:solidFill>
                <a:latin typeface="Open Sans"/>
                <a:ea typeface="Open Sans"/>
                <a:cs typeface="Open Sans"/>
                <a:sym typeface="Open Sans"/>
              </a:defRPr>
            </a:lvl4pPr>
            <a:lvl5pPr marL="2286000" marR="0" lvl="4" indent="-317500" algn="l" rtl="0">
              <a:spcBef>
                <a:spcPts val="280"/>
              </a:spcBef>
              <a:spcAft>
                <a:spcPts val="0"/>
              </a:spcAft>
              <a:buClr>
                <a:srgbClr val="FFFFFF"/>
              </a:buClr>
              <a:buSzPts val="1400"/>
              <a:buFont typeface="Merriweather Sans"/>
              <a:buChar char="&gt;"/>
              <a:defRPr sz="1400" b="1" i="0" u="none" strike="noStrike" cap="none">
                <a:solidFill>
                  <a:srgbClr val="FFFFFF"/>
                </a:solidFill>
                <a:latin typeface="Open Sans"/>
                <a:ea typeface="Open Sans"/>
                <a:cs typeface="Open Sans"/>
                <a:sym typeface="Open Sans"/>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sp>
        <p:nvSpPr>
          <p:cNvPr id="18" name="Google Shape;18;p3"/>
          <p:cNvSpPr txBox="1">
            <a:spLocks noGrp="1"/>
          </p:cNvSpPr>
          <p:nvPr>
            <p:ph type="body" idx="3"/>
          </p:nvPr>
        </p:nvSpPr>
        <p:spPr>
          <a:xfrm>
            <a:off x="671757" y="1730667"/>
            <a:ext cx="8184662" cy="41117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480"/>
              </a:spcBef>
              <a:spcAft>
                <a:spcPts val="0"/>
              </a:spcAft>
              <a:buClr>
                <a:srgbClr val="FFFFFF"/>
              </a:buClr>
              <a:buSzPts val="2400"/>
              <a:buFont typeface="Arial"/>
              <a:buNone/>
              <a:defRPr sz="2400" b="0" i="0" u="none" strike="noStrike" cap="none">
                <a:solidFill>
                  <a:srgbClr val="FFFFFF"/>
                </a:solidFill>
                <a:latin typeface="Arial"/>
                <a:ea typeface="Arial"/>
                <a:cs typeface="Arial"/>
                <a:sym typeface="Arial"/>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pic>
        <p:nvPicPr>
          <p:cNvPr id="19" name="Google Shape;19;p3"/>
          <p:cNvPicPr preferRelativeResize="0"/>
          <p:nvPr/>
        </p:nvPicPr>
        <p:blipFill rotWithShape="1">
          <a:blip r:embed="rId2">
            <a:alphaModFix/>
          </a:blip>
          <a:srcRect/>
          <a:stretch/>
        </p:blipFill>
        <p:spPr>
          <a:xfrm>
            <a:off x="6248401" y="6354234"/>
            <a:ext cx="2540000" cy="266700"/>
          </a:xfrm>
          <a:prstGeom prst="rect">
            <a:avLst/>
          </a:prstGeom>
          <a:noFill/>
          <a:ln>
            <a:noFill/>
          </a:ln>
        </p:spPr>
      </p:pic>
      <p:pic>
        <p:nvPicPr>
          <p:cNvPr id="20" name="Google Shape;20;p3" descr="Bar_RtAngle_7502_RGB.png"/>
          <p:cNvPicPr preferRelativeResize="0"/>
          <p:nvPr/>
        </p:nvPicPr>
        <p:blipFill rotWithShape="1">
          <a:blip r:embed="rId3">
            <a:alphaModFix/>
          </a:blip>
          <a:srcRect/>
          <a:stretch/>
        </p:blipFill>
        <p:spPr>
          <a:xfrm>
            <a:off x="784225" y="1437805"/>
            <a:ext cx="1358184" cy="6705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Header + Content">
  <p:cSld name="Header + Content">
    <p:bg>
      <p:bgPr>
        <a:solidFill>
          <a:srgbClr val="4B2E83"/>
        </a:solidFill>
        <a:effectLst/>
      </p:bgPr>
    </p:bg>
    <p:spTree>
      <p:nvGrpSpPr>
        <p:cNvPr id="1" name="Shape 21"/>
        <p:cNvGrpSpPr/>
        <p:nvPr/>
      </p:nvGrpSpPr>
      <p:grpSpPr>
        <a:xfrm>
          <a:off x="0" y="0"/>
          <a:ext cx="0" cy="0"/>
          <a:chOff x="0" y="0"/>
          <a:chExt cx="0" cy="0"/>
        </a:xfrm>
      </p:grpSpPr>
      <p:pic>
        <p:nvPicPr>
          <p:cNvPr id="22" name="Google Shape;22;p4" descr="UW_W Logo_White.png"/>
          <p:cNvPicPr preferRelativeResize="0"/>
          <p:nvPr/>
        </p:nvPicPr>
        <p:blipFill rotWithShape="1">
          <a:blip r:embed="rId2">
            <a:alphaModFix/>
          </a:blip>
          <a:srcRect/>
          <a:stretch/>
        </p:blipFill>
        <p:spPr>
          <a:xfrm>
            <a:off x="7445815" y="5945854"/>
            <a:ext cx="1371600" cy="923544"/>
          </a:xfrm>
          <a:prstGeom prst="rect">
            <a:avLst/>
          </a:prstGeom>
          <a:noFill/>
          <a:ln>
            <a:noFill/>
          </a:ln>
        </p:spPr>
      </p:pic>
      <p:sp>
        <p:nvSpPr>
          <p:cNvPr id="23" name="Google Shape;23;p4"/>
          <p:cNvSpPr txBox="1">
            <a:spLocks noGrp="1"/>
          </p:cNvSpPr>
          <p:nvPr>
            <p:ph type="body" idx="1"/>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90000"/>
              </a:lnSpc>
              <a:spcBef>
                <a:spcPts val="600"/>
              </a:spcBef>
              <a:spcAft>
                <a:spcPts val="0"/>
              </a:spcAft>
              <a:buClr>
                <a:srgbClr val="FFFFFF"/>
              </a:buClr>
              <a:buSzPts val="3000"/>
              <a:buFont typeface="Arial"/>
              <a:buNone/>
              <a:defRPr sz="3000" b="0" i="0" u="none" strike="noStrike" cap="none">
                <a:solidFill>
                  <a:srgbClr val="FFFFFF"/>
                </a:solidFill>
                <a:latin typeface="Encode Sans Black"/>
                <a:ea typeface="Encode Sans Black"/>
                <a:cs typeface="Encode Sans Black"/>
                <a:sym typeface="Encode Sans Black"/>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sp>
        <p:nvSpPr>
          <p:cNvPr id="24" name="Google Shape;24;p4"/>
          <p:cNvSpPr txBox="1">
            <a:spLocks noGrp="1"/>
          </p:cNvSpPr>
          <p:nvPr>
            <p:ph type="body" idx="2"/>
          </p:nvPr>
        </p:nvSpPr>
        <p:spPr>
          <a:xfrm>
            <a:off x="659305" y="1736725"/>
            <a:ext cx="8076956" cy="4015497"/>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rgbClr val="FFFFFF"/>
              </a:buClr>
              <a:buSzPts val="2400"/>
              <a:buFont typeface="Merriweather Sans"/>
              <a:buChar char="&gt;"/>
              <a:defRPr sz="2400" b="1" i="0" u="none" strike="noStrike" cap="none">
                <a:solidFill>
                  <a:srgbClr val="FFFFFF"/>
                </a:solidFill>
                <a:latin typeface="Open Sans"/>
                <a:ea typeface="Open Sans"/>
                <a:cs typeface="Open Sans"/>
                <a:sym typeface="Open Sans"/>
              </a:defRPr>
            </a:lvl1pPr>
            <a:lvl2pPr marL="914400" marR="0" lvl="1" indent="-355600" algn="l" rtl="0">
              <a:spcBef>
                <a:spcPts val="400"/>
              </a:spcBef>
              <a:spcAft>
                <a:spcPts val="0"/>
              </a:spcAft>
              <a:buClr>
                <a:srgbClr val="FFFFFF"/>
              </a:buClr>
              <a:buSzPts val="2000"/>
              <a:buFont typeface="Arial"/>
              <a:buChar char="–"/>
              <a:defRPr sz="2000" b="1" i="0" u="none" strike="noStrike" cap="none">
                <a:solidFill>
                  <a:srgbClr val="FFFFFF"/>
                </a:solidFill>
                <a:latin typeface="Open Sans"/>
                <a:ea typeface="Open Sans"/>
                <a:cs typeface="Open Sans"/>
                <a:sym typeface="Open Sans"/>
              </a:defRPr>
            </a:lvl2pPr>
            <a:lvl3pPr marL="1371600" marR="0" lvl="2" indent="-342900" algn="l" rtl="0">
              <a:spcBef>
                <a:spcPts val="360"/>
              </a:spcBef>
              <a:spcAft>
                <a:spcPts val="0"/>
              </a:spcAft>
              <a:buClr>
                <a:srgbClr val="FFFFFF"/>
              </a:buClr>
              <a:buSzPts val="1800"/>
              <a:buFont typeface="Merriweather Sans"/>
              <a:buChar char="&gt;"/>
              <a:defRPr sz="1800" b="1" i="0" u="none" strike="noStrike" cap="none">
                <a:solidFill>
                  <a:srgbClr val="FFFFFF"/>
                </a:solidFill>
                <a:latin typeface="Open Sans"/>
                <a:ea typeface="Open Sans"/>
                <a:cs typeface="Open Sans"/>
                <a:sym typeface="Open Sans"/>
              </a:defRPr>
            </a:lvl3pPr>
            <a:lvl4pPr marL="1828800" marR="0" lvl="3" indent="-330200" algn="l" rtl="0">
              <a:spcBef>
                <a:spcPts val="320"/>
              </a:spcBef>
              <a:spcAft>
                <a:spcPts val="0"/>
              </a:spcAft>
              <a:buClr>
                <a:srgbClr val="FFFFFF"/>
              </a:buClr>
              <a:buSzPts val="1600"/>
              <a:buFont typeface="Arial"/>
              <a:buChar char="–"/>
              <a:defRPr sz="1600" b="1" i="0" u="none" strike="noStrike" cap="none">
                <a:solidFill>
                  <a:srgbClr val="FFFFFF"/>
                </a:solidFill>
                <a:latin typeface="Open Sans"/>
                <a:ea typeface="Open Sans"/>
                <a:cs typeface="Open Sans"/>
                <a:sym typeface="Open Sans"/>
              </a:defRPr>
            </a:lvl4pPr>
            <a:lvl5pPr marL="2286000" marR="0" lvl="4" indent="-317500" algn="l" rtl="0">
              <a:spcBef>
                <a:spcPts val="280"/>
              </a:spcBef>
              <a:spcAft>
                <a:spcPts val="0"/>
              </a:spcAft>
              <a:buClr>
                <a:srgbClr val="FFFFFF"/>
              </a:buClr>
              <a:buSzPts val="1400"/>
              <a:buFont typeface="Merriweather Sans"/>
              <a:buChar char="&gt;"/>
              <a:defRPr sz="1400" b="1" i="0" u="none" strike="noStrike" cap="none">
                <a:solidFill>
                  <a:srgbClr val="FFFFFF"/>
                </a:solidFill>
                <a:latin typeface="Open Sans"/>
                <a:ea typeface="Open Sans"/>
                <a:cs typeface="Open Sans"/>
                <a:sym typeface="Open Sans"/>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pic>
        <p:nvPicPr>
          <p:cNvPr id="25" name="Google Shape;25;p4" descr="Bar_RtAngle_7502_RGB.png"/>
          <p:cNvPicPr preferRelativeResize="0"/>
          <p:nvPr/>
        </p:nvPicPr>
        <p:blipFill rotWithShape="1">
          <a:blip r:embed="rId3">
            <a:alphaModFix/>
          </a:blip>
          <a:srcRect/>
          <a:stretch/>
        </p:blipFill>
        <p:spPr>
          <a:xfrm>
            <a:off x="784225" y="1437805"/>
            <a:ext cx="1358184" cy="6705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Header + Graphic">
  <p:cSld name="Header + Graphic">
    <p:bg>
      <p:bgPr>
        <a:solidFill>
          <a:srgbClr val="4B2E83"/>
        </a:solidFill>
        <a:effectLst/>
      </p:bgPr>
    </p:bg>
    <p:spTree>
      <p:nvGrpSpPr>
        <p:cNvPr id="1" name="Shape 26"/>
        <p:cNvGrpSpPr/>
        <p:nvPr/>
      </p:nvGrpSpPr>
      <p:grpSpPr>
        <a:xfrm>
          <a:off x="0" y="0"/>
          <a:ext cx="0" cy="0"/>
          <a:chOff x="0" y="0"/>
          <a:chExt cx="0" cy="0"/>
        </a:xfrm>
      </p:grpSpPr>
      <p:pic>
        <p:nvPicPr>
          <p:cNvPr id="27" name="Google Shape;27;p5"/>
          <p:cNvPicPr preferRelativeResize="0"/>
          <p:nvPr/>
        </p:nvPicPr>
        <p:blipFill rotWithShape="1">
          <a:blip r:embed="rId2">
            <a:alphaModFix/>
          </a:blip>
          <a:srcRect/>
          <a:stretch/>
        </p:blipFill>
        <p:spPr>
          <a:xfrm>
            <a:off x="6248401" y="6354234"/>
            <a:ext cx="2540000" cy="266700"/>
          </a:xfrm>
          <a:prstGeom prst="rect">
            <a:avLst/>
          </a:prstGeom>
          <a:noFill/>
          <a:ln>
            <a:noFill/>
          </a:ln>
        </p:spPr>
      </p:pic>
      <p:sp>
        <p:nvSpPr>
          <p:cNvPr id="28" name="Google Shape;28;p5"/>
          <p:cNvSpPr>
            <a:spLocks noGrp="1"/>
          </p:cNvSpPr>
          <p:nvPr>
            <p:ph type="chart" idx="2"/>
          </p:nvPr>
        </p:nvSpPr>
        <p:spPr>
          <a:xfrm>
            <a:off x="766763" y="1736725"/>
            <a:ext cx="8021637" cy="4432300"/>
          </a:xfrm>
          <a:prstGeom prst="rect">
            <a:avLst/>
          </a:prstGeom>
          <a:noFill/>
          <a:ln>
            <a:noFill/>
          </a:ln>
        </p:spPr>
        <p:txBody>
          <a:bodyPr spcFirstLastPara="1" wrap="square" lIns="91425" tIns="45700" rIns="91425" bIns="45700" anchor="t" anchorCtr="0">
            <a:noAutofit/>
          </a:bodyPr>
          <a:lstStyle>
            <a:lvl1pPr marR="0" lvl="0" algn="l" rtl="0">
              <a:spcBef>
                <a:spcPts val="480"/>
              </a:spcBef>
              <a:spcAft>
                <a:spcPts val="0"/>
              </a:spcAft>
              <a:buClr>
                <a:srgbClr val="FFFFFF"/>
              </a:buClr>
              <a:buSzPts val="2400"/>
              <a:buFont typeface="Arial"/>
              <a:buNone/>
              <a:defRPr sz="2400" b="0" i="1" u="none" strike="noStrike" cap="none">
                <a:solidFill>
                  <a:srgbClr val="FFFFFF"/>
                </a:solidFill>
                <a:latin typeface="Open Sans Light"/>
                <a:ea typeface="Open Sans Light"/>
                <a:cs typeface="Open Sans Light"/>
                <a:sym typeface="Open Sans Light"/>
              </a:defRPr>
            </a:lvl1pPr>
            <a:lvl2pPr marR="0" lvl="1" algn="l" rtl="0">
              <a:spcBef>
                <a:spcPts val="56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2pPr>
            <a:lvl3pPr marR="0" lvl="2" algn="l" rtl="0">
              <a:spcBef>
                <a:spcPts val="48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3pPr>
            <a:lvl4pPr marR="0" lvl="3"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4pPr>
            <a:lvl5pPr marR="0" lvl="4"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5pPr>
            <a:lvl6pPr marR="0" lvl="5"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R="0" lvl="6"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R="0" lvl="7"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R="0" lvl="8"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sp>
        <p:nvSpPr>
          <p:cNvPr id="29" name="Google Shape;29;p5"/>
          <p:cNvSpPr txBox="1">
            <a:spLocks noGrp="1"/>
          </p:cNvSpPr>
          <p:nvPr>
            <p:ph type="body" idx="1"/>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90000"/>
              </a:lnSpc>
              <a:spcBef>
                <a:spcPts val="600"/>
              </a:spcBef>
              <a:spcAft>
                <a:spcPts val="0"/>
              </a:spcAft>
              <a:buClr>
                <a:srgbClr val="FFFFFF"/>
              </a:buClr>
              <a:buSzPts val="3000"/>
              <a:buFont typeface="Arial"/>
              <a:buNone/>
              <a:defRPr sz="3000" b="0" i="0" u="none" strike="noStrike" cap="none">
                <a:solidFill>
                  <a:srgbClr val="FFFFFF"/>
                </a:solidFill>
                <a:latin typeface="Encode Sans Black"/>
                <a:ea typeface="Encode Sans Black"/>
                <a:cs typeface="Encode Sans Black"/>
                <a:sym typeface="Encode Sans Black"/>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9pPr>
          </a:lstStyle>
          <a:p>
            <a:endParaRPr/>
          </a:p>
        </p:txBody>
      </p:sp>
      <p:pic>
        <p:nvPicPr>
          <p:cNvPr id="30" name="Google Shape;30;p5" descr="Bar_RtAngle_7502_RGB.png"/>
          <p:cNvPicPr preferRelativeResize="0"/>
          <p:nvPr/>
        </p:nvPicPr>
        <p:blipFill rotWithShape="1">
          <a:blip r:embed="rId3">
            <a:alphaModFix/>
          </a:blip>
          <a:srcRect/>
          <a:stretch/>
        </p:blipFill>
        <p:spPr>
          <a:xfrm>
            <a:off x="784225" y="1437805"/>
            <a:ext cx="1358184" cy="6705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Header + Content">
  <p:cSld name="Header + Content">
    <p:spTree>
      <p:nvGrpSpPr>
        <p:cNvPr id="1" name="Shape 32"/>
        <p:cNvGrpSpPr/>
        <p:nvPr/>
      </p:nvGrpSpPr>
      <p:grpSpPr>
        <a:xfrm>
          <a:off x="0" y="0"/>
          <a:ext cx="0" cy="0"/>
          <a:chOff x="0" y="0"/>
          <a:chExt cx="0" cy="0"/>
        </a:xfrm>
      </p:grpSpPr>
      <p:sp>
        <p:nvSpPr>
          <p:cNvPr id="33" name="Google Shape;33;p7"/>
          <p:cNvSpPr txBox="1">
            <a:spLocks noGrp="1"/>
          </p:cNvSpPr>
          <p:nvPr>
            <p:ph type="body" idx="1"/>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90000"/>
              </a:lnSpc>
              <a:spcBef>
                <a:spcPts val="600"/>
              </a:spcBef>
              <a:spcAft>
                <a:spcPts val="0"/>
              </a:spcAft>
              <a:buClr>
                <a:srgbClr val="4B2E83"/>
              </a:buClr>
              <a:buSzPts val="3000"/>
              <a:buFont typeface="Arial"/>
              <a:buNone/>
              <a:defRPr sz="3000" b="0" i="0" u="none" strike="noStrike" cap="none">
                <a:solidFill>
                  <a:srgbClr val="4B2E83"/>
                </a:solidFill>
                <a:latin typeface="Encode Sans Black"/>
                <a:ea typeface="Encode Sans Black"/>
                <a:cs typeface="Encode Sans Black"/>
                <a:sym typeface="Encode Sans Black"/>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4" name="Google Shape;34;p7"/>
          <p:cNvSpPr txBox="1">
            <a:spLocks noGrp="1"/>
          </p:cNvSpPr>
          <p:nvPr>
            <p:ph type="body" idx="2"/>
          </p:nvPr>
        </p:nvSpPr>
        <p:spPr>
          <a:xfrm>
            <a:off x="659305" y="1736725"/>
            <a:ext cx="8196210" cy="4015497"/>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rgbClr val="4B2E83"/>
              </a:buClr>
              <a:buSzPts val="2400"/>
              <a:buFont typeface="Merriweather Sans"/>
              <a:buChar char="&gt;"/>
              <a:defRPr sz="2400" b="1" i="0" u="none" strike="noStrike" cap="none">
                <a:solidFill>
                  <a:srgbClr val="4B2E83"/>
                </a:solidFill>
                <a:latin typeface="Open Sans"/>
                <a:ea typeface="Open Sans"/>
                <a:cs typeface="Open Sans"/>
                <a:sym typeface="Open Sans"/>
              </a:defRPr>
            </a:lvl1pPr>
            <a:lvl2pPr marL="914400" marR="0" lvl="1" indent="-355600" algn="l" rtl="0">
              <a:spcBef>
                <a:spcPts val="400"/>
              </a:spcBef>
              <a:spcAft>
                <a:spcPts val="0"/>
              </a:spcAft>
              <a:buClr>
                <a:srgbClr val="4B2E83"/>
              </a:buClr>
              <a:buSzPts val="2000"/>
              <a:buFont typeface="Arial"/>
              <a:buChar char="–"/>
              <a:defRPr sz="2000" b="1" i="0" u="none" strike="noStrike" cap="none">
                <a:solidFill>
                  <a:srgbClr val="4B2E83"/>
                </a:solidFill>
                <a:latin typeface="Open Sans"/>
                <a:ea typeface="Open Sans"/>
                <a:cs typeface="Open Sans"/>
                <a:sym typeface="Open Sans"/>
              </a:defRPr>
            </a:lvl2pPr>
            <a:lvl3pPr marL="1371600" marR="0" lvl="2" indent="-342900" algn="l" rtl="0">
              <a:spcBef>
                <a:spcPts val="360"/>
              </a:spcBef>
              <a:spcAft>
                <a:spcPts val="0"/>
              </a:spcAft>
              <a:buClr>
                <a:srgbClr val="4B2E83"/>
              </a:buClr>
              <a:buSzPts val="1800"/>
              <a:buFont typeface="Merriweather Sans"/>
              <a:buChar char="&gt;"/>
              <a:defRPr sz="1800" b="1" i="0" u="none" strike="noStrike" cap="none">
                <a:solidFill>
                  <a:srgbClr val="4B2E83"/>
                </a:solidFill>
                <a:latin typeface="Open Sans"/>
                <a:ea typeface="Open Sans"/>
                <a:cs typeface="Open Sans"/>
                <a:sym typeface="Open Sans"/>
              </a:defRPr>
            </a:lvl3pPr>
            <a:lvl4pPr marL="1828800" marR="0" lvl="3" indent="-330200" algn="l" rtl="0">
              <a:spcBef>
                <a:spcPts val="320"/>
              </a:spcBef>
              <a:spcAft>
                <a:spcPts val="0"/>
              </a:spcAft>
              <a:buClr>
                <a:srgbClr val="4B2E83"/>
              </a:buClr>
              <a:buSzPts val="1600"/>
              <a:buFont typeface="Arial"/>
              <a:buChar char="–"/>
              <a:defRPr sz="1600" b="1" i="0" u="none" strike="noStrike" cap="none">
                <a:solidFill>
                  <a:srgbClr val="4B2E83"/>
                </a:solidFill>
                <a:latin typeface="Open Sans"/>
                <a:ea typeface="Open Sans"/>
                <a:cs typeface="Open Sans"/>
                <a:sym typeface="Open Sans"/>
              </a:defRPr>
            </a:lvl4pPr>
            <a:lvl5pPr marL="2286000" marR="0" lvl="4" indent="-317500" algn="l" rtl="0">
              <a:spcBef>
                <a:spcPts val="280"/>
              </a:spcBef>
              <a:spcAft>
                <a:spcPts val="0"/>
              </a:spcAft>
              <a:buClr>
                <a:srgbClr val="4B2E83"/>
              </a:buClr>
              <a:buSzPts val="1400"/>
              <a:buFont typeface="Merriweather Sans"/>
              <a:buChar char="&gt;"/>
              <a:defRPr sz="1400" b="1" i="0" u="none" strike="noStrike" cap="none">
                <a:solidFill>
                  <a:srgbClr val="4B2E8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35" name="Google Shape;35;p7" descr="W Logo_Purple_2685_HEX.png"/>
          <p:cNvPicPr preferRelativeResize="0"/>
          <p:nvPr/>
        </p:nvPicPr>
        <p:blipFill rotWithShape="1">
          <a:blip r:embed="rId2">
            <a:alphaModFix/>
          </a:blip>
          <a:srcRect/>
          <a:stretch/>
        </p:blipFill>
        <p:spPr>
          <a:xfrm>
            <a:off x="7448139" y="5949410"/>
            <a:ext cx="1371600" cy="923544"/>
          </a:xfrm>
          <a:prstGeom prst="rect">
            <a:avLst/>
          </a:prstGeom>
          <a:noFill/>
          <a:ln>
            <a:noFill/>
          </a:ln>
        </p:spPr>
      </p:pic>
      <p:pic>
        <p:nvPicPr>
          <p:cNvPr id="36" name="Google Shape;36;p7" descr="Bar_RtAngle_7502_RGB.png"/>
          <p:cNvPicPr preferRelativeResize="0"/>
          <p:nvPr/>
        </p:nvPicPr>
        <p:blipFill rotWithShape="1">
          <a:blip r:embed="rId3">
            <a:alphaModFix/>
          </a:blip>
          <a:srcRect/>
          <a:stretch/>
        </p:blipFill>
        <p:spPr>
          <a:xfrm>
            <a:off x="784225" y="1437805"/>
            <a:ext cx="1358184" cy="6705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37"/>
        <p:cNvGrpSpPr/>
        <p:nvPr/>
      </p:nvGrpSpPr>
      <p:grpSpPr>
        <a:xfrm>
          <a:off x="0" y="0"/>
          <a:ext cx="0" cy="0"/>
          <a:chOff x="0" y="0"/>
          <a:chExt cx="0" cy="0"/>
        </a:xfrm>
      </p:grpSpPr>
      <p:sp>
        <p:nvSpPr>
          <p:cNvPr id="38" name="Google Shape;38;p8"/>
          <p:cNvSpPr txBox="1">
            <a:spLocks noGrp="1"/>
          </p:cNvSpPr>
          <p:nvPr>
            <p:ph type="body" idx="1"/>
          </p:nvPr>
        </p:nvSpPr>
        <p:spPr>
          <a:xfrm>
            <a:off x="671757" y="1167124"/>
            <a:ext cx="6972300" cy="2641756"/>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100000"/>
              </a:lnSpc>
              <a:spcBef>
                <a:spcPts val="1000"/>
              </a:spcBef>
              <a:spcAft>
                <a:spcPts val="0"/>
              </a:spcAft>
              <a:buClr>
                <a:srgbClr val="4B2E83"/>
              </a:buClr>
              <a:buSzPts val="5000"/>
              <a:buFont typeface="Arial"/>
              <a:buNone/>
              <a:defRPr sz="5000" b="0" i="0" u="none" strike="noStrike" cap="none">
                <a:solidFill>
                  <a:srgbClr val="4B2E83"/>
                </a:solidFill>
                <a:latin typeface="Encode Sans Black"/>
                <a:ea typeface="Encode Sans Black"/>
                <a:cs typeface="Encode Sans Black"/>
                <a:sym typeface="Encode Sans Black"/>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39" name="Google Shape;39;p8" descr="W Logo_Purple_2685_HEX.png"/>
          <p:cNvPicPr preferRelativeResize="0"/>
          <p:nvPr/>
        </p:nvPicPr>
        <p:blipFill rotWithShape="1">
          <a:blip r:embed="rId2">
            <a:alphaModFix/>
          </a:blip>
          <a:srcRect/>
          <a:stretch/>
        </p:blipFill>
        <p:spPr>
          <a:xfrm>
            <a:off x="7448139" y="5949410"/>
            <a:ext cx="1371600" cy="923544"/>
          </a:xfrm>
          <a:prstGeom prst="rect">
            <a:avLst/>
          </a:prstGeom>
          <a:noFill/>
          <a:ln>
            <a:noFill/>
          </a:ln>
        </p:spPr>
      </p:pic>
      <p:pic>
        <p:nvPicPr>
          <p:cNvPr id="40" name="Google Shape;40;p8" descr="Wordmark_center_Purple_HEX.png"/>
          <p:cNvPicPr preferRelativeResize="0"/>
          <p:nvPr/>
        </p:nvPicPr>
        <p:blipFill rotWithShape="1">
          <a:blip r:embed="rId3">
            <a:alphaModFix/>
          </a:blip>
          <a:srcRect/>
          <a:stretch/>
        </p:blipFill>
        <p:spPr>
          <a:xfrm>
            <a:off x="792039" y="6487457"/>
            <a:ext cx="2425295" cy="163374"/>
          </a:xfrm>
          <a:prstGeom prst="rect">
            <a:avLst/>
          </a:prstGeom>
          <a:noFill/>
          <a:ln>
            <a:noFill/>
          </a:ln>
        </p:spPr>
      </p:pic>
      <p:pic>
        <p:nvPicPr>
          <p:cNvPr id="41" name="Google Shape;41;p8" descr="Bar_RtAngle_7502_RGB.png"/>
          <p:cNvPicPr preferRelativeResize="0"/>
          <p:nvPr/>
        </p:nvPicPr>
        <p:blipFill rotWithShape="1">
          <a:blip r:embed="rId4">
            <a:alphaModFix/>
          </a:blip>
          <a:srcRect/>
          <a:stretch/>
        </p:blipFill>
        <p:spPr>
          <a:xfrm>
            <a:off x="813587" y="4006085"/>
            <a:ext cx="2284303" cy="11277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Header + Subheader + Content">
  <p:cSld name="Header + Subheader + Content">
    <p:spTree>
      <p:nvGrpSpPr>
        <p:cNvPr id="1" name="Shape 42"/>
        <p:cNvGrpSpPr/>
        <p:nvPr/>
      </p:nvGrpSpPr>
      <p:grpSpPr>
        <a:xfrm>
          <a:off x="0" y="0"/>
          <a:ext cx="0" cy="0"/>
          <a:chOff x="0" y="0"/>
          <a:chExt cx="0" cy="0"/>
        </a:xfrm>
      </p:grpSpPr>
      <p:sp>
        <p:nvSpPr>
          <p:cNvPr id="43" name="Google Shape;43;p9"/>
          <p:cNvSpPr txBox="1">
            <a:spLocks noGrp="1"/>
          </p:cNvSpPr>
          <p:nvPr>
            <p:ph type="body" idx="1"/>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90000"/>
              </a:lnSpc>
              <a:spcBef>
                <a:spcPts val="600"/>
              </a:spcBef>
              <a:spcAft>
                <a:spcPts val="0"/>
              </a:spcAft>
              <a:buClr>
                <a:srgbClr val="4B2E83"/>
              </a:buClr>
              <a:buSzPts val="3000"/>
              <a:buFont typeface="Arial"/>
              <a:buNone/>
              <a:defRPr sz="3000" b="0" i="0" u="none" strike="noStrike" cap="none">
                <a:solidFill>
                  <a:srgbClr val="4B2E83"/>
                </a:solidFill>
                <a:latin typeface="Encode Sans Black"/>
                <a:ea typeface="Encode Sans Black"/>
                <a:cs typeface="Encode Sans Black"/>
                <a:sym typeface="Encode Sans Black"/>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4" name="Google Shape;44;p9"/>
          <p:cNvSpPr txBox="1">
            <a:spLocks noGrp="1"/>
          </p:cNvSpPr>
          <p:nvPr>
            <p:ph type="body" idx="2"/>
          </p:nvPr>
        </p:nvSpPr>
        <p:spPr>
          <a:xfrm>
            <a:off x="659305" y="2320239"/>
            <a:ext cx="8197114" cy="3810086"/>
          </a:xfrm>
          <a:prstGeom prst="rect">
            <a:avLst/>
          </a:prstGeom>
          <a:noFill/>
          <a:ln>
            <a:noFill/>
          </a:ln>
        </p:spPr>
        <p:txBody>
          <a:bodyPr spcFirstLastPara="1" wrap="square" lIns="91425" tIns="45700" rIns="91425" bIns="45700" anchor="t" anchorCtr="0">
            <a:noAutofit/>
          </a:bodyPr>
          <a:lstStyle>
            <a:lvl1pPr marL="457200" marR="0" lvl="0" indent="-381000" algn="l" rtl="0">
              <a:spcBef>
                <a:spcPts val="480"/>
              </a:spcBef>
              <a:spcAft>
                <a:spcPts val="0"/>
              </a:spcAft>
              <a:buClr>
                <a:srgbClr val="4B2E83"/>
              </a:buClr>
              <a:buSzPts val="2400"/>
              <a:buFont typeface="Merriweather Sans"/>
              <a:buChar char="&gt;"/>
              <a:defRPr sz="2400" b="1" i="0" u="none" strike="noStrike" cap="none">
                <a:solidFill>
                  <a:srgbClr val="4B2E83"/>
                </a:solidFill>
                <a:latin typeface="Open Sans"/>
                <a:ea typeface="Open Sans"/>
                <a:cs typeface="Open Sans"/>
                <a:sym typeface="Open Sans"/>
              </a:defRPr>
            </a:lvl1pPr>
            <a:lvl2pPr marL="914400" marR="0" lvl="1" indent="-355600" algn="l" rtl="0">
              <a:spcBef>
                <a:spcPts val="400"/>
              </a:spcBef>
              <a:spcAft>
                <a:spcPts val="0"/>
              </a:spcAft>
              <a:buClr>
                <a:srgbClr val="4B2E83"/>
              </a:buClr>
              <a:buSzPts val="2000"/>
              <a:buFont typeface="Arial"/>
              <a:buChar char="–"/>
              <a:defRPr sz="2000" b="1" i="0" u="none" strike="noStrike" cap="none">
                <a:solidFill>
                  <a:srgbClr val="4B2E83"/>
                </a:solidFill>
                <a:latin typeface="Open Sans"/>
                <a:ea typeface="Open Sans"/>
                <a:cs typeface="Open Sans"/>
                <a:sym typeface="Open Sans"/>
              </a:defRPr>
            </a:lvl2pPr>
            <a:lvl3pPr marL="1371600" marR="0" lvl="2" indent="-342900" algn="l" rtl="0">
              <a:spcBef>
                <a:spcPts val="360"/>
              </a:spcBef>
              <a:spcAft>
                <a:spcPts val="0"/>
              </a:spcAft>
              <a:buClr>
                <a:srgbClr val="4B2E83"/>
              </a:buClr>
              <a:buSzPts val="1800"/>
              <a:buFont typeface="Merriweather Sans"/>
              <a:buChar char="&gt;"/>
              <a:defRPr sz="1800" b="1" i="0" u="none" strike="noStrike" cap="none">
                <a:solidFill>
                  <a:srgbClr val="4B2E83"/>
                </a:solidFill>
                <a:latin typeface="Open Sans"/>
                <a:ea typeface="Open Sans"/>
                <a:cs typeface="Open Sans"/>
                <a:sym typeface="Open Sans"/>
              </a:defRPr>
            </a:lvl3pPr>
            <a:lvl4pPr marL="1828800" marR="0" lvl="3" indent="-330200" algn="l" rtl="0">
              <a:spcBef>
                <a:spcPts val="320"/>
              </a:spcBef>
              <a:spcAft>
                <a:spcPts val="0"/>
              </a:spcAft>
              <a:buClr>
                <a:srgbClr val="4B2E83"/>
              </a:buClr>
              <a:buSzPts val="1600"/>
              <a:buFont typeface="Arial"/>
              <a:buChar char="–"/>
              <a:defRPr sz="1600" b="1" i="0" u="none" strike="noStrike" cap="none">
                <a:solidFill>
                  <a:srgbClr val="4B2E83"/>
                </a:solidFill>
                <a:latin typeface="Open Sans"/>
                <a:ea typeface="Open Sans"/>
                <a:cs typeface="Open Sans"/>
                <a:sym typeface="Open Sans"/>
              </a:defRPr>
            </a:lvl4pPr>
            <a:lvl5pPr marL="2286000" marR="0" lvl="4" indent="-317500" algn="l" rtl="0">
              <a:spcBef>
                <a:spcPts val="280"/>
              </a:spcBef>
              <a:spcAft>
                <a:spcPts val="0"/>
              </a:spcAft>
              <a:buClr>
                <a:srgbClr val="4B2E83"/>
              </a:buClr>
              <a:buSzPts val="1400"/>
              <a:buFont typeface="Merriweather Sans"/>
              <a:buChar char="&gt;"/>
              <a:defRPr sz="1400" b="1" i="0" u="none" strike="noStrike" cap="none">
                <a:solidFill>
                  <a:srgbClr val="4B2E8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5" name="Google Shape;45;p9"/>
          <p:cNvSpPr txBox="1">
            <a:spLocks noGrp="1"/>
          </p:cNvSpPr>
          <p:nvPr>
            <p:ph type="body" idx="3"/>
          </p:nvPr>
        </p:nvSpPr>
        <p:spPr>
          <a:xfrm>
            <a:off x="671757" y="1730667"/>
            <a:ext cx="8184662" cy="41117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480"/>
              </a:spcBef>
              <a:spcAft>
                <a:spcPts val="0"/>
              </a:spcAft>
              <a:buClr>
                <a:srgbClr val="4B2E83"/>
              </a:buClr>
              <a:buSzPts val="2400"/>
              <a:buFont typeface="Arial"/>
              <a:buNone/>
              <a:defRPr sz="2400" b="0" i="0" u="none" strike="noStrike" cap="none">
                <a:solidFill>
                  <a:srgbClr val="4B2E83"/>
                </a:solidFill>
                <a:latin typeface="Arial"/>
                <a:ea typeface="Arial"/>
                <a:cs typeface="Arial"/>
                <a:sym typeface="Arial"/>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46" name="Google Shape;46;p9" descr="Wordmark_center_Purple_HEX.png"/>
          <p:cNvPicPr preferRelativeResize="0"/>
          <p:nvPr/>
        </p:nvPicPr>
        <p:blipFill rotWithShape="1">
          <a:blip r:embed="rId2">
            <a:alphaModFix/>
          </a:blip>
          <a:srcRect/>
          <a:stretch/>
        </p:blipFill>
        <p:spPr>
          <a:xfrm>
            <a:off x="6382155" y="6487457"/>
            <a:ext cx="2425295" cy="163374"/>
          </a:xfrm>
          <a:prstGeom prst="rect">
            <a:avLst/>
          </a:prstGeom>
          <a:noFill/>
          <a:ln>
            <a:noFill/>
          </a:ln>
        </p:spPr>
      </p:pic>
      <p:pic>
        <p:nvPicPr>
          <p:cNvPr id="47" name="Google Shape;47;p9" descr="Bar_RtAngle_7502_RGB.png"/>
          <p:cNvPicPr preferRelativeResize="0"/>
          <p:nvPr/>
        </p:nvPicPr>
        <p:blipFill rotWithShape="1">
          <a:blip r:embed="rId3">
            <a:alphaModFix/>
          </a:blip>
          <a:srcRect/>
          <a:stretch/>
        </p:blipFill>
        <p:spPr>
          <a:xfrm>
            <a:off x="784225" y="1437805"/>
            <a:ext cx="1358184" cy="67050"/>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Header + Graphic">
  <p:cSld name="Header + Graphic">
    <p:spTree>
      <p:nvGrpSpPr>
        <p:cNvPr id="1" name="Shape 48"/>
        <p:cNvGrpSpPr/>
        <p:nvPr/>
      </p:nvGrpSpPr>
      <p:grpSpPr>
        <a:xfrm>
          <a:off x="0" y="0"/>
          <a:ext cx="0" cy="0"/>
          <a:chOff x="0" y="0"/>
          <a:chExt cx="0" cy="0"/>
        </a:xfrm>
      </p:grpSpPr>
      <p:sp>
        <p:nvSpPr>
          <p:cNvPr id="49" name="Google Shape;49;p10"/>
          <p:cNvSpPr>
            <a:spLocks noGrp="1"/>
          </p:cNvSpPr>
          <p:nvPr>
            <p:ph type="chart" idx="2"/>
          </p:nvPr>
        </p:nvSpPr>
        <p:spPr>
          <a:xfrm>
            <a:off x="766763" y="1736725"/>
            <a:ext cx="8021637" cy="4432300"/>
          </a:xfrm>
          <a:prstGeom prst="rect">
            <a:avLst/>
          </a:prstGeom>
          <a:noFill/>
          <a:ln>
            <a:noFill/>
          </a:ln>
        </p:spPr>
        <p:txBody>
          <a:bodyPr spcFirstLastPara="1" wrap="square" lIns="91425" tIns="45700" rIns="91425" bIns="45700" anchor="t" anchorCtr="0">
            <a:noAutofit/>
          </a:bodyPr>
          <a:lstStyle>
            <a:lvl1pPr marR="0" lvl="0" algn="l" rtl="0">
              <a:spcBef>
                <a:spcPts val="480"/>
              </a:spcBef>
              <a:spcAft>
                <a:spcPts val="0"/>
              </a:spcAft>
              <a:buClr>
                <a:srgbClr val="999999"/>
              </a:buClr>
              <a:buSzPts val="2400"/>
              <a:buFont typeface="Arial"/>
              <a:buNone/>
              <a:defRPr sz="2400" b="0" i="1" u="none" strike="noStrike" cap="none">
                <a:solidFill>
                  <a:srgbClr val="999999"/>
                </a:solidFill>
                <a:latin typeface="Open Sans Light"/>
                <a:ea typeface="Open Sans Light"/>
                <a:cs typeface="Open Sans Light"/>
                <a:sym typeface="Open Sans Light"/>
              </a:defRPr>
            </a:lvl1pPr>
            <a:lvl2pPr marR="0" lvl="1"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0" name="Google Shape;50;p10"/>
          <p:cNvSpPr txBox="1">
            <a:spLocks noGrp="1"/>
          </p:cNvSpPr>
          <p:nvPr>
            <p:ph type="body" idx="1"/>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lvl1pPr marL="457200" marR="0" lvl="0" indent="-228600" algn="l" rtl="0">
              <a:lnSpc>
                <a:spcPct val="90000"/>
              </a:lnSpc>
              <a:spcBef>
                <a:spcPts val="600"/>
              </a:spcBef>
              <a:spcAft>
                <a:spcPts val="0"/>
              </a:spcAft>
              <a:buClr>
                <a:srgbClr val="4B2E83"/>
              </a:buClr>
              <a:buSzPts val="3000"/>
              <a:buFont typeface="Arial"/>
              <a:buNone/>
              <a:defRPr sz="3000" b="0" i="0" u="none" strike="noStrike" cap="none">
                <a:solidFill>
                  <a:srgbClr val="4B2E83"/>
                </a:solidFill>
                <a:latin typeface="Encode Sans Black"/>
                <a:ea typeface="Encode Sans Black"/>
                <a:cs typeface="Encode Sans Black"/>
                <a:sym typeface="Encode Sans Black"/>
              </a:defRPr>
            </a:lvl1pPr>
            <a:lvl2pPr marL="914400" marR="0" lvl="1" indent="-228600" algn="l" rtl="0">
              <a:spcBef>
                <a:spcPts val="560"/>
              </a:spcBef>
              <a:spcAft>
                <a:spcPts val="0"/>
              </a:spcAft>
              <a:buClr>
                <a:srgbClr val="E8D3A2"/>
              </a:buClr>
              <a:buSzPts val="2800"/>
              <a:buFont typeface="Arial"/>
              <a:buNone/>
              <a:defRPr sz="2800" b="0" i="0" u="none" strike="noStrike" cap="none">
                <a:solidFill>
                  <a:srgbClr val="E8D3A2"/>
                </a:solidFill>
                <a:latin typeface="Encode Sans Black"/>
                <a:ea typeface="Encode Sans Black"/>
                <a:cs typeface="Encode Sans Black"/>
                <a:sym typeface="Encode Sans Black"/>
              </a:defRPr>
            </a:lvl2pPr>
            <a:lvl3pPr marL="1371600" marR="0" lvl="2" indent="-228600" algn="l" rtl="0">
              <a:spcBef>
                <a:spcPts val="480"/>
              </a:spcBef>
              <a:spcAft>
                <a:spcPts val="0"/>
              </a:spcAft>
              <a:buClr>
                <a:srgbClr val="E8D3A2"/>
              </a:buClr>
              <a:buSzPts val="2400"/>
              <a:buFont typeface="Arial"/>
              <a:buNone/>
              <a:defRPr sz="2400" b="0" i="0" u="none" strike="noStrike" cap="none">
                <a:solidFill>
                  <a:srgbClr val="E8D3A2"/>
                </a:solidFill>
                <a:latin typeface="Encode Sans Black"/>
                <a:ea typeface="Encode Sans Black"/>
                <a:cs typeface="Encode Sans Black"/>
                <a:sym typeface="Encode Sans Black"/>
              </a:defRPr>
            </a:lvl3pPr>
            <a:lvl4pPr marL="1828800" marR="0" lvl="3"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4pPr>
            <a:lvl5pPr marL="2286000" marR="0" lvl="4" indent="-228600" algn="l" rtl="0">
              <a:spcBef>
                <a:spcPts val="400"/>
              </a:spcBef>
              <a:spcAft>
                <a:spcPts val="0"/>
              </a:spcAft>
              <a:buClr>
                <a:srgbClr val="E8D3A2"/>
              </a:buClr>
              <a:buSzPts val="2000"/>
              <a:buFont typeface="Arial"/>
              <a:buNone/>
              <a:defRPr sz="2000" b="0" i="0" u="none" strike="noStrike" cap="none">
                <a:solidFill>
                  <a:srgbClr val="E8D3A2"/>
                </a:solidFill>
                <a:latin typeface="Encode Sans Black"/>
                <a:ea typeface="Encode Sans Black"/>
                <a:cs typeface="Encode Sans Black"/>
                <a:sym typeface="Encode Sans Black"/>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51" name="Google Shape;51;p10" descr="Wordmark_center_Purple_HEX.png"/>
          <p:cNvPicPr preferRelativeResize="0"/>
          <p:nvPr/>
        </p:nvPicPr>
        <p:blipFill rotWithShape="1">
          <a:blip r:embed="rId2">
            <a:alphaModFix/>
          </a:blip>
          <a:srcRect/>
          <a:stretch/>
        </p:blipFill>
        <p:spPr>
          <a:xfrm>
            <a:off x="6363105" y="6487457"/>
            <a:ext cx="2425295" cy="163374"/>
          </a:xfrm>
          <a:prstGeom prst="rect">
            <a:avLst/>
          </a:prstGeom>
          <a:noFill/>
          <a:ln>
            <a:noFill/>
          </a:ln>
        </p:spPr>
      </p:pic>
      <p:pic>
        <p:nvPicPr>
          <p:cNvPr id="52" name="Google Shape;52;p10" descr="Bar_RtAngle_7502_RGB.png"/>
          <p:cNvPicPr preferRelativeResize="0"/>
          <p:nvPr/>
        </p:nvPicPr>
        <p:blipFill rotWithShape="1">
          <a:blip r:embed="rId3">
            <a:alphaModFix/>
          </a:blip>
          <a:srcRect/>
          <a:stretch/>
        </p:blipFill>
        <p:spPr>
          <a:xfrm>
            <a:off x="784225" y="1437805"/>
            <a:ext cx="1358184" cy="6705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B2E83"/>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31"/>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iths.org/dcti/?mkt_tok=MTMxLUFRTy0yMjUAAAGX3ShNtffpAveEMTAg9q_QGVWoot8MtvyPMUoOReG3PUAy32PQ0U6j0Dxf0pfgkICLdRcnOuA7XK6U-SbxvxWK"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hyperlink" Target="mailto:hsdinfo@uw.edu" TargetMode="External"/><Relationship Id="rId4" Type="http://schemas.openxmlformats.org/officeDocument/2006/relationships/hyperlink" Target="https://www.washington.edu/research/manage-your-office-of-research-subscriptions/#hsd-newsletter"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s://www.washington.edu/research/announcements/for-the-record-january-7-2025-dct-guidance-revised-short-form-policy-more/#a1"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11"/>
          <p:cNvSpPr txBox="1">
            <a:spLocks noGrp="1"/>
          </p:cNvSpPr>
          <p:nvPr>
            <p:ph type="title"/>
          </p:nvPr>
        </p:nvSpPr>
        <p:spPr>
          <a:xfrm>
            <a:off x="692029" y="1640263"/>
            <a:ext cx="6972300" cy="1593130"/>
          </a:xfrm>
          <a:prstGeom prst="rect">
            <a:avLst/>
          </a:prstGeom>
          <a:noFill/>
          <a:ln>
            <a:noFill/>
          </a:ln>
        </p:spPr>
        <p:txBody>
          <a:bodyPr spcFirstLastPara="1" wrap="square" lIns="91425" tIns="45700" rIns="91425" bIns="45700" anchor="b" anchorCtr="0">
            <a:normAutofit fontScale="90000"/>
          </a:bodyPr>
          <a:lstStyle/>
          <a:p>
            <a:pPr marL="0" marR="0" lvl="0" indent="0" algn="l" rtl="0">
              <a:lnSpc>
                <a:spcPct val="100000"/>
              </a:lnSpc>
              <a:spcBef>
                <a:spcPts val="0"/>
              </a:spcBef>
              <a:spcAft>
                <a:spcPts val="0"/>
              </a:spcAft>
              <a:buClr>
                <a:schemeClr val="accent3"/>
              </a:buClr>
              <a:buSzPct val="100000"/>
              <a:buFont typeface="Arial"/>
              <a:buNone/>
            </a:pPr>
            <a:r>
              <a:rPr lang="en-US" sz="5000" b="0" i="0" u="none" strike="noStrike" cap="none">
                <a:solidFill>
                  <a:schemeClr val="accent3"/>
                </a:solidFill>
                <a:latin typeface="Arial"/>
                <a:ea typeface="Arial"/>
                <a:cs typeface="Arial"/>
                <a:sym typeface="Arial"/>
              </a:rPr>
              <a:t>UW Diversity in Clinical Trials Initiative: Update</a:t>
            </a:r>
            <a:endParaRPr/>
          </a:p>
        </p:txBody>
      </p:sp>
      <p:sp>
        <p:nvSpPr>
          <p:cNvPr id="58" name="Google Shape;58;p11"/>
          <p:cNvSpPr txBox="1"/>
          <p:nvPr/>
        </p:nvSpPr>
        <p:spPr>
          <a:xfrm>
            <a:off x="692029" y="4308049"/>
            <a:ext cx="6656731" cy="1812601"/>
          </a:xfrm>
          <a:prstGeom prst="rect">
            <a:avLst/>
          </a:prstGeom>
          <a:noFill/>
          <a:ln>
            <a:noFill/>
          </a:ln>
        </p:spPr>
        <p:txBody>
          <a:bodyPr spcFirstLastPara="1" wrap="square" lIns="91425" tIns="45700" rIns="91425" bIns="45700" anchor="b" anchorCtr="0">
            <a:noAutofit/>
          </a:bodyPr>
          <a:lstStyle/>
          <a:p>
            <a:pPr marL="0" marR="0" lvl="0" indent="0" algn="l" rtl="0">
              <a:lnSpc>
                <a:spcPct val="150000"/>
              </a:lnSpc>
              <a:spcBef>
                <a:spcPts val="0"/>
              </a:spcBef>
              <a:spcAft>
                <a:spcPts val="0"/>
              </a:spcAft>
              <a:buClr>
                <a:schemeClr val="lt2"/>
              </a:buClr>
              <a:buSzPts val="2000"/>
              <a:buFont typeface="Arial"/>
              <a:buNone/>
            </a:pPr>
            <a:r>
              <a:rPr lang="en-US" sz="2000" b="0" i="0" u="none" strike="noStrike" cap="none">
                <a:solidFill>
                  <a:schemeClr val="lt2"/>
                </a:solidFill>
                <a:latin typeface="Arial"/>
                <a:ea typeface="Arial"/>
                <a:cs typeface="Arial"/>
                <a:sym typeface="Arial"/>
              </a:rPr>
              <a:t>MRAM</a:t>
            </a:r>
            <a:endParaRPr/>
          </a:p>
          <a:p>
            <a:pPr marL="0" marR="0" lvl="0" indent="0" algn="l" rtl="0">
              <a:lnSpc>
                <a:spcPct val="150000"/>
              </a:lnSpc>
              <a:spcBef>
                <a:spcPts val="320"/>
              </a:spcBef>
              <a:spcAft>
                <a:spcPts val="0"/>
              </a:spcAft>
              <a:buClr>
                <a:schemeClr val="lt2"/>
              </a:buClr>
              <a:buSzPts val="1600"/>
              <a:buFont typeface="Arial"/>
              <a:buNone/>
            </a:pPr>
            <a:r>
              <a:rPr lang="en-US" sz="1600" b="0" i="0" u="none" strike="noStrike" cap="none">
                <a:solidFill>
                  <a:schemeClr val="lt2"/>
                </a:solidFill>
                <a:latin typeface="Arial"/>
                <a:ea typeface="Arial"/>
                <a:cs typeface="Arial"/>
                <a:sym typeface="Arial"/>
              </a:rPr>
              <a:t>January 2025</a:t>
            </a:r>
            <a:endParaRPr/>
          </a:p>
          <a:p>
            <a:pPr marL="0" marR="0" lvl="0" indent="0" algn="l" rtl="0">
              <a:lnSpc>
                <a:spcPct val="150000"/>
              </a:lnSpc>
              <a:spcBef>
                <a:spcPts val="320"/>
              </a:spcBef>
              <a:spcAft>
                <a:spcPts val="0"/>
              </a:spcAft>
              <a:buClr>
                <a:schemeClr val="lt2"/>
              </a:buClr>
              <a:buSzPts val="1600"/>
              <a:buFont typeface="Arial"/>
              <a:buNone/>
            </a:pPr>
            <a:r>
              <a:rPr lang="en-US" sz="1600" b="0" i="0" u="none" strike="noStrike" cap="none">
                <a:solidFill>
                  <a:schemeClr val="lt2"/>
                </a:solidFill>
                <a:latin typeface="Arial"/>
                <a:ea typeface="Arial"/>
                <a:cs typeface="Arial"/>
                <a:sym typeface="Arial"/>
              </a:rPr>
              <a:t>Jason Malone</a:t>
            </a:r>
            <a:endParaRPr/>
          </a:p>
          <a:p>
            <a:pPr marL="0" marR="0" lvl="0" indent="0" algn="l" rtl="0">
              <a:lnSpc>
                <a:spcPct val="150000"/>
              </a:lnSpc>
              <a:spcBef>
                <a:spcPts val="320"/>
              </a:spcBef>
              <a:spcAft>
                <a:spcPts val="0"/>
              </a:spcAft>
              <a:buClr>
                <a:schemeClr val="lt2"/>
              </a:buClr>
              <a:buSzPts val="1600"/>
              <a:buFont typeface="Arial"/>
              <a:buNone/>
            </a:pPr>
            <a:r>
              <a:rPr lang="en-US" sz="1600" b="0" i="0" u="none" strike="noStrike" cap="none">
                <a:solidFill>
                  <a:schemeClr val="lt2"/>
                </a:solidFill>
                <a:latin typeface="Arial"/>
                <a:ea typeface="Arial"/>
                <a:cs typeface="Arial"/>
                <a:sym typeface="Arial"/>
              </a:rPr>
              <a:t>Human Subjects Division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0"/>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b="1" i="0" u="none" strike="noStrike" cap="none">
                <a:solidFill>
                  <a:srgbClr val="4B2E83"/>
                </a:solidFill>
                <a:latin typeface="Arial"/>
                <a:ea typeface="Arial"/>
                <a:cs typeface="Arial"/>
                <a:sym typeface="Arial"/>
              </a:rPr>
              <a:t>Additional Info &amp; Questions</a:t>
            </a:r>
            <a:endParaRPr/>
          </a:p>
        </p:txBody>
      </p:sp>
      <p:sp>
        <p:nvSpPr>
          <p:cNvPr id="139" name="Google Shape;139;p20"/>
          <p:cNvSpPr txBox="1">
            <a:spLocks noGrp="1"/>
          </p:cNvSpPr>
          <p:nvPr>
            <p:ph type="body" idx="2"/>
          </p:nvPr>
        </p:nvSpPr>
        <p:spPr>
          <a:xfrm>
            <a:off x="659305" y="1736725"/>
            <a:ext cx="8196210" cy="4015497"/>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4B2E83"/>
              </a:buClr>
              <a:buSzPts val="2200"/>
              <a:buChar char="&gt;"/>
            </a:pPr>
            <a:r>
              <a:rPr lang="en-US" sz="2200">
                <a:latin typeface="Arial"/>
                <a:ea typeface="Arial"/>
                <a:cs typeface="Arial"/>
                <a:sym typeface="Arial"/>
              </a:rPr>
              <a:t>ITHS DCTI Website:</a:t>
            </a:r>
            <a:r>
              <a:rPr lang="en-US" sz="2200" b="0">
                <a:latin typeface="Arial"/>
                <a:ea typeface="Arial"/>
                <a:cs typeface="Arial"/>
                <a:sym typeface="Arial"/>
              </a:rPr>
              <a:t> </a:t>
            </a:r>
            <a:r>
              <a:rPr lang="en-US" sz="1800" b="0" u="sng">
                <a:solidFill>
                  <a:schemeClr val="hlink"/>
                </a:solidFill>
                <a:latin typeface="Arial"/>
                <a:ea typeface="Arial"/>
                <a:cs typeface="Arial"/>
                <a:sym typeface="Arial"/>
                <a:hlinkClick r:id="rId3"/>
              </a:rPr>
              <a:t>https://www.iths.org/dcti/?mkt_tok=MTMxLUFRTy0yMjUAAAGX3ShNtffpAveEMTAg9q_QGVWoot8MtvyPMUoOReG3PUAy32PQ0U6j0Dxf0pfgkICLdRcnOuA7XK6U-SbxvxWK</a:t>
            </a:r>
            <a:r>
              <a:rPr lang="en-US" sz="1800" b="0">
                <a:latin typeface="Arial"/>
                <a:ea typeface="Arial"/>
                <a:cs typeface="Arial"/>
                <a:sym typeface="Arial"/>
              </a:rPr>
              <a:t> </a:t>
            </a:r>
            <a:endParaRPr/>
          </a:p>
          <a:p>
            <a:pPr marL="342900" lvl="0" indent="-342900" algn="l" rtl="0">
              <a:spcBef>
                <a:spcPts val="1640"/>
              </a:spcBef>
              <a:spcAft>
                <a:spcPts val="0"/>
              </a:spcAft>
              <a:buClr>
                <a:srgbClr val="4B2E83"/>
              </a:buClr>
              <a:buSzPts val="2200"/>
              <a:buChar char="&gt;"/>
            </a:pPr>
            <a:r>
              <a:rPr lang="en-US" sz="2200">
                <a:latin typeface="Arial"/>
                <a:ea typeface="Arial"/>
                <a:cs typeface="Arial"/>
                <a:sym typeface="Arial"/>
              </a:rPr>
              <a:t>HSD e-newsletter:</a:t>
            </a:r>
            <a:r>
              <a:rPr lang="en-US" sz="2200" b="0">
                <a:latin typeface="Arial"/>
                <a:ea typeface="Arial"/>
                <a:cs typeface="Arial"/>
                <a:sym typeface="Arial"/>
              </a:rPr>
              <a:t> </a:t>
            </a:r>
            <a:r>
              <a:rPr lang="en-US" sz="1800" b="0" u="sng">
                <a:solidFill>
                  <a:schemeClr val="hlink"/>
                </a:solidFill>
                <a:latin typeface="Arial"/>
                <a:ea typeface="Arial"/>
                <a:cs typeface="Arial"/>
                <a:sym typeface="Arial"/>
                <a:hlinkClick r:id="rId4"/>
              </a:rPr>
              <a:t>https://www.washington.edu/research/manage-your-office-of-research-subscriptions/#hsd-newsletter</a:t>
            </a:r>
            <a:r>
              <a:rPr lang="en-US" sz="1800" b="0">
                <a:latin typeface="Arial"/>
                <a:ea typeface="Arial"/>
                <a:cs typeface="Arial"/>
                <a:sym typeface="Arial"/>
              </a:rPr>
              <a:t> </a:t>
            </a:r>
            <a:endParaRPr/>
          </a:p>
          <a:p>
            <a:pPr marL="342900" lvl="0" indent="-342900" algn="l" rtl="0">
              <a:spcBef>
                <a:spcPts val="1640"/>
              </a:spcBef>
              <a:spcAft>
                <a:spcPts val="0"/>
              </a:spcAft>
              <a:buClr>
                <a:srgbClr val="4B2E83"/>
              </a:buClr>
              <a:buSzPts val="2200"/>
              <a:buChar char="&gt;"/>
            </a:pPr>
            <a:r>
              <a:rPr lang="en-US" sz="2200">
                <a:latin typeface="Arial"/>
                <a:ea typeface="Arial"/>
                <a:cs typeface="Arial"/>
                <a:sym typeface="Arial"/>
              </a:rPr>
              <a:t>Contact HSD: </a:t>
            </a:r>
            <a:r>
              <a:rPr lang="en-US" sz="2200" b="0" u="sng">
                <a:solidFill>
                  <a:schemeClr val="hlink"/>
                </a:solidFill>
                <a:latin typeface="Arial"/>
                <a:ea typeface="Arial"/>
                <a:cs typeface="Arial"/>
                <a:sym typeface="Arial"/>
                <a:hlinkClick r:id="rId5"/>
              </a:rPr>
              <a:t>hsdinfo@uw.edu</a:t>
            </a:r>
            <a:r>
              <a:rPr lang="en-US" sz="2200" b="0">
                <a:latin typeface="Arial"/>
                <a:ea typeface="Arial"/>
                <a:cs typeface="Arial"/>
                <a:sym typeface="Arial"/>
              </a:rPr>
              <a:t> </a:t>
            </a:r>
            <a:endParaRPr/>
          </a:p>
        </p:txBody>
      </p:sp>
      <p:sp>
        <p:nvSpPr>
          <p:cNvPr id="140" name="Google Shape;140;p20"/>
          <p:cNvSpPr txBox="1"/>
          <p:nvPr/>
        </p:nvSpPr>
        <p:spPr>
          <a:xfrm>
            <a:off x="671758" y="6301355"/>
            <a:ext cx="7229368" cy="330868"/>
          </a:xfrm>
          <a:prstGeom prst="rect">
            <a:avLst/>
          </a:prstGeom>
          <a:noFill/>
          <a:ln>
            <a:noFill/>
          </a:ln>
        </p:spPr>
        <p:txBody>
          <a:bodyPr spcFirstLastPara="1" wrap="square" lIns="91425" tIns="45700" rIns="91425" bIns="45700" anchor="b" anchorCtr="0">
            <a:noAutofit/>
          </a:bodyPr>
          <a:lstStyle/>
          <a:p>
            <a:pPr marL="0" marR="0" lvl="0" indent="0" algn="l" rtl="0">
              <a:lnSpc>
                <a:spcPct val="150000"/>
              </a:lnSpc>
              <a:spcBef>
                <a:spcPts val="0"/>
              </a:spcBef>
              <a:spcAft>
                <a:spcPts val="0"/>
              </a:spcAft>
              <a:buClr>
                <a:srgbClr val="4B2E83"/>
              </a:buClr>
              <a:buSzPts val="1200"/>
              <a:buFont typeface="Arial"/>
              <a:buNone/>
            </a:pPr>
            <a:r>
              <a:rPr lang="en-US" sz="1200" b="1" i="0" u="none" strike="noStrike" cap="none">
                <a:solidFill>
                  <a:srgbClr val="4B2E83"/>
                </a:solidFill>
                <a:latin typeface="Arial"/>
                <a:ea typeface="Arial"/>
                <a:cs typeface="Arial"/>
                <a:sym typeface="Arial"/>
              </a:rPr>
              <a:t>MRAM – Jason Malone - HSD</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2"/>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b="1" i="0" u="none" strike="noStrike" cap="none">
                <a:solidFill>
                  <a:srgbClr val="4B2E83"/>
                </a:solidFill>
                <a:latin typeface="Arial"/>
                <a:ea typeface="Arial"/>
                <a:cs typeface="Arial"/>
                <a:sym typeface="Arial"/>
              </a:rPr>
              <a:t>Legislation in Brief (SSHB 1745, 2023)</a:t>
            </a:r>
            <a:endParaRPr/>
          </a:p>
        </p:txBody>
      </p:sp>
      <p:sp>
        <p:nvSpPr>
          <p:cNvPr id="65" name="Google Shape;65;p12"/>
          <p:cNvSpPr txBox="1">
            <a:spLocks noGrp="1"/>
          </p:cNvSpPr>
          <p:nvPr>
            <p:ph type="body" idx="2"/>
          </p:nvPr>
        </p:nvSpPr>
        <p:spPr>
          <a:xfrm>
            <a:off x="659305" y="1622425"/>
            <a:ext cx="8196210" cy="4015497"/>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4B2E83"/>
              </a:buClr>
              <a:buSzPts val="1800"/>
              <a:buFont typeface="Merriweather Sans"/>
              <a:buChar char="&gt;"/>
            </a:pPr>
            <a:r>
              <a:rPr lang="en-US" sz="1800" b="0">
                <a:latin typeface="Arial"/>
                <a:ea typeface="Arial"/>
                <a:cs typeface="Arial"/>
                <a:sym typeface="Arial"/>
              </a:rPr>
              <a:t>Improve completeness and quality of data concerning diverse demographic groups that is collected, reported and analyzed for clinical trials</a:t>
            </a:r>
            <a:endParaRPr/>
          </a:p>
          <a:p>
            <a:pPr marL="342900" lvl="0" indent="-342900" algn="l" rtl="0">
              <a:spcBef>
                <a:spcPts val="360"/>
              </a:spcBef>
              <a:spcAft>
                <a:spcPts val="0"/>
              </a:spcAft>
              <a:buClr>
                <a:srgbClr val="4B2E83"/>
              </a:buClr>
              <a:buSzPts val="1800"/>
              <a:buFont typeface="Merriweather Sans"/>
              <a:buChar char="&gt;"/>
            </a:pPr>
            <a:r>
              <a:rPr lang="en-US" sz="1800" b="0">
                <a:latin typeface="Arial"/>
                <a:ea typeface="Arial"/>
                <a:cs typeface="Arial"/>
                <a:sym typeface="Arial"/>
              </a:rPr>
              <a:t>Identify barriers to participation for underrepresented demographic groups and employ strategies recognized by FDA to encourage greater participation</a:t>
            </a:r>
            <a:endParaRPr/>
          </a:p>
          <a:p>
            <a:pPr marL="342900" lvl="0" indent="-342900" algn="l" rtl="0">
              <a:spcBef>
                <a:spcPts val="360"/>
              </a:spcBef>
              <a:spcAft>
                <a:spcPts val="0"/>
              </a:spcAft>
              <a:buClr>
                <a:srgbClr val="4B2E83"/>
              </a:buClr>
              <a:buSzPts val="1800"/>
              <a:buFont typeface="Merriweather Sans"/>
              <a:buChar char="&gt;"/>
            </a:pPr>
            <a:r>
              <a:rPr lang="en-US" sz="1800" b="0">
                <a:latin typeface="Arial"/>
                <a:ea typeface="Arial"/>
                <a:cs typeface="Arial"/>
                <a:sym typeface="Arial"/>
              </a:rPr>
              <a:t>Make data concerning demographic groups that is collected, reported, and analyzed for the purposes of clinical trials more available and transparent</a:t>
            </a:r>
            <a:endParaRPr/>
          </a:p>
          <a:p>
            <a:pPr marL="342900" lvl="0" indent="-342900" algn="l" rtl="0">
              <a:spcBef>
                <a:spcPts val="360"/>
              </a:spcBef>
              <a:spcAft>
                <a:spcPts val="0"/>
              </a:spcAft>
              <a:buClr>
                <a:srgbClr val="4B2E83"/>
              </a:buClr>
              <a:buSzPts val="1800"/>
              <a:buFont typeface="Merriweather Sans"/>
              <a:buChar char="&gt;"/>
            </a:pPr>
            <a:r>
              <a:rPr lang="en-US" sz="1800" b="0">
                <a:latin typeface="Arial"/>
                <a:ea typeface="Arial"/>
                <a:cs typeface="Arial"/>
                <a:sym typeface="Arial"/>
              </a:rPr>
              <a:t>Require institutions within WA State to adopt a policy that requires researchers to:</a:t>
            </a:r>
            <a:endParaRPr/>
          </a:p>
          <a:p>
            <a:pPr marL="742950" lvl="1" indent="-285750" algn="l" rtl="0">
              <a:spcBef>
                <a:spcPts val="320"/>
              </a:spcBef>
              <a:spcAft>
                <a:spcPts val="0"/>
              </a:spcAft>
              <a:buClr>
                <a:srgbClr val="4B2E83"/>
              </a:buClr>
              <a:buSzPts val="1600"/>
              <a:buFont typeface="Courier New"/>
              <a:buChar char="o"/>
            </a:pPr>
            <a:r>
              <a:rPr lang="en-US" sz="1600" b="0">
                <a:latin typeface="Arial"/>
                <a:ea typeface="Arial"/>
                <a:cs typeface="Arial"/>
                <a:sym typeface="Arial"/>
              </a:rPr>
              <a:t>Identify and recruit persons from unrepresented demographic groups</a:t>
            </a:r>
            <a:endParaRPr/>
          </a:p>
          <a:p>
            <a:pPr marL="742950" lvl="1" indent="-285750" algn="l" rtl="0">
              <a:spcBef>
                <a:spcPts val="320"/>
              </a:spcBef>
              <a:spcAft>
                <a:spcPts val="0"/>
              </a:spcAft>
              <a:buClr>
                <a:srgbClr val="4B2E83"/>
              </a:buClr>
              <a:buSzPts val="1600"/>
              <a:buFont typeface="Courier New"/>
              <a:buChar char="o"/>
            </a:pPr>
            <a:r>
              <a:rPr lang="en-US" sz="1600" b="0">
                <a:latin typeface="Arial"/>
                <a:ea typeface="Arial"/>
                <a:cs typeface="Arial"/>
                <a:sym typeface="Arial"/>
              </a:rPr>
              <a:t>Collaborate with community-based organizations</a:t>
            </a:r>
            <a:endParaRPr sz="1600" b="0">
              <a:latin typeface="Arial"/>
              <a:ea typeface="Arial"/>
              <a:cs typeface="Arial"/>
              <a:sym typeface="Arial"/>
            </a:endParaRPr>
          </a:p>
          <a:p>
            <a:pPr marL="742950" lvl="1" indent="-285750" algn="l" rtl="0">
              <a:spcBef>
                <a:spcPts val="320"/>
              </a:spcBef>
              <a:spcAft>
                <a:spcPts val="0"/>
              </a:spcAft>
              <a:buClr>
                <a:srgbClr val="4B2E83"/>
              </a:buClr>
              <a:buSzPts val="1600"/>
              <a:buFont typeface="Courier New"/>
              <a:buChar char="o"/>
            </a:pPr>
            <a:r>
              <a:rPr lang="en-US" sz="1600" b="0">
                <a:latin typeface="Arial"/>
                <a:ea typeface="Arial"/>
                <a:cs typeface="Arial"/>
                <a:sym typeface="Arial"/>
              </a:rPr>
              <a:t>Use recruitment methods recognized by the FDA</a:t>
            </a:r>
            <a:endParaRPr sz="1600" b="0">
              <a:latin typeface="Arial"/>
              <a:ea typeface="Arial"/>
              <a:cs typeface="Arial"/>
              <a:sym typeface="Arial"/>
            </a:endParaRPr>
          </a:p>
          <a:p>
            <a:pPr marL="742950" lvl="1" indent="-285750" algn="l" rtl="0">
              <a:spcBef>
                <a:spcPts val="320"/>
              </a:spcBef>
              <a:spcAft>
                <a:spcPts val="0"/>
              </a:spcAft>
              <a:buClr>
                <a:srgbClr val="4B2E83"/>
              </a:buClr>
              <a:buSzPts val="1600"/>
              <a:buChar char="–"/>
            </a:pPr>
            <a:r>
              <a:rPr lang="en-US" sz="1600" b="0">
                <a:latin typeface="Arial"/>
                <a:ea typeface="Arial"/>
                <a:cs typeface="Arial"/>
                <a:sym typeface="Arial"/>
              </a:rPr>
              <a:t>Provide translation &amp; interpreter services for individuals with non-English language preference</a:t>
            </a:r>
            <a:endParaRPr sz="1600" b="0">
              <a:latin typeface="Arial"/>
              <a:ea typeface="Arial"/>
              <a:cs typeface="Arial"/>
              <a:sym typeface="Arial"/>
            </a:endParaRPr>
          </a:p>
          <a:p>
            <a:pPr marL="742950" lvl="1" indent="-285750" algn="l" rtl="0">
              <a:spcBef>
                <a:spcPts val="320"/>
              </a:spcBef>
              <a:spcAft>
                <a:spcPts val="0"/>
              </a:spcAft>
              <a:buClr>
                <a:srgbClr val="4B2E83"/>
              </a:buClr>
              <a:buSzPts val="1600"/>
              <a:buChar char="–"/>
            </a:pPr>
            <a:r>
              <a:rPr lang="en-US" sz="1600" b="0">
                <a:latin typeface="Arial"/>
                <a:ea typeface="Arial"/>
                <a:cs typeface="Arial"/>
                <a:sym typeface="Arial"/>
              </a:rPr>
              <a:t>Provide culturally specific recruitment materials</a:t>
            </a:r>
            <a:endParaRPr sz="1600" b="0">
              <a:latin typeface="Arial"/>
              <a:ea typeface="Arial"/>
              <a:cs typeface="Arial"/>
              <a:sym typeface="Arial"/>
            </a:endParaRPr>
          </a:p>
          <a:p>
            <a:pPr marL="742950" lvl="1" indent="-285750" algn="l" rtl="0">
              <a:spcBef>
                <a:spcPts val="320"/>
              </a:spcBef>
              <a:spcAft>
                <a:spcPts val="0"/>
              </a:spcAft>
              <a:buClr>
                <a:srgbClr val="4B2E83"/>
              </a:buClr>
              <a:buSzPts val="1600"/>
              <a:buChar char="–"/>
            </a:pPr>
            <a:r>
              <a:rPr lang="en-US" sz="1600" b="0">
                <a:latin typeface="Arial"/>
                <a:ea typeface="Arial"/>
                <a:cs typeface="Arial"/>
                <a:sym typeface="Arial"/>
              </a:rPr>
              <a:t>Provide option for electronic consent</a:t>
            </a:r>
            <a:endParaRPr sz="1600" b="0">
              <a:latin typeface="Arial"/>
              <a:ea typeface="Arial"/>
              <a:cs typeface="Arial"/>
              <a:sym typeface="Arial"/>
            </a:endParaRPr>
          </a:p>
        </p:txBody>
      </p:sp>
      <p:sp>
        <p:nvSpPr>
          <p:cNvPr id="66" name="Google Shape;66;p12"/>
          <p:cNvSpPr txBox="1"/>
          <p:nvPr/>
        </p:nvSpPr>
        <p:spPr>
          <a:xfrm>
            <a:off x="671758" y="6301355"/>
            <a:ext cx="7229368" cy="330868"/>
          </a:xfrm>
          <a:prstGeom prst="rect">
            <a:avLst/>
          </a:prstGeom>
          <a:noFill/>
          <a:ln>
            <a:noFill/>
          </a:ln>
        </p:spPr>
        <p:txBody>
          <a:bodyPr spcFirstLastPara="1" wrap="square" lIns="91425" tIns="45700" rIns="91425" bIns="45700" anchor="b" anchorCtr="0">
            <a:noAutofit/>
          </a:bodyPr>
          <a:lstStyle/>
          <a:p>
            <a:pPr marL="0" marR="0" lvl="0" indent="0" algn="l" rtl="0">
              <a:lnSpc>
                <a:spcPct val="150000"/>
              </a:lnSpc>
              <a:spcBef>
                <a:spcPts val="0"/>
              </a:spcBef>
              <a:spcAft>
                <a:spcPts val="0"/>
              </a:spcAft>
              <a:buClr>
                <a:srgbClr val="4B2E83"/>
              </a:buClr>
              <a:buSzPts val="1200"/>
              <a:buFont typeface="Arial"/>
              <a:buNone/>
            </a:pPr>
            <a:r>
              <a:rPr lang="en-US" sz="1200" b="1" i="0" u="none" strike="noStrike" cap="none">
                <a:solidFill>
                  <a:srgbClr val="4B2E83"/>
                </a:solidFill>
                <a:latin typeface="Arial"/>
                <a:ea typeface="Arial"/>
                <a:cs typeface="Arial"/>
                <a:sym typeface="Arial"/>
              </a:rPr>
              <a:t>MRAM – Jason Malone - HSD</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3"/>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b="1" i="0" u="none" strike="noStrike" cap="none">
                <a:solidFill>
                  <a:srgbClr val="4B2E83"/>
                </a:solidFill>
                <a:latin typeface="Arial"/>
                <a:ea typeface="Arial"/>
                <a:cs typeface="Arial"/>
                <a:sym typeface="Arial"/>
              </a:rPr>
              <a:t>Diversity in Clinical Trials - UW Policy</a:t>
            </a:r>
            <a:endParaRPr/>
          </a:p>
        </p:txBody>
      </p:sp>
      <p:sp>
        <p:nvSpPr>
          <p:cNvPr id="73" name="Google Shape;73;p13"/>
          <p:cNvSpPr txBox="1">
            <a:spLocks noGrp="1"/>
          </p:cNvSpPr>
          <p:nvPr>
            <p:ph type="body" idx="2"/>
          </p:nvPr>
        </p:nvSpPr>
        <p:spPr>
          <a:xfrm>
            <a:off x="659305" y="1736725"/>
            <a:ext cx="8196210" cy="4015497"/>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4B2E83"/>
              </a:buClr>
              <a:buSzPts val="2400"/>
              <a:buChar char="&gt;"/>
            </a:pPr>
            <a:r>
              <a:rPr lang="en-US" b="0">
                <a:latin typeface="Arial"/>
                <a:ea typeface="Arial"/>
                <a:cs typeface="Arial"/>
                <a:sym typeface="Arial"/>
              </a:rPr>
              <a:t>Announced in the January 7, 2025, HSD e-newsletter</a:t>
            </a:r>
            <a:endParaRPr/>
          </a:p>
          <a:p>
            <a:pPr marL="742950" lvl="1" indent="-285750" algn="l" rtl="0">
              <a:spcBef>
                <a:spcPts val="1600"/>
              </a:spcBef>
              <a:spcAft>
                <a:spcPts val="0"/>
              </a:spcAft>
              <a:buClr>
                <a:srgbClr val="4B2E83"/>
              </a:buClr>
              <a:buSzPts val="2000"/>
              <a:buChar char="–"/>
            </a:pPr>
            <a:r>
              <a:rPr lang="en-US" b="0" u="sng">
                <a:solidFill>
                  <a:schemeClr val="hlink"/>
                </a:solidFill>
                <a:latin typeface="Arial"/>
                <a:ea typeface="Arial"/>
                <a:cs typeface="Arial"/>
                <a:sym typeface="Arial"/>
                <a:hlinkClick r:id="rId3"/>
              </a:rPr>
              <a:t>https://www.washington.edu/research/announcements/for-the-record-january-7-2025-dct-guidance-revised-short-form-policy-more/#a1</a:t>
            </a:r>
            <a:r>
              <a:rPr lang="en-US" b="0">
                <a:latin typeface="Arial"/>
                <a:ea typeface="Arial"/>
                <a:cs typeface="Arial"/>
                <a:sym typeface="Arial"/>
              </a:rPr>
              <a:t> </a:t>
            </a:r>
            <a:endParaRPr/>
          </a:p>
          <a:p>
            <a:pPr marL="342900" lvl="0" indent="-342900" algn="l" rtl="0">
              <a:spcBef>
                <a:spcPts val="1680"/>
              </a:spcBef>
              <a:spcAft>
                <a:spcPts val="0"/>
              </a:spcAft>
              <a:buClr>
                <a:srgbClr val="4B2E83"/>
              </a:buClr>
              <a:buSzPts val="2400"/>
              <a:buChar char="&gt;"/>
            </a:pPr>
            <a:r>
              <a:rPr lang="en-US" b="0">
                <a:latin typeface="Arial"/>
                <a:ea typeface="Arial"/>
                <a:cs typeface="Arial"/>
                <a:sym typeface="Arial"/>
              </a:rPr>
              <a:t>Diversity Plan and associated guidance available on HSD website</a:t>
            </a:r>
            <a:endParaRPr/>
          </a:p>
          <a:p>
            <a:pPr marL="342900" lvl="0" indent="-342900" algn="l" rtl="0">
              <a:spcBef>
                <a:spcPts val="1680"/>
              </a:spcBef>
              <a:spcAft>
                <a:spcPts val="0"/>
              </a:spcAft>
              <a:buClr>
                <a:srgbClr val="4B2E83"/>
              </a:buClr>
              <a:buSzPts val="2400"/>
              <a:buChar char="&gt;"/>
            </a:pPr>
            <a:r>
              <a:rPr lang="en-US" b="0">
                <a:latin typeface="Arial"/>
                <a:ea typeface="Arial"/>
                <a:cs typeface="Arial"/>
                <a:sym typeface="Arial"/>
              </a:rPr>
              <a:t>Policy effective date: January 1, 2026</a:t>
            </a:r>
            <a:endParaRPr/>
          </a:p>
        </p:txBody>
      </p:sp>
      <p:sp>
        <p:nvSpPr>
          <p:cNvPr id="74" name="Google Shape;74;p13"/>
          <p:cNvSpPr txBox="1"/>
          <p:nvPr/>
        </p:nvSpPr>
        <p:spPr>
          <a:xfrm>
            <a:off x="671758" y="6301355"/>
            <a:ext cx="7229368" cy="330868"/>
          </a:xfrm>
          <a:prstGeom prst="rect">
            <a:avLst/>
          </a:prstGeom>
          <a:noFill/>
          <a:ln>
            <a:noFill/>
          </a:ln>
        </p:spPr>
        <p:txBody>
          <a:bodyPr spcFirstLastPara="1" wrap="square" lIns="91425" tIns="45700" rIns="91425" bIns="45700" anchor="b" anchorCtr="0">
            <a:noAutofit/>
          </a:bodyPr>
          <a:lstStyle/>
          <a:p>
            <a:pPr marL="0" marR="0" lvl="0" indent="0" algn="l" rtl="0">
              <a:lnSpc>
                <a:spcPct val="150000"/>
              </a:lnSpc>
              <a:spcBef>
                <a:spcPts val="0"/>
              </a:spcBef>
              <a:spcAft>
                <a:spcPts val="0"/>
              </a:spcAft>
              <a:buClr>
                <a:srgbClr val="4B2E83"/>
              </a:buClr>
              <a:buSzPts val="1200"/>
              <a:buFont typeface="Arial"/>
              <a:buNone/>
            </a:pPr>
            <a:r>
              <a:rPr lang="en-US" sz="1200" b="1" i="0" u="none" strike="noStrike" cap="none">
                <a:solidFill>
                  <a:srgbClr val="4B2E83"/>
                </a:solidFill>
                <a:latin typeface="Arial"/>
                <a:ea typeface="Arial"/>
                <a:cs typeface="Arial"/>
                <a:sym typeface="Arial"/>
              </a:rPr>
              <a:t>MRAM – Jason Malone - HSD</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4"/>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b="1" i="0" u="none" strike="noStrike" cap="none">
                <a:solidFill>
                  <a:srgbClr val="4B2E83"/>
                </a:solidFill>
                <a:latin typeface="Arial"/>
                <a:ea typeface="Arial"/>
                <a:cs typeface="Arial"/>
                <a:sym typeface="Arial"/>
              </a:rPr>
              <a:t>Scope Reminder: UW Policy</a:t>
            </a:r>
            <a:endParaRPr/>
          </a:p>
        </p:txBody>
      </p:sp>
      <p:sp>
        <p:nvSpPr>
          <p:cNvPr id="81" name="Google Shape;81;p14"/>
          <p:cNvSpPr txBox="1">
            <a:spLocks noGrp="1"/>
          </p:cNvSpPr>
          <p:nvPr>
            <p:ph type="body" idx="2"/>
          </p:nvPr>
        </p:nvSpPr>
        <p:spPr>
          <a:xfrm>
            <a:off x="659305" y="1736725"/>
            <a:ext cx="8196210" cy="401549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4B2E83"/>
              </a:buClr>
              <a:buSzPts val="2400"/>
              <a:buNone/>
            </a:pPr>
            <a:endParaRPr>
              <a:latin typeface="Arial"/>
              <a:ea typeface="Arial"/>
              <a:cs typeface="Arial"/>
              <a:sym typeface="Arial"/>
            </a:endParaRPr>
          </a:p>
        </p:txBody>
      </p:sp>
      <p:pic>
        <p:nvPicPr>
          <p:cNvPr id="82" name="Google Shape;82;p14" descr="A series of text boxes giving a high-level summary of what the scope of the UW Diversity in Clinical Trails would apply to."/>
          <p:cNvPicPr preferRelativeResize="0"/>
          <p:nvPr/>
        </p:nvPicPr>
        <p:blipFill rotWithShape="1">
          <a:blip r:embed="rId3">
            <a:alphaModFix/>
          </a:blip>
          <a:srcRect/>
          <a:stretch/>
        </p:blipFill>
        <p:spPr>
          <a:xfrm>
            <a:off x="608154" y="1597355"/>
            <a:ext cx="7292972" cy="4701947"/>
          </a:xfrm>
          <a:prstGeom prst="rect">
            <a:avLst/>
          </a:prstGeom>
          <a:noFill/>
          <a:ln>
            <a:noFill/>
          </a:ln>
        </p:spPr>
      </p:pic>
      <p:sp>
        <p:nvSpPr>
          <p:cNvPr id="83" name="Google Shape;83;p14"/>
          <p:cNvSpPr txBox="1"/>
          <p:nvPr/>
        </p:nvSpPr>
        <p:spPr>
          <a:xfrm>
            <a:off x="671758" y="6301355"/>
            <a:ext cx="7229368" cy="330868"/>
          </a:xfrm>
          <a:prstGeom prst="rect">
            <a:avLst/>
          </a:prstGeom>
          <a:noFill/>
          <a:ln>
            <a:noFill/>
          </a:ln>
        </p:spPr>
        <p:txBody>
          <a:bodyPr spcFirstLastPara="1" wrap="square" lIns="91425" tIns="45700" rIns="91425" bIns="45700" anchor="b" anchorCtr="0">
            <a:noAutofit/>
          </a:bodyPr>
          <a:lstStyle/>
          <a:p>
            <a:pPr marL="0" marR="0" lvl="0" indent="0" algn="l" rtl="0">
              <a:lnSpc>
                <a:spcPct val="150000"/>
              </a:lnSpc>
              <a:spcBef>
                <a:spcPts val="0"/>
              </a:spcBef>
              <a:spcAft>
                <a:spcPts val="0"/>
              </a:spcAft>
              <a:buClr>
                <a:srgbClr val="4B2E83"/>
              </a:buClr>
              <a:buSzPts val="1200"/>
              <a:buFont typeface="Arial"/>
              <a:buNone/>
            </a:pPr>
            <a:r>
              <a:rPr lang="en-US" sz="1200" b="1" i="0" u="none" strike="noStrike" cap="none">
                <a:solidFill>
                  <a:srgbClr val="4B2E83"/>
                </a:solidFill>
                <a:latin typeface="Arial"/>
                <a:ea typeface="Arial"/>
                <a:cs typeface="Arial"/>
                <a:sym typeface="Arial"/>
              </a:rPr>
              <a:t>MRAM – Jason Malone - HSD</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5"/>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b="1" i="0" u="none" strike="noStrike" cap="none">
                <a:solidFill>
                  <a:srgbClr val="4B2E83"/>
                </a:solidFill>
                <a:latin typeface="Arial"/>
                <a:ea typeface="Arial"/>
                <a:cs typeface="Arial"/>
                <a:sym typeface="Arial"/>
              </a:rPr>
              <a:t>Justified Exclusions</a:t>
            </a:r>
            <a:endParaRPr/>
          </a:p>
        </p:txBody>
      </p:sp>
      <p:sp>
        <p:nvSpPr>
          <p:cNvPr id="90" name="Google Shape;90;p15"/>
          <p:cNvSpPr txBox="1"/>
          <p:nvPr/>
        </p:nvSpPr>
        <p:spPr>
          <a:xfrm>
            <a:off x="671758" y="6301355"/>
            <a:ext cx="7229368" cy="330868"/>
          </a:xfrm>
          <a:prstGeom prst="rect">
            <a:avLst/>
          </a:prstGeom>
          <a:noFill/>
          <a:ln>
            <a:noFill/>
          </a:ln>
        </p:spPr>
        <p:txBody>
          <a:bodyPr spcFirstLastPara="1" wrap="square" lIns="91425" tIns="45700" rIns="91425" bIns="45700" anchor="b" anchorCtr="0">
            <a:noAutofit/>
          </a:bodyPr>
          <a:lstStyle/>
          <a:p>
            <a:pPr marL="0" marR="0" lvl="0" indent="0" algn="l" rtl="0">
              <a:lnSpc>
                <a:spcPct val="150000"/>
              </a:lnSpc>
              <a:spcBef>
                <a:spcPts val="0"/>
              </a:spcBef>
              <a:spcAft>
                <a:spcPts val="0"/>
              </a:spcAft>
              <a:buClr>
                <a:srgbClr val="4B2E83"/>
              </a:buClr>
              <a:buSzPts val="1200"/>
              <a:buFont typeface="Arial"/>
              <a:buNone/>
            </a:pPr>
            <a:r>
              <a:rPr lang="en-US" sz="1200" b="1" i="0" u="none" strike="noStrike" cap="none">
                <a:solidFill>
                  <a:srgbClr val="4B2E83"/>
                </a:solidFill>
                <a:latin typeface="Arial"/>
                <a:ea typeface="Arial"/>
                <a:cs typeface="Arial"/>
                <a:sym typeface="Arial"/>
              </a:rPr>
              <a:t>MRAM – Jason Malone - HSD</a:t>
            </a:r>
            <a:endParaRPr/>
          </a:p>
        </p:txBody>
      </p:sp>
      <p:pic>
        <p:nvPicPr>
          <p:cNvPr id="91" name="Google Shape;91;p15" descr="A series of graphics with a list of items that would generally not be subject to DCT requirements: Phase 1 or earlier trials, pilot and feasability studies, and treatment for small populations."/>
          <p:cNvPicPr preferRelativeResize="0"/>
          <p:nvPr/>
        </p:nvPicPr>
        <p:blipFill rotWithShape="1">
          <a:blip r:embed="rId3">
            <a:alphaModFix/>
          </a:blip>
          <a:srcRect/>
          <a:stretch/>
        </p:blipFill>
        <p:spPr>
          <a:xfrm>
            <a:off x="817112" y="2259228"/>
            <a:ext cx="7322184" cy="289306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6"/>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b="1" i="0" u="none" strike="noStrike" cap="none">
                <a:solidFill>
                  <a:srgbClr val="4B2E83"/>
                </a:solidFill>
                <a:latin typeface="Arial"/>
                <a:ea typeface="Arial"/>
                <a:cs typeface="Arial"/>
                <a:sym typeface="Arial"/>
              </a:rPr>
              <a:t>HSD Supplement – Diversity Plan </a:t>
            </a:r>
            <a:endParaRPr/>
          </a:p>
        </p:txBody>
      </p:sp>
      <p:sp>
        <p:nvSpPr>
          <p:cNvPr id="98" name="Google Shape;98;p16"/>
          <p:cNvSpPr txBox="1">
            <a:spLocks noGrp="1"/>
          </p:cNvSpPr>
          <p:nvPr>
            <p:ph type="body" idx="2"/>
          </p:nvPr>
        </p:nvSpPr>
        <p:spPr>
          <a:xfrm>
            <a:off x="659305" y="1736725"/>
            <a:ext cx="3912695" cy="4015497"/>
          </a:xfrm>
          <a:prstGeom prst="rect">
            <a:avLst/>
          </a:prstGeom>
          <a:noFill/>
          <a:ln>
            <a:noFill/>
          </a:ln>
        </p:spPr>
        <p:txBody>
          <a:bodyPr spcFirstLastPara="1" wrap="square" lIns="91425" tIns="45700" rIns="91425" bIns="45700" anchor="t" anchorCtr="0">
            <a:noAutofit/>
          </a:bodyPr>
          <a:lstStyle/>
          <a:p>
            <a:pPr marL="325755" lvl="0" indent="-257175" algn="l" rtl="0">
              <a:lnSpc>
                <a:spcPct val="90000"/>
              </a:lnSpc>
              <a:spcBef>
                <a:spcPts val="0"/>
              </a:spcBef>
              <a:spcAft>
                <a:spcPts val="0"/>
              </a:spcAft>
              <a:buClr>
                <a:srgbClr val="4B2E83"/>
              </a:buClr>
              <a:buSzPts val="1600"/>
              <a:buChar char="&gt;"/>
            </a:pPr>
            <a:r>
              <a:rPr lang="en-US" sz="1600" b="0"/>
              <a:t>Establishing Enrollment Goals - age, race, ethnicity, biologic sex, sexual orientation, geographic location (probably zip codes), social economic status (several variables, TBD)</a:t>
            </a:r>
            <a:endParaRPr/>
          </a:p>
          <a:p>
            <a:pPr marL="325755" lvl="0" indent="-257175" algn="l" rtl="0">
              <a:lnSpc>
                <a:spcPct val="90000"/>
              </a:lnSpc>
              <a:spcBef>
                <a:spcPts val="920"/>
              </a:spcBef>
              <a:spcAft>
                <a:spcPts val="0"/>
              </a:spcAft>
              <a:buClr>
                <a:srgbClr val="4B2E83"/>
              </a:buClr>
              <a:buSzPts val="1600"/>
              <a:buChar char="&gt;"/>
            </a:pPr>
            <a:r>
              <a:rPr lang="en-US" sz="1600" b="0"/>
              <a:t>Rationale for current enrollment goals and any exclusions</a:t>
            </a:r>
            <a:endParaRPr/>
          </a:p>
          <a:p>
            <a:pPr marL="325755" lvl="0" indent="-257175" algn="l" rtl="0">
              <a:lnSpc>
                <a:spcPct val="90000"/>
              </a:lnSpc>
              <a:spcBef>
                <a:spcPts val="920"/>
              </a:spcBef>
              <a:spcAft>
                <a:spcPts val="0"/>
              </a:spcAft>
              <a:buClr>
                <a:srgbClr val="4B2E83"/>
              </a:buClr>
              <a:buSzPts val="1600"/>
              <a:buChar char="&gt;"/>
            </a:pPr>
            <a:r>
              <a:rPr lang="en-US" sz="1600" b="0"/>
              <a:t>Strategy for meeting enrollment goals (e.g., study design, recruitment, and retentional plan, reducing barriers to participation</a:t>
            </a:r>
            <a:endParaRPr/>
          </a:p>
          <a:p>
            <a:pPr marL="325755" lvl="0" indent="-257175" algn="l" rtl="0">
              <a:lnSpc>
                <a:spcPct val="90000"/>
              </a:lnSpc>
              <a:spcBef>
                <a:spcPts val="920"/>
              </a:spcBef>
              <a:spcAft>
                <a:spcPts val="0"/>
              </a:spcAft>
              <a:buClr>
                <a:srgbClr val="4B2E83"/>
              </a:buClr>
              <a:buSzPts val="1600"/>
              <a:buChar char="&gt;"/>
            </a:pPr>
            <a:r>
              <a:rPr lang="en-US" sz="1600" b="0"/>
              <a:t>Description of efforts/resources utilized for community engagement that informs recruitment strategy</a:t>
            </a:r>
            <a:endParaRPr/>
          </a:p>
          <a:p>
            <a:pPr marL="325755" lvl="0" indent="-257175" algn="l" rtl="0">
              <a:lnSpc>
                <a:spcPct val="90000"/>
              </a:lnSpc>
              <a:spcBef>
                <a:spcPts val="920"/>
              </a:spcBef>
              <a:spcAft>
                <a:spcPts val="0"/>
              </a:spcAft>
              <a:buClr>
                <a:srgbClr val="4B2E83"/>
              </a:buClr>
              <a:buSzPts val="1600"/>
              <a:buChar char="&gt;"/>
            </a:pPr>
            <a:r>
              <a:rPr lang="en-US" sz="1600" b="0"/>
              <a:t>Plan for tracking enrollment data</a:t>
            </a:r>
            <a:endParaRPr/>
          </a:p>
          <a:p>
            <a:pPr marL="342900" lvl="0" indent="-190500" algn="l" rtl="0">
              <a:spcBef>
                <a:spcPts val="1080"/>
              </a:spcBef>
              <a:spcAft>
                <a:spcPts val="0"/>
              </a:spcAft>
              <a:buClr>
                <a:srgbClr val="4B2E83"/>
              </a:buClr>
              <a:buSzPts val="2400"/>
              <a:buFont typeface="Merriweather Sans"/>
              <a:buNone/>
            </a:pPr>
            <a:endParaRPr>
              <a:latin typeface="Arial"/>
              <a:ea typeface="Arial"/>
              <a:cs typeface="Arial"/>
              <a:sym typeface="Arial"/>
            </a:endParaRPr>
          </a:p>
        </p:txBody>
      </p:sp>
      <p:pic>
        <p:nvPicPr>
          <p:cNvPr id="99" name="Google Shape;99;p16" descr="A graphic showing an example of what a University of Washington &quot;Supplement Diversity Plan for Clinical Trials&quot; document may look like. "/>
          <p:cNvPicPr preferRelativeResize="0"/>
          <p:nvPr/>
        </p:nvPicPr>
        <p:blipFill rotWithShape="1">
          <a:blip r:embed="rId3">
            <a:alphaModFix/>
          </a:blip>
          <a:srcRect/>
          <a:stretch/>
        </p:blipFill>
        <p:spPr>
          <a:xfrm>
            <a:off x="4677783" y="1583051"/>
            <a:ext cx="3375971" cy="4286948"/>
          </a:xfrm>
          <a:prstGeom prst="rect">
            <a:avLst/>
          </a:prstGeom>
          <a:noFill/>
          <a:ln>
            <a:noFill/>
          </a:ln>
        </p:spPr>
      </p:pic>
      <p:sp>
        <p:nvSpPr>
          <p:cNvPr id="100" name="Google Shape;100;p16"/>
          <p:cNvSpPr txBox="1"/>
          <p:nvPr/>
        </p:nvSpPr>
        <p:spPr>
          <a:xfrm>
            <a:off x="671758" y="6301355"/>
            <a:ext cx="7229368" cy="330868"/>
          </a:xfrm>
          <a:prstGeom prst="rect">
            <a:avLst/>
          </a:prstGeom>
          <a:noFill/>
          <a:ln>
            <a:noFill/>
          </a:ln>
        </p:spPr>
        <p:txBody>
          <a:bodyPr spcFirstLastPara="1" wrap="square" lIns="91425" tIns="45700" rIns="91425" bIns="45700" anchor="b" anchorCtr="0">
            <a:noAutofit/>
          </a:bodyPr>
          <a:lstStyle/>
          <a:p>
            <a:pPr marL="0" marR="0" lvl="0" indent="0" algn="l" rtl="0">
              <a:lnSpc>
                <a:spcPct val="150000"/>
              </a:lnSpc>
              <a:spcBef>
                <a:spcPts val="0"/>
              </a:spcBef>
              <a:spcAft>
                <a:spcPts val="0"/>
              </a:spcAft>
              <a:buClr>
                <a:srgbClr val="4B2E83"/>
              </a:buClr>
              <a:buSzPts val="1200"/>
              <a:buFont typeface="Arial"/>
              <a:buNone/>
            </a:pPr>
            <a:r>
              <a:rPr lang="en-US" sz="1200" b="1" i="0" u="none" strike="noStrike" cap="none">
                <a:solidFill>
                  <a:srgbClr val="4B2E83"/>
                </a:solidFill>
                <a:latin typeface="Arial"/>
                <a:ea typeface="Arial"/>
                <a:cs typeface="Arial"/>
                <a:sym typeface="Arial"/>
              </a:rPr>
              <a:t>MRAM – Jason Malone - HSD</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7"/>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b="1" i="0" u="none" strike="noStrike" cap="none">
                <a:solidFill>
                  <a:srgbClr val="4B2E83"/>
                </a:solidFill>
                <a:latin typeface="Arial"/>
                <a:ea typeface="Arial"/>
                <a:cs typeface="Arial"/>
                <a:sym typeface="Arial"/>
              </a:rPr>
              <a:t>Researcher Implications</a:t>
            </a:r>
            <a:endParaRPr/>
          </a:p>
        </p:txBody>
      </p:sp>
      <p:sp>
        <p:nvSpPr>
          <p:cNvPr id="107" name="Google Shape;107;p17"/>
          <p:cNvSpPr txBox="1">
            <a:spLocks noGrp="1"/>
          </p:cNvSpPr>
          <p:nvPr>
            <p:ph type="body" idx="2"/>
          </p:nvPr>
        </p:nvSpPr>
        <p:spPr>
          <a:xfrm>
            <a:off x="378069" y="1736725"/>
            <a:ext cx="8477446" cy="3802429"/>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4B2E83"/>
              </a:buClr>
              <a:buSzPts val="2400"/>
              <a:buFont typeface="Merriweather Sans"/>
              <a:buChar char="&gt;"/>
            </a:pPr>
            <a:r>
              <a:rPr lang="en-US" b="0">
                <a:latin typeface="Arial"/>
                <a:ea typeface="Arial"/>
                <a:cs typeface="Arial"/>
                <a:sym typeface="Arial"/>
              </a:rPr>
              <a:t>More staff FTE needed to:</a:t>
            </a:r>
            <a:endParaRPr/>
          </a:p>
          <a:p>
            <a:pPr marL="742950" lvl="1" indent="-285750" algn="l" rtl="0">
              <a:spcBef>
                <a:spcPts val="360"/>
              </a:spcBef>
              <a:spcAft>
                <a:spcPts val="0"/>
              </a:spcAft>
              <a:buClr>
                <a:srgbClr val="4B2E83"/>
              </a:buClr>
              <a:buSzPts val="1800"/>
              <a:buChar char="–"/>
            </a:pPr>
            <a:r>
              <a:rPr lang="en-US" sz="1800" b="0">
                <a:latin typeface="Arial"/>
                <a:ea typeface="Arial"/>
                <a:cs typeface="Arial"/>
                <a:sym typeface="Arial"/>
              </a:rPr>
              <a:t>Identify and recruit underrepresented populations</a:t>
            </a:r>
            <a:endParaRPr/>
          </a:p>
          <a:p>
            <a:pPr marL="742950" lvl="1" indent="-285750" algn="l" rtl="0">
              <a:spcBef>
                <a:spcPts val="360"/>
              </a:spcBef>
              <a:spcAft>
                <a:spcPts val="0"/>
              </a:spcAft>
              <a:buClr>
                <a:srgbClr val="4B2E83"/>
              </a:buClr>
              <a:buSzPts val="1800"/>
              <a:buChar char="–"/>
            </a:pPr>
            <a:r>
              <a:rPr lang="en-US" sz="1800" b="0">
                <a:latin typeface="Arial"/>
                <a:ea typeface="Arial"/>
                <a:cs typeface="Arial"/>
                <a:sym typeface="Arial"/>
              </a:rPr>
              <a:t>Engaged with targeted communities</a:t>
            </a:r>
            <a:endParaRPr/>
          </a:p>
          <a:p>
            <a:pPr marL="742950" lvl="1" indent="-285750" algn="l" rtl="0">
              <a:spcBef>
                <a:spcPts val="360"/>
              </a:spcBef>
              <a:spcAft>
                <a:spcPts val="0"/>
              </a:spcAft>
              <a:buClr>
                <a:srgbClr val="4B2E83"/>
              </a:buClr>
              <a:buSzPts val="1800"/>
              <a:buChar char="–"/>
            </a:pPr>
            <a:r>
              <a:rPr lang="en-US" sz="1800" b="0">
                <a:latin typeface="Arial"/>
                <a:ea typeface="Arial"/>
                <a:cs typeface="Arial"/>
                <a:sym typeface="Arial"/>
              </a:rPr>
              <a:t>Develop culturally specific recruitment materials</a:t>
            </a:r>
            <a:endParaRPr/>
          </a:p>
          <a:p>
            <a:pPr marL="742950" lvl="1" indent="-285750" algn="l" rtl="0">
              <a:spcBef>
                <a:spcPts val="360"/>
              </a:spcBef>
              <a:spcAft>
                <a:spcPts val="0"/>
              </a:spcAft>
              <a:buClr>
                <a:srgbClr val="4B2E83"/>
              </a:buClr>
              <a:buSzPts val="1800"/>
              <a:buChar char="–"/>
            </a:pPr>
            <a:r>
              <a:rPr lang="en-US" sz="1800" b="0">
                <a:latin typeface="Arial"/>
                <a:ea typeface="Arial"/>
                <a:cs typeface="Arial"/>
                <a:sym typeface="Arial"/>
              </a:rPr>
              <a:t>Provide e-consent option</a:t>
            </a:r>
            <a:endParaRPr/>
          </a:p>
          <a:p>
            <a:pPr marL="742950" lvl="1" indent="-285750" algn="l" rtl="0">
              <a:spcBef>
                <a:spcPts val="360"/>
              </a:spcBef>
              <a:spcAft>
                <a:spcPts val="0"/>
              </a:spcAft>
              <a:buClr>
                <a:srgbClr val="4B2E83"/>
              </a:buClr>
              <a:buSzPts val="1800"/>
              <a:buChar char="–"/>
            </a:pPr>
            <a:r>
              <a:rPr lang="en-US" sz="1800" b="0">
                <a:latin typeface="Arial"/>
                <a:ea typeface="Arial"/>
                <a:cs typeface="Arial"/>
                <a:sym typeface="Arial"/>
              </a:rPr>
              <a:t>Track and report on enrollment metrics</a:t>
            </a:r>
            <a:endParaRPr/>
          </a:p>
          <a:p>
            <a:pPr marL="342900" lvl="0" indent="-342900" algn="l" rtl="0">
              <a:spcBef>
                <a:spcPts val="480"/>
              </a:spcBef>
              <a:spcAft>
                <a:spcPts val="0"/>
              </a:spcAft>
              <a:buClr>
                <a:srgbClr val="4B2E83"/>
              </a:buClr>
              <a:buSzPts val="2400"/>
              <a:buFont typeface="Merriweather Sans"/>
              <a:buChar char="&gt;"/>
            </a:pPr>
            <a:r>
              <a:rPr lang="en-US" b="0">
                <a:latin typeface="Arial"/>
                <a:ea typeface="Arial"/>
                <a:cs typeface="Arial"/>
                <a:sym typeface="Arial"/>
              </a:rPr>
              <a:t>More funding to cover costs associated with:</a:t>
            </a:r>
            <a:endParaRPr/>
          </a:p>
          <a:p>
            <a:pPr marL="742950" lvl="1" indent="-285750" algn="l" rtl="0">
              <a:spcBef>
                <a:spcPts val="360"/>
              </a:spcBef>
              <a:spcAft>
                <a:spcPts val="0"/>
              </a:spcAft>
              <a:buClr>
                <a:srgbClr val="4B2E83"/>
              </a:buClr>
              <a:buSzPts val="1800"/>
              <a:buChar char="–"/>
            </a:pPr>
            <a:r>
              <a:rPr lang="en-US" sz="1800" b="0">
                <a:latin typeface="Arial"/>
                <a:ea typeface="Arial"/>
                <a:cs typeface="Arial"/>
                <a:sym typeface="Arial"/>
              </a:rPr>
              <a:t>Translation and interpreter services</a:t>
            </a:r>
            <a:endParaRPr/>
          </a:p>
          <a:p>
            <a:pPr marL="742950" lvl="1" indent="-285750" algn="l" rtl="0">
              <a:spcBef>
                <a:spcPts val="360"/>
              </a:spcBef>
              <a:spcAft>
                <a:spcPts val="0"/>
              </a:spcAft>
              <a:buClr>
                <a:srgbClr val="4B2E83"/>
              </a:buClr>
              <a:buSzPts val="1800"/>
              <a:buChar char="–"/>
            </a:pPr>
            <a:r>
              <a:rPr lang="en-US" sz="1800" b="0">
                <a:latin typeface="Arial"/>
                <a:ea typeface="Arial"/>
                <a:cs typeface="Arial"/>
                <a:sym typeface="Arial"/>
              </a:rPr>
              <a:t>Culturally specific recruitment strategies/materials</a:t>
            </a:r>
            <a:endParaRPr/>
          </a:p>
          <a:p>
            <a:pPr marL="742950" lvl="1" indent="-285750" algn="l" rtl="0">
              <a:spcBef>
                <a:spcPts val="360"/>
              </a:spcBef>
              <a:spcAft>
                <a:spcPts val="0"/>
              </a:spcAft>
              <a:buClr>
                <a:srgbClr val="4B2E83"/>
              </a:buClr>
              <a:buSzPts val="1800"/>
              <a:buChar char="–"/>
            </a:pPr>
            <a:r>
              <a:rPr lang="en-US" sz="1800" b="0">
                <a:latin typeface="Arial"/>
                <a:ea typeface="Arial"/>
                <a:cs typeface="Arial"/>
                <a:sym typeface="Arial"/>
              </a:rPr>
              <a:t>Reimbursement for participation expenses to reduce barriers (e.g., travel, parking, childcare)</a:t>
            </a:r>
            <a:endParaRPr/>
          </a:p>
          <a:p>
            <a:pPr marL="742950" lvl="1" indent="-285750" algn="l" rtl="0">
              <a:spcBef>
                <a:spcPts val="360"/>
              </a:spcBef>
              <a:spcAft>
                <a:spcPts val="0"/>
              </a:spcAft>
              <a:buClr>
                <a:srgbClr val="4B2E83"/>
              </a:buClr>
              <a:buSzPts val="1800"/>
              <a:buChar char="–"/>
            </a:pPr>
            <a:r>
              <a:rPr lang="en-US" sz="1800" b="0">
                <a:latin typeface="Arial"/>
                <a:ea typeface="Arial"/>
                <a:cs typeface="Arial"/>
                <a:sym typeface="Arial"/>
              </a:rPr>
              <a:t>Possible IRB review fees (e.g., commercial IRB review)</a:t>
            </a:r>
            <a:endParaRPr/>
          </a:p>
          <a:p>
            <a:pPr marL="342900" lvl="0" indent="-190500" algn="l" rtl="0">
              <a:spcBef>
                <a:spcPts val="480"/>
              </a:spcBef>
              <a:spcAft>
                <a:spcPts val="0"/>
              </a:spcAft>
              <a:buClr>
                <a:srgbClr val="4B2E83"/>
              </a:buClr>
              <a:buSzPts val="2400"/>
              <a:buFont typeface="Merriweather Sans"/>
              <a:buNone/>
            </a:pPr>
            <a:endParaRPr>
              <a:latin typeface="Arial"/>
              <a:ea typeface="Arial"/>
              <a:cs typeface="Arial"/>
              <a:sym typeface="Arial"/>
            </a:endParaRPr>
          </a:p>
        </p:txBody>
      </p:sp>
      <p:sp>
        <p:nvSpPr>
          <p:cNvPr id="108" name="Google Shape;108;p17"/>
          <p:cNvSpPr txBox="1"/>
          <p:nvPr/>
        </p:nvSpPr>
        <p:spPr>
          <a:xfrm>
            <a:off x="671758" y="6301355"/>
            <a:ext cx="7229368" cy="330868"/>
          </a:xfrm>
          <a:prstGeom prst="rect">
            <a:avLst/>
          </a:prstGeom>
          <a:noFill/>
          <a:ln>
            <a:noFill/>
          </a:ln>
        </p:spPr>
        <p:txBody>
          <a:bodyPr spcFirstLastPara="1" wrap="square" lIns="91425" tIns="45700" rIns="91425" bIns="45700" anchor="b" anchorCtr="0">
            <a:noAutofit/>
          </a:bodyPr>
          <a:lstStyle/>
          <a:p>
            <a:pPr marL="0" marR="0" lvl="0" indent="0" algn="l" rtl="0">
              <a:lnSpc>
                <a:spcPct val="150000"/>
              </a:lnSpc>
              <a:spcBef>
                <a:spcPts val="0"/>
              </a:spcBef>
              <a:spcAft>
                <a:spcPts val="0"/>
              </a:spcAft>
              <a:buClr>
                <a:srgbClr val="4B2E83"/>
              </a:buClr>
              <a:buSzPts val="1200"/>
              <a:buFont typeface="Arial"/>
              <a:buNone/>
            </a:pPr>
            <a:r>
              <a:rPr lang="en-US" sz="1200" b="1" i="0" u="none" strike="noStrike" cap="none">
                <a:solidFill>
                  <a:srgbClr val="4B2E83"/>
                </a:solidFill>
                <a:latin typeface="Arial"/>
                <a:ea typeface="Arial"/>
                <a:cs typeface="Arial"/>
                <a:sym typeface="Arial"/>
              </a:rPr>
              <a:t>MRAM – Jason Malone - HSD</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8"/>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b="1" i="0" u="none" strike="noStrike" cap="none">
                <a:solidFill>
                  <a:srgbClr val="4B2E83"/>
                </a:solidFill>
                <a:latin typeface="Arial"/>
                <a:ea typeface="Arial"/>
                <a:cs typeface="Arial"/>
                <a:sym typeface="Arial"/>
              </a:rPr>
              <a:t>What’s Next? – HSD Timeline</a:t>
            </a:r>
            <a:endParaRPr/>
          </a:p>
        </p:txBody>
      </p:sp>
      <p:sp>
        <p:nvSpPr>
          <p:cNvPr id="115" name="Google Shape;115;p18"/>
          <p:cNvSpPr txBox="1"/>
          <p:nvPr/>
        </p:nvSpPr>
        <p:spPr>
          <a:xfrm>
            <a:off x="671758" y="6301355"/>
            <a:ext cx="7229368" cy="330868"/>
          </a:xfrm>
          <a:prstGeom prst="rect">
            <a:avLst/>
          </a:prstGeom>
          <a:noFill/>
          <a:ln>
            <a:noFill/>
          </a:ln>
        </p:spPr>
        <p:txBody>
          <a:bodyPr spcFirstLastPara="1" wrap="square" lIns="91425" tIns="45700" rIns="91425" bIns="45700" anchor="b" anchorCtr="0">
            <a:noAutofit/>
          </a:bodyPr>
          <a:lstStyle/>
          <a:p>
            <a:pPr marL="0" marR="0" lvl="0" indent="0" algn="l" rtl="0">
              <a:lnSpc>
                <a:spcPct val="150000"/>
              </a:lnSpc>
              <a:spcBef>
                <a:spcPts val="0"/>
              </a:spcBef>
              <a:spcAft>
                <a:spcPts val="0"/>
              </a:spcAft>
              <a:buClr>
                <a:srgbClr val="4B2E83"/>
              </a:buClr>
              <a:buSzPts val="1200"/>
              <a:buFont typeface="Arial"/>
              <a:buNone/>
            </a:pPr>
            <a:r>
              <a:rPr lang="en-US" sz="1200" b="1" i="0" u="none" strike="noStrike" cap="none">
                <a:solidFill>
                  <a:srgbClr val="4B2E83"/>
                </a:solidFill>
                <a:latin typeface="Arial"/>
                <a:ea typeface="Arial"/>
                <a:cs typeface="Arial"/>
                <a:sym typeface="Arial"/>
              </a:rPr>
              <a:t>MRAM – Jason Malone - HSD</a:t>
            </a:r>
            <a:endParaRPr/>
          </a:p>
        </p:txBody>
      </p:sp>
      <p:grpSp>
        <p:nvGrpSpPr>
          <p:cNvPr id="116" name="Google Shape;116;p18"/>
          <p:cNvGrpSpPr/>
          <p:nvPr/>
        </p:nvGrpSpPr>
        <p:grpSpPr>
          <a:xfrm>
            <a:off x="452810" y="3242643"/>
            <a:ext cx="8238380" cy="890635"/>
            <a:chOff x="3825" y="1382410"/>
            <a:chExt cx="8238380" cy="890635"/>
          </a:xfrm>
        </p:grpSpPr>
        <p:sp>
          <p:nvSpPr>
            <p:cNvPr id="117" name="Google Shape;117;p18"/>
            <p:cNvSpPr/>
            <p:nvPr/>
          </p:nvSpPr>
          <p:spPr>
            <a:xfrm>
              <a:off x="3825" y="1382410"/>
              <a:ext cx="2226589" cy="890635"/>
            </a:xfrm>
            <a:prstGeom prst="chevron">
              <a:avLst>
                <a:gd name="adj" fmla="val 50000"/>
              </a:avLst>
            </a:prstGeom>
            <a:solidFill>
              <a:schemeClr val="accent1"/>
            </a:solidFill>
            <a:ln w="25400" cap="flat" cmpd="sng">
              <a:solidFill>
                <a:srgbClr val="E8D3A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8"/>
            <p:cNvSpPr txBox="1"/>
            <p:nvPr/>
          </p:nvSpPr>
          <p:spPr>
            <a:xfrm>
              <a:off x="449143" y="1382410"/>
              <a:ext cx="1335954" cy="890635"/>
            </a:xfrm>
            <a:prstGeom prst="rect">
              <a:avLst/>
            </a:prstGeom>
            <a:noFill/>
            <a:ln>
              <a:noFill/>
            </a:ln>
          </p:spPr>
          <p:txBody>
            <a:bodyPr spcFirstLastPara="1" wrap="square" lIns="48000" tIns="16000" rIns="16000" bIns="16000" anchor="ctr" anchorCtr="0">
              <a:noAutofit/>
            </a:bodyPr>
            <a:lstStyle/>
            <a:p>
              <a:pPr marL="0" marR="0" lvl="0" indent="0" algn="ctr" rtl="0">
                <a:lnSpc>
                  <a:spcPct val="90000"/>
                </a:lnSpc>
                <a:spcBef>
                  <a:spcPts val="0"/>
                </a:spcBef>
                <a:spcAft>
                  <a:spcPts val="0"/>
                </a:spcAft>
                <a:buClr>
                  <a:schemeClr val="lt1"/>
                </a:buClr>
                <a:buSzPts val="1200"/>
                <a:buFont typeface="Calibri"/>
                <a:buNone/>
              </a:pPr>
              <a:r>
                <a:rPr lang="en-US" sz="1200" b="0" i="0" u="none" strike="noStrike" cap="none">
                  <a:solidFill>
                    <a:schemeClr val="lt1"/>
                  </a:solidFill>
                  <a:latin typeface="Calibri"/>
                  <a:ea typeface="Calibri"/>
                  <a:cs typeface="Calibri"/>
                  <a:sym typeface="Calibri"/>
                </a:rPr>
                <a:t>Publication of final diversity plan, policy, and guidance (Jan. 2025)</a:t>
              </a:r>
              <a:endParaRPr/>
            </a:p>
          </p:txBody>
        </p:sp>
        <p:sp>
          <p:nvSpPr>
            <p:cNvPr id="119" name="Google Shape;119;p18"/>
            <p:cNvSpPr/>
            <p:nvPr/>
          </p:nvSpPr>
          <p:spPr>
            <a:xfrm>
              <a:off x="2007755" y="1382410"/>
              <a:ext cx="2226589" cy="890635"/>
            </a:xfrm>
            <a:prstGeom prst="chevron">
              <a:avLst>
                <a:gd name="adj" fmla="val 50000"/>
              </a:avLst>
            </a:prstGeom>
            <a:solidFill>
              <a:schemeClr val="accent1"/>
            </a:solidFill>
            <a:ln w="25400" cap="flat" cmpd="sng">
              <a:solidFill>
                <a:srgbClr val="E8D3A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8"/>
            <p:cNvSpPr txBox="1"/>
            <p:nvPr/>
          </p:nvSpPr>
          <p:spPr>
            <a:xfrm>
              <a:off x="2453073" y="1382410"/>
              <a:ext cx="1335954" cy="890635"/>
            </a:xfrm>
            <a:prstGeom prst="rect">
              <a:avLst/>
            </a:prstGeom>
            <a:noFill/>
            <a:ln>
              <a:noFill/>
            </a:ln>
          </p:spPr>
          <p:txBody>
            <a:bodyPr spcFirstLastPara="1" wrap="square" lIns="48000" tIns="16000" rIns="16000" bIns="16000" anchor="ctr" anchorCtr="0">
              <a:noAutofit/>
            </a:bodyPr>
            <a:lstStyle/>
            <a:p>
              <a:pPr marL="0" marR="0" lvl="0" indent="0" algn="ctr" rtl="0">
                <a:lnSpc>
                  <a:spcPct val="90000"/>
                </a:lnSpc>
                <a:spcBef>
                  <a:spcPts val="0"/>
                </a:spcBef>
                <a:spcAft>
                  <a:spcPts val="0"/>
                </a:spcAft>
                <a:buClr>
                  <a:schemeClr val="lt1"/>
                </a:buClr>
                <a:buSzPts val="1200"/>
                <a:buFont typeface="Calibri"/>
                <a:buNone/>
              </a:pPr>
              <a:r>
                <a:rPr lang="en-US" sz="1200" b="0" i="0" u="none" strike="noStrike" cap="none">
                  <a:solidFill>
                    <a:schemeClr val="lt1"/>
                  </a:solidFill>
                  <a:latin typeface="Calibri"/>
                  <a:ea typeface="Calibri"/>
                  <a:cs typeface="Calibri"/>
                  <a:sym typeface="Calibri"/>
                </a:rPr>
                <a:t>Pilot pre-award planning* (Jan.-Jun. 2025)</a:t>
              </a:r>
              <a:endParaRPr/>
            </a:p>
          </p:txBody>
        </p:sp>
        <p:sp>
          <p:nvSpPr>
            <p:cNvPr id="121" name="Google Shape;121;p18"/>
            <p:cNvSpPr/>
            <p:nvPr/>
          </p:nvSpPr>
          <p:spPr>
            <a:xfrm>
              <a:off x="4011686" y="1382410"/>
              <a:ext cx="2226589" cy="890635"/>
            </a:xfrm>
            <a:prstGeom prst="chevron">
              <a:avLst>
                <a:gd name="adj" fmla="val 50000"/>
              </a:avLst>
            </a:prstGeom>
            <a:solidFill>
              <a:schemeClr val="accent1"/>
            </a:solidFill>
            <a:ln w="25400" cap="flat" cmpd="sng">
              <a:solidFill>
                <a:srgbClr val="E8D3A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8"/>
            <p:cNvSpPr txBox="1"/>
            <p:nvPr/>
          </p:nvSpPr>
          <p:spPr>
            <a:xfrm>
              <a:off x="4457004" y="1382410"/>
              <a:ext cx="1335954" cy="890635"/>
            </a:xfrm>
            <a:prstGeom prst="rect">
              <a:avLst/>
            </a:prstGeom>
            <a:noFill/>
            <a:ln>
              <a:noFill/>
            </a:ln>
          </p:spPr>
          <p:txBody>
            <a:bodyPr spcFirstLastPara="1" wrap="square" lIns="48000" tIns="16000" rIns="16000" bIns="16000" anchor="ctr" anchorCtr="0">
              <a:noAutofit/>
            </a:bodyPr>
            <a:lstStyle/>
            <a:p>
              <a:pPr marL="0" marR="0" lvl="0" indent="0" algn="ctr" rtl="0">
                <a:lnSpc>
                  <a:spcPct val="90000"/>
                </a:lnSpc>
                <a:spcBef>
                  <a:spcPts val="0"/>
                </a:spcBef>
                <a:spcAft>
                  <a:spcPts val="0"/>
                </a:spcAft>
                <a:buClr>
                  <a:schemeClr val="lt1"/>
                </a:buClr>
                <a:buSzPts val="1200"/>
                <a:buFont typeface="Calibri"/>
                <a:buNone/>
              </a:pPr>
              <a:r>
                <a:rPr lang="en-US" sz="1200" b="0" i="0" u="none" strike="noStrike" cap="none">
                  <a:solidFill>
                    <a:schemeClr val="lt1"/>
                  </a:solidFill>
                  <a:latin typeface="Calibri"/>
                  <a:ea typeface="Calibri"/>
                  <a:cs typeface="Calibri"/>
                  <a:sym typeface="Calibri"/>
                </a:rPr>
                <a:t>Update other associated HSD forms, policy, and guidance (Jan.-Aug. 2025)</a:t>
              </a:r>
              <a:endParaRPr/>
            </a:p>
          </p:txBody>
        </p:sp>
        <p:sp>
          <p:nvSpPr>
            <p:cNvPr id="123" name="Google Shape;123;p18"/>
            <p:cNvSpPr/>
            <p:nvPr/>
          </p:nvSpPr>
          <p:spPr>
            <a:xfrm>
              <a:off x="6015616" y="1382410"/>
              <a:ext cx="2226589" cy="890635"/>
            </a:xfrm>
            <a:prstGeom prst="chevron">
              <a:avLst>
                <a:gd name="adj" fmla="val 50000"/>
              </a:avLst>
            </a:prstGeom>
            <a:solidFill>
              <a:schemeClr val="accent1"/>
            </a:solidFill>
            <a:ln w="25400" cap="flat" cmpd="sng">
              <a:solidFill>
                <a:srgbClr val="E8D3A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8"/>
            <p:cNvSpPr txBox="1"/>
            <p:nvPr/>
          </p:nvSpPr>
          <p:spPr>
            <a:xfrm>
              <a:off x="6460934" y="1382410"/>
              <a:ext cx="1335954" cy="890635"/>
            </a:xfrm>
            <a:prstGeom prst="rect">
              <a:avLst/>
            </a:prstGeom>
            <a:noFill/>
            <a:ln>
              <a:noFill/>
            </a:ln>
          </p:spPr>
          <p:txBody>
            <a:bodyPr spcFirstLastPara="1" wrap="square" lIns="48000" tIns="16000" rIns="16000" bIns="16000" anchor="ctr" anchorCtr="0">
              <a:noAutofit/>
            </a:bodyPr>
            <a:lstStyle/>
            <a:p>
              <a:pPr marL="0" marR="0" lvl="0" indent="0" algn="ctr" rtl="0">
                <a:lnSpc>
                  <a:spcPct val="90000"/>
                </a:lnSpc>
                <a:spcBef>
                  <a:spcPts val="0"/>
                </a:spcBef>
                <a:spcAft>
                  <a:spcPts val="0"/>
                </a:spcAft>
                <a:buClr>
                  <a:schemeClr val="lt1"/>
                </a:buClr>
                <a:buSzPts val="1200"/>
                <a:buFont typeface="Calibri"/>
                <a:buNone/>
              </a:pPr>
              <a:r>
                <a:rPr lang="en-US" sz="1200" b="0" i="0" u="none" strike="noStrike" cap="none">
                  <a:solidFill>
                    <a:schemeClr val="lt1"/>
                  </a:solidFill>
                  <a:latin typeface="Calibri"/>
                  <a:ea typeface="Calibri"/>
                  <a:cs typeface="Calibri"/>
                  <a:sym typeface="Calibri"/>
                </a:rPr>
                <a:t>Training and dissemination (Oct.-Dec. 2025</a:t>
              </a: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9"/>
          <p:cNvSpPr txBox="1">
            <a:spLocks noGrp="1"/>
          </p:cNvSpPr>
          <p:nvPr>
            <p:ph type="title"/>
          </p:nvPr>
        </p:nvSpPr>
        <p:spPr>
          <a:xfrm>
            <a:off x="671757" y="371510"/>
            <a:ext cx="8184662" cy="991998"/>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rgbClr val="4B2E83"/>
              </a:buClr>
              <a:buSzPts val="3000"/>
              <a:buFont typeface="Arial"/>
              <a:buNone/>
            </a:pPr>
            <a:r>
              <a:rPr lang="en-US" sz="3000" b="1" i="0" u="none" strike="noStrike" cap="none">
                <a:solidFill>
                  <a:srgbClr val="4B2E83"/>
                </a:solidFill>
                <a:latin typeface="Arial"/>
                <a:ea typeface="Arial"/>
                <a:cs typeface="Arial"/>
                <a:sym typeface="Arial"/>
              </a:rPr>
              <a:t>Other DCTI Activities</a:t>
            </a:r>
            <a:endParaRPr/>
          </a:p>
        </p:txBody>
      </p:sp>
      <p:sp>
        <p:nvSpPr>
          <p:cNvPr id="131" name="Google Shape;131;p19"/>
          <p:cNvSpPr txBox="1">
            <a:spLocks noGrp="1"/>
          </p:cNvSpPr>
          <p:nvPr>
            <p:ph type="body" idx="2"/>
          </p:nvPr>
        </p:nvSpPr>
        <p:spPr>
          <a:xfrm>
            <a:off x="659305" y="1736725"/>
            <a:ext cx="8196210" cy="4015497"/>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4B2E83"/>
              </a:buClr>
              <a:buSzPts val="2200"/>
              <a:buChar char="&gt;"/>
            </a:pPr>
            <a:r>
              <a:rPr lang="en-US" sz="2200" b="0">
                <a:latin typeface="Arial"/>
                <a:ea typeface="Arial"/>
                <a:cs typeface="Arial"/>
                <a:sym typeface="Arial"/>
              </a:rPr>
              <a:t>Community Collaboratory – community engagement</a:t>
            </a:r>
            <a:endParaRPr/>
          </a:p>
          <a:p>
            <a:pPr marL="342900" lvl="0" indent="-342900" algn="l" rtl="0">
              <a:spcBef>
                <a:spcPts val="1040"/>
              </a:spcBef>
              <a:spcAft>
                <a:spcPts val="0"/>
              </a:spcAft>
              <a:buClr>
                <a:srgbClr val="4B2E83"/>
              </a:buClr>
              <a:buSzPts val="2200"/>
              <a:buChar char="&gt;"/>
            </a:pPr>
            <a:r>
              <a:rPr lang="en-US" sz="2200" b="0">
                <a:latin typeface="Arial"/>
                <a:ea typeface="Arial"/>
                <a:cs typeface="Arial"/>
                <a:sym typeface="Arial"/>
              </a:rPr>
              <a:t>UW Libraries/ITHS target population identification service</a:t>
            </a:r>
            <a:endParaRPr/>
          </a:p>
          <a:p>
            <a:pPr marL="342900" lvl="0" indent="-342900" algn="l" rtl="0">
              <a:spcBef>
                <a:spcPts val="1040"/>
              </a:spcBef>
              <a:spcAft>
                <a:spcPts val="0"/>
              </a:spcAft>
              <a:buClr>
                <a:srgbClr val="4B2E83"/>
              </a:buClr>
              <a:buSzPts val="2200"/>
              <a:buChar char="&gt;"/>
            </a:pPr>
            <a:r>
              <a:rPr lang="en-US" sz="2200" b="0">
                <a:latin typeface="Arial"/>
                <a:ea typeface="Arial"/>
                <a:cs typeface="Arial"/>
                <a:sym typeface="Arial"/>
              </a:rPr>
              <a:t>ITHS Recruitment Support Service</a:t>
            </a:r>
            <a:endParaRPr/>
          </a:p>
          <a:p>
            <a:pPr marL="342900" lvl="0" indent="-342900" algn="l" rtl="0">
              <a:spcBef>
                <a:spcPts val="1040"/>
              </a:spcBef>
              <a:spcAft>
                <a:spcPts val="0"/>
              </a:spcAft>
              <a:buClr>
                <a:srgbClr val="4B2E83"/>
              </a:buClr>
              <a:buSzPts val="2200"/>
              <a:buChar char="&gt;"/>
            </a:pPr>
            <a:r>
              <a:rPr lang="en-US" sz="2200" b="0">
                <a:latin typeface="Arial"/>
                <a:ea typeface="Arial"/>
                <a:cs typeface="Arial"/>
                <a:sym typeface="Arial"/>
              </a:rPr>
              <a:t>Centralized admin support for translation/interpreter services</a:t>
            </a:r>
            <a:endParaRPr/>
          </a:p>
          <a:p>
            <a:pPr marL="342900" lvl="0" indent="-342900" algn="l" rtl="0">
              <a:spcBef>
                <a:spcPts val="1040"/>
              </a:spcBef>
              <a:spcAft>
                <a:spcPts val="0"/>
              </a:spcAft>
              <a:buClr>
                <a:srgbClr val="4B2E83"/>
              </a:buClr>
              <a:buSzPts val="2200"/>
              <a:buChar char="&gt;"/>
            </a:pPr>
            <a:r>
              <a:rPr lang="en-US" sz="2200" b="0">
                <a:latin typeface="Arial"/>
                <a:ea typeface="Arial"/>
                <a:cs typeface="Arial"/>
                <a:sym typeface="Arial"/>
              </a:rPr>
              <a:t>Translation support for unfunded/underfunded studies</a:t>
            </a:r>
            <a:endParaRPr/>
          </a:p>
          <a:p>
            <a:pPr marL="342900" lvl="0" indent="-342900" algn="l" rtl="0">
              <a:spcBef>
                <a:spcPts val="1040"/>
              </a:spcBef>
              <a:spcAft>
                <a:spcPts val="0"/>
              </a:spcAft>
              <a:buClr>
                <a:srgbClr val="4B2E83"/>
              </a:buClr>
              <a:buSzPts val="2200"/>
              <a:buChar char="&gt;"/>
            </a:pPr>
            <a:r>
              <a:rPr lang="en-US" sz="2200" b="0">
                <a:latin typeface="Arial"/>
                <a:ea typeface="Arial"/>
                <a:cs typeface="Arial"/>
                <a:sym typeface="Arial"/>
              </a:rPr>
              <a:t>More e-consent options</a:t>
            </a:r>
            <a:endParaRPr/>
          </a:p>
          <a:p>
            <a:pPr marL="342900" lvl="0" indent="-342900" algn="l" rtl="0">
              <a:spcBef>
                <a:spcPts val="1040"/>
              </a:spcBef>
              <a:spcAft>
                <a:spcPts val="0"/>
              </a:spcAft>
              <a:buClr>
                <a:srgbClr val="4B2E83"/>
              </a:buClr>
              <a:buSzPts val="2200"/>
              <a:buChar char="&gt;"/>
            </a:pPr>
            <a:r>
              <a:rPr lang="en-US" sz="2200" b="0">
                <a:latin typeface="Arial"/>
                <a:ea typeface="Arial"/>
                <a:cs typeface="Arial"/>
                <a:sym typeface="Arial"/>
              </a:rPr>
              <a:t>Centralized institutional enrollment reporting</a:t>
            </a:r>
            <a:endParaRPr/>
          </a:p>
        </p:txBody>
      </p:sp>
      <p:sp>
        <p:nvSpPr>
          <p:cNvPr id="132" name="Google Shape;132;p19"/>
          <p:cNvSpPr txBox="1"/>
          <p:nvPr/>
        </p:nvSpPr>
        <p:spPr>
          <a:xfrm>
            <a:off x="671758" y="6301355"/>
            <a:ext cx="7229368" cy="330868"/>
          </a:xfrm>
          <a:prstGeom prst="rect">
            <a:avLst/>
          </a:prstGeom>
          <a:noFill/>
          <a:ln>
            <a:noFill/>
          </a:ln>
        </p:spPr>
        <p:txBody>
          <a:bodyPr spcFirstLastPara="1" wrap="square" lIns="91425" tIns="45700" rIns="91425" bIns="45700" anchor="b" anchorCtr="0">
            <a:noAutofit/>
          </a:bodyPr>
          <a:lstStyle/>
          <a:p>
            <a:pPr marL="0" marR="0" lvl="0" indent="0" algn="l" rtl="0">
              <a:lnSpc>
                <a:spcPct val="150000"/>
              </a:lnSpc>
              <a:spcBef>
                <a:spcPts val="0"/>
              </a:spcBef>
              <a:spcAft>
                <a:spcPts val="0"/>
              </a:spcAft>
              <a:buClr>
                <a:srgbClr val="4B2E83"/>
              </a:buClr>
              <a:buSzPts val="1200"/>
              <a:buFont typeface="Arial"/>
              <a:buNone/>
            </a:pPr>
            <a:r>
              <a:rPr lang="en-US" sz="1200" b="1" i="0" u="none" strike="noStrike" cap="none">
                <a:solidFill>
                  <a:srgbClr val="4B2E83"/>
                </a:solidFill>
                <a:latin typeface="Arial"/>
                <a:ea typeface="Arial"/>
                <a:cs typeface="Arial"/>
                <a:sym typeface="Arial"/>
              </a:rPr>
              <a:t>MRAM – Jason Malone - HSD</a:t>
            </a:r>
            <a:endParaRPr/>
          </a:p>
        </p:txBody>
      </p:sp>
    </p:spTree>
  </p:cSld>
  <p:clrMapOvr>
    <a:masterClrMapping/>
  </p:clrMapOvr>
</p:sld>
</file>

<file path=ppt/theme/theme1.xml><?xml version="1.0" encoding="utf-8"?>
<a:theme xmlns:a="http://schemas.openxmlformats.org/drawingml/2006/main"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Custom 5">
      <a:dk1>
        <a:srgbClr val="33006F"/>
      </a:dk1>
      <a:lt1>
        <a:srgbClr val="E8D3A2"/>
      </a:lt1>
      <a:dk2>
        <a:srgbClr val="33006F"/>
      </a:dk2>
      <a:lt2>
        <a:srgbClr val="FFFFFF"/>
      </a:lt2>
      <a:accent1>
        <a:srgbClr val="33006F"/>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1223</Words>
  <Application>Microsoft Office PowerPoint</Application>
  <PresentationFormat>On-screen Show (4:3)</PresentationFormat>
  <Paragraphs>108</Paragraphs>
  <Slides>10</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10</vt:i4>
      </vt:variant>
    </vt:vector>
  </HeadingPairs>
  <TitlesOfParts>
    <vt:vector size="19" baseType="lpstr">
      <vt:lpstr>Open Sans Light</vt:lpstr>
      <vt:lpstr>Merriweather Sans</vt:lpstr>
      <vt:lpstr>Encode Sans Black</vt:lpstr>
      <vt:lpstr>Courier New</vt:lpstr>
      <vt:lpstr>Arial</vt:lpstr>
      <vt:lpstr>Calibri</vt:lpstr>
      <vt:lpstr>Open Sans</vt:lpstr>
      <vt:lpstr>Custom Design</vt:lpstr>
      <vt:lpstr>1_Custom Design</vt:lpstr>
      <vt:lpstr>UW Diversity in Clinical Trials Initiative: Update</vt:lpstr>
      <vt:lpstr>Legislation in Brief (SSHB 1745, 2023)</vt:lpstr>
      <vt:lpstr>Diversity in Clinical Trials - UW Policy</vt:lpstr>
      <vt:lpstr>Scope Reminder: UW Policy</vt:lpstr>
      <vt:lpstr>Justified Exclusions</vt:lpstr>
      <vt:lpstr>HSD Supplement – Diversity Plan </vt:lpstr>
      <vt:lpstr>Researcher Implications</vt:lpstr>
      <vt:lpstr>What’s Next? – HSD Timeline</vt:lpstr>
      <vt:lpstr>Other DCTI Activities</vt:lpstr>
      <vt:lpstr>Additional Info &amp;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Susan Wilbanks</dc:creator>
  <cp:lastModifiedBy>Susan Wilbanks</cp:lastModifiedBy>
  <cp:revision>1</cp:revision>
  <dcterms:modified xsi:type="dcterms:W3CDTF">2025-01-09T22:18:10Z</dcterms:modified>
</cp:coreProperties>
</file>