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858000" cy="9144000"/>
  <p:embeddedFontLst>
    <p:embeddedFont>
      <p:font typeface="Encode Sans Black"/>
      <p:bold r:id="rId22"/>
    </p:embeddedFont>
    <p:embeddedFont>
      <p:font typeface="Open Sans Light"/>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88" orient="horz"/>
        <p:guide pos="47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EncodeSansBlack-bold.fntdata"/><Relationship Id="rId21" Type="http://schemas.openxmlformats.org/officeDocument/2006/relationships/slide" Target="slides/slide15.xml"/><Relationship Id="rId24" Type="http://schemas.openxmlformats.org/officeDocument/2006/relationships/font" Target="fonts/OpenSansLight-bold.fntdata"/><Relationship Id="rId23" Type="http://schemas.openxmlformats.org/officeDocument/2006/relationships/font" Target="fonts/OpenSansLigh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Light-boldItalic.fntdata"/><Relationship Id="rId25" Type="http://schemas.openxmlformats.org/officeDocument/2006/relationships/font" Target="fonts/OpenSansLight-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penSan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 want to review with you all today the Diversity in Clinical Trials Initiative, whose implementation date is coming up on January 1</a:t>
            </a:r>
            <a:r>
              <a:rPr baseline="30000" lang="en-US"/>
              <a:t>st</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I’ll go over the policy requirements, exceptions, and then would like to talk about some of the resources being stood up for researchers to support compliance.</a:t>
            </a:r>
            <a:endParaRPr/>
          </a:p>
        </p:txBody>
      </p:sp>
      <p:sp>
        <p:nvSpPr>
          <p:cNvPr id="56" name="Google Shape;5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Health Sciences Library offers a lit search review service to help researchers obtain information to identify underrepresented communities within their target population and intervention.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a free resource open to all UW researchers now.</a:t>
            </a:r>
            <a:endParaRPr/>
          </a:p>
          <a:p>
            <a:pPr indent="0" lvl="0" marL="0" rtl="0" algn="l">
              <a:spcBef>
                <a:spcPts val="0"/>
              </a:spcBef>
              <a:spcAft>
                <a:spcPts val="0"/>
              </a:spcAft>
              <a:buNone/>
            </a:pPr>
            <a:r>
              <a:t/>
            </a:r>
            <a:endParaRPr/>
          </a:p>
        </p:txBody>
      </p:sp>
      <p:sp>
        <p:nvSpPr>
          <p:cNvPr id="122" name="Google Shape;12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Another service that will help investigators identify their target population is the Clinical Trial Dashboard.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tool pulls from data in Epic and Oncore to give breakdowns of available populations within the data set that align with the different underrepresented communities identified in the WA State law.</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Data can be filtered down by ICD-10 codes to look at race/ethnicity, sex, age, etc.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tool should be available this fall and will be free to use.</a:t>
            </a:r>
            <a:endParaRPr/>
          </a:p>
        </p:txBody>
      </p:sp>
      <p:sp>
        <p:nvSpPr>
          <p:cNvPr id="131" name="Google Shape;13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ITHS has established a recruitment support service to provide consultations to researchers on developing appropriate recruitment and retention strategies, including helping with designing culturally sensitive recruitment materials and budgeting and planning.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draws from a pool of expertise across different offices, include representatives from HSD to ensure the plan developed will meet the policy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service is live now and open to researchers across WWAMI region at no cost.</a:t>
            </a:r>
            <a:endParaRPr/>
          </a:p>
        </p:txBody>
      </p:sp>
      <p:sp>
        <p:nvSpPr>
          <p:cNvPr id="140" name="Google Shape;14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Recall that the DCT law requires that e-consent be offered as an option to participants.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UW has available free e-consent resources now with REDCap and DocuSign.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FDA-regulated studies, we don’t currently have any part 11 compliant e-tool. Two systems are being added to address this:</a:t>
            </a:r>
            <a:endParaRPr/>
          </a:p>
          <a:p>
            <a:pPr indent="-171450" lvl="0" marL="171450" rtl="0" algn="l">
              <a:spcBef>
                <a:spcPts val="0"/>
              </a:spcBef>
              <a:spcAft>
                <a:spcPts val="0"/>
              </a:spcAft>
              <a:buClr>
                <a:schemeClr val="dk1"/>
              </a:buClr>
              <a:buSzPts val="1200"/>
              <a:buFont typeface="Arial"/>
              <a:buChar char="•"/>
            </a:pPr>
            <a:r>
              <a:rPr lang="en-US"/>
              <a:t>A part 11 compliant REDCap instance that will also support EDC</a:t>
            </a:r>
            <a:endParaRPr/>
          </a:p>
          <a:p>
            <a:pPr indent="-171450" lvl="0" marL="171450" rtl="0" algn="l">
              <a:spcBef>
                <a:spcPts val="0"/>
              </a:spcBef>
              <a:spcAft>
                <a:spcPts val="0"/>
              </a:spcAft>
              <a:buClr>
                <a:schemeClr val="dk1"/>
              </a:buClr>
              <a:buSzPts val="1200"/>
              <a:buFont typeface="Arial"/>
              <a:buChar char="•"/>
            </a:pPr>
            <a:r>
              <a:rPr lang="en-US"/>
              <a:t>Florence e-consent module</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Both should be available by the end of this calendar year. Costs are still being determined for use of the part 11 REDCap instance but the Florence e-consent module will be free for all studies except industry-sponsored trials.</a:t>
            </a:r>
            <a:endParaRPr/>
          </a:p>
          <a:p>
            <a:pPr indent="0" lvl="0" marL="0" rtl="0" algn="l">
              <a:spcBef>
                <a:spcPts val="0"/>
              </a:spcBef>
              <a:spcAft>
                <a:spcPts val="0"/>
              </a:spcAft>
              <a:buClr>
                <a:schemeClr val="dk1"/>
              </a:buClr>
              <a:buSzPts val="1200"/>
              <a:buFont typeface="Arial"/>
              <a:buNone/>
            </a:pPr>
            <a:r>
              <a:t/>
            </a:r>
            <a:endParaRPr/>
          </a:p>
          <a:p>
            <a:pPr indent="0" lvl="0" marL="0" rtl="0" algn="l">
              <a:spcBef>
                <a:spcPts val="0"/>
              </a:spcBef>
              <a:spcAft>
                <a:spcPts val="0"/>
              </a:spcAft>
              <a:buClr>
                <a:schemeClr val="dk1"/>
              </a:buClr>
              <a:buSzPts val="1200"/>
              <a:buFont typeface="Arial"/>
              <a:buNone/>
            </a:pPr>
            <a:r>
              <a:rPr lang="en-US"/>
              <a:t>Look for more information about these in future hsd newsletters.</a:t>
            </a:r>
            <a:endParaRPr/>
          </a:p>
        </p:txBody>
      </p:sp>
      <p:sp>
        <p:nvSpPr>
          <p:cNvPr id="149" name="Google Shape;14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I’ve listed here links to available resources about these services and other information about the DCTI.</a:t>
            </a:r>
            <a:endParaRPr/>
          </a:p>
        </p:txBody>
      </p:sp>
      <p:sp>
        <p:nvSpPr>
          <p:cNvPr id="156" name="Google Shape;15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Feel free to send any questions you have about the DCTI to hsdinfo@uw.edu.</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3" name="Google Shape;18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Recall that in 2023, the WA State legislature passed the Diversity in Clinical Trials law to improve participation of underrepresented demographic groups in clinical trials.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Part of the law required that institutions like UW develop a policy that requires researchers to… [</a:t>
            </a:r>
            <a:r>
              <a:rPr b="1" lang="en-US"/>
              <a:t>REVIEW</a:t>
            </a:r>
            <a:r>
              <a:rPr lang="en-US"/>
              <a:t> Slide]</a:t>
            </a:r>
            <a:endParaRPr/>
          </a:p>
        </p:txBody>
      </p:sp>
      <p:sp>
        <p:nvSpPr>
          <p:cNvPr id="63" name="Google Shape;6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Our institutional policy is broader that the state law, applying to </a:t>
            </a:r>
            <a:r>
              <a:rPr lang="en-US" u="sng"/>
              <a:t>all</a:t>
            </a:r>
            <a:r>
              <a:rPr lang="en-US"/>
              <a:t> types of UW clinical trials, not just drug/device studies, so behavioral or surgical interventional trials are included.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applies to clinical trials where UW employees or agents are responsible for or engaged in recruitment and consent activities. If the UW is only engaged for example, as a data coordinating site and is not responsible for recruitment and consent, the policy does not apply.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would apply regardless of where the research is occurring (e.g., WA state, international) and would apply for studies relying on an external IRB and for non-UW sites relying on the UW IRB for review.</a:t>
            </a:r>
            <a:endParaRPr/>
          </a:p>
        </p:txBody>
      </p:sp>
      <p:sp>
        <p:nvSpPr>
          <p:cNvPr id="70" name="Google Shape;7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some exceptions to the policy including [</a:t>
            </a:r>
            <a:r>
              <a:rPr b="1" lang="en-US"/>
              <a:t>REVIEW</a:t>
            </a:r>
            <a:r>
              <a:rPr lang="en-US"/>
              <a:t>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Note that we have recently provided additional clarification to the exception regarding ‘small populations’. [</a:t>
            </a:r>
            <a:r>
              <a:rPr b="1" lang="en-US"/>
              <a:t>CLICK</a:t>
            </a:r>
            <a:r>
              <a:rPr lang="en-US"/>
              <a:t> for Fly-in]</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Arial"/>
              <a:buNone/>
            </a:pPr>
            <a:r>
              <a:rPr lang="en-US"/>
              <a:t>If the </a:t>
            </a:r>
            <a:r>
              <a:rPr b="1" lang="en-US"/>
              <a:t>available</a:t>
            </a:r>
            <a:r>
              <a:rPr lang="en-US"/>
              <a:t> target population is ≤100, or the total study cohort enrollment is ≤30 across </a:t>
            </a:r>
            <a:r>
              <a:rPr b="1" lang="en-US" u="none"/>
              <a:t>all sites</a:t>
            </a:r>
            <a:r>
              <a:rPr lang="en-US"/>
              <a:t>, the population may be too small to allow for statistical calculation. </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Some examples of studies that may not have an available population greater than 100 individuals might include studies involving rare diseases or unique and limited populations (e.g., a study involving astronauts).</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For multi-site research, the cohort enrollment includes all sites so if the local UW site is only enrolling 10 participants but there are 25 other study sites each enrolling 10 people, the cohort for the study overall is 250 and therefore the study is subject to the DCT requirements. The UW site would be expected to develop a reasonable diversity plan for their targeted 10 participants.</a:t>
            </a:r>
            <a:endParaRPr/>
          </a:p>
          <a:p>
            <a:pPr indent="0" lvl="0" marL="0" rtl="0" algn="l">
              <a:spcBef>
                <a:spcPts val="0"/>
              </a:spcBef>
              <a:spcAft>
                <a:spcPts val="0"/>
              </a:spcAft>
              <a:buNone/>
            </a:pPr>
            <a:r>
              <a:t/>
            </a:r>
            <a:endParaRPr/>
          </a:p>
        </p:txBody>
      </p:sp>
      <p:sp>
        <p:nvSpPr>
          <p:cNvPr id="77" name="Google Shape;7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HSD has developed a diversity supplement that researchers will submit as part of their application to HSD (either for UW or external IRB review).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diversity plan solicits information in 5 areas… [</a:t>
            </a:r>
            <a:r>
              <a:rPr b="1" lang="en-US"/>
              <a:t>REVIEW </a:t>
            </a:r>
            <a:r>
              <a:rPr lang="en-US"/>
              <a:t>Slide]</a:t>
            </a:r>
            <a:endParaRPr/>
          </a:p>
          <a:p>
            <a:pPr indent="0" lvl="0" marL="0" rtl="0" algn="l">
              <a:spcBef>
                <a:spcPts val="0"/>
              </a:spcBef>
              <a:spcAft>
                <a:spcPts val="0"/>
              </a:spcAft>
              <a:buNone/>
            </a:pPr>
            <a:r>
              <a:t/>
            </a:r>
            <a:endParaRPr/>
          </a:p>
        </p:txBody>
      </p:sp>
      <p:sp>
        <p:nvSpPr>
          <p:cNvPr id="85" name="Google Shape;8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I want to call out the policy requirements regarding enrollment of individuals with a non-English language preference.</a:t>
            </a:r>
            <a:endParaRPr/>
          </a:p>
          <a:p>
            <a:pPr indent="0" lvl="0" marL="0" marR="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Arial"/>
              <a:buNone/>
            </a:pPr>
            <a:r>
              <a:rPr lang="en-US"/>
              <a:t>[</a:t>
            </a:r>
            <a:r>
              <a:rPr b="1" lang="en-US"/>
              <a:t>REVIEW</a:t>
            </a:r>
            <a:r>
              <a:rPr lang="en-US"/>
              <a:t> Slide]</a:t>
            </a:r>
            <a:endParaRPr/>
          </a:p>
          <a:p>
            <a:pPr indent="0" lvl="0" marL="0" rtl="0" algn="l">
              <a:spcBef>
                <a:spcPts val="0"/>
              </a:spcBef>
              <a:spcAft>
                <a:spcPts val="0"/>
              </a:spcAft>
              <a:buNone/>
            </a:pPr>
            <a:r>
              <a:t/>
            </a:r>
            <a:endParaRPr/>
          </a:p>
        </p:txBody>
      </p:sp>
      <p:sp>
        <p:nvSpPr>
          <p:cNvPr id="93" name="Google Shape;9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To implement the DCT requirements, researchers will need more time and money. Some of the specific implications include: [</a:t>
            </a:r>
            <a:r>
              <a:rPr b="1" lang="en-US"/>
              <a:t>REVIEW</a:t>
            </a:r>
            <a:r>
              <a:rPr lang="en-US"/>
              <a:t>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is because of these requirements that we have published our policy and guidance a year in advance (this past January) so that researchers have time to plan and budget for the additional costs.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After January 1, 2026, new study submissions for clinical trials subject to the DCT policy will be expected to comply. Insufficient funding will generally not be an acceptable justification for excluding participants from underrepresented communities.</a:t>
            </a:r>
            <a:endParaRPr/>
          </a:p>
          <a:p>
            <a:pPr indent="0" lvl="0" marL="0" rtl="0" algn="l">
              <a:spcBef>
                <a:spcPts val="0"/>
              </a:spcBef>
              <a:spcAft>
                <a:spcPts val="0"/>
              </a:spcAft>
              <a:buNone/>
            </a:pPr>
            <a:r>
              <a:t/>
            </a:r>
            <a:endParaRPr/>
          </a:p>
        </p:txBody>
      </p:sp>
      <p:sp>
        <p:nvSpPr>
          <p:cNvPr id="100" name="Google Shape;10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t>I next want to talk about some of the resources being stood up to help researchers comply with the DCT requirements.</a:t>
            </a:r>
            <a:endParaRPr/>
          </a:p>
          <a:p>
            <a:pPr indent="0" lvl="0" marL="0" rtl="0" algn="l">
              <a:spcBef>
                <a:spcPts val="0"/>
              </a:spcBef>
              <a:spcAft>
                <a:spcPts val="0"/>
              </a:spcAft>
              <a:buNone/>
            </a:pPr>
            <a:r>
              <a:t/>
            </a:r>
            <a:endParaRPr/>
          </a:p>
        </p:txBody>
      </p:sp>
      <p:sp>
        <p:nvSpPr>
          <p:cNvPr id="107" name="Google Shape;10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UW Med Language Access and Cultural Advocacy office has established relationships with translation and interpreter services companies that researchers can now access.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Researcher wouldn’t need to identify and separately contract with companies. Instead, they can submit an email request for services, receive a quote and then be invoiced directly. Translations can happen in a matter of days for some languages.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can also obtain quotes to help in preparing budget estimates for grants, contracts, or other funding proposals.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of these services are available now for use by any UW researcher.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NOTE</a:t>
            </a:r>
            <a:r>
              <a:rPr lang="en-US"/>
              <a:t> – Translation services provided in association with a clinical visit do not incur additional research charges but research only visits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Also, the Office of Healthcare Equity is working with UWLACA to establish a process by which unfunded or underfunded studies can access free translation and interpreter services. More information on this will be published in our newsletter when it goes live.</a:t>
            </a:r>
            <a:endParaRPr/>
          </a:p>
        </p:txBody>
      </p:sp>
      <p:sp>
        <p:nvSpPr>
          <p:cNvPr id="113" name="Google Shape;11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0" name="Shape 10"/>
        <p:cNvGrpSpPr/>
        <p:nvPr/>
      </p:nvGrpSpPr>
      <p:grpSpPr>
        <a:xfrm>
          <a:off x="0" y="0"/>
          <a:ext cx="0" cy="0"/>
          <a:chOff x="0" y="0"/>
          <a:chExt cx="0" cy="0"/>
        </a:xfrm>
      </p:grpSpPr>
      <p:pic>
        <p:nvPicPr>
          <p:cNvPr descr="UW_W Logo_White.png" id="11" name="Google Shape;11;p2"/>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12" name="Google Shape;12;p2"/>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sp>
        <p:nvSpPr>
          <p:cNvPr id="13" name="Google Shape;13;p2"/>
          <p:cNvSpPr txBox="1"/>
          <p:nvPr>
            <p:ph idx="1" type="body"/>
          </p:nvPr>
        </p:nvSpPr>
        <p:spPr>
          <a:xfrm>
            <a:off x="671757" y="1179824"/>
            <a:ext cx="6972300" cy="2641756"/>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4" name="Google Shape;14;p2"/>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7" name="Google Shape;17;p3"/>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8" name="Google Shape;18;p3"/>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9" name="Google Shape;19;p3"/>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pic>
        <p:nvPicPr>
          <p:cNvPr descr="Bar_RtAngle_7502_RGB.png" id="20" name="Google Shape;20;p3"/>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21" name="Shape 21"/>
        <p:cNvGrpSpPr/>
        <p:nvPr/>
      </p:nvGrpSpPr>
      <p:grpSpPr>
        <a:xfrm>
          <a:off x="0" y="0"/>
          <a:ext cx="0" cy="0"/>
          <a:chOff x="0" y="0"/>
          <a:chExt cx="0" cy="0"/>
        </a:xfrm>
      </p:grpSpPr>
      <p:pic>
        <p:nvPicPr>
          <p:cNvPr descr="UW_W Logo_White.png" id="22" name="Google Shape;22;p4"/>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23" name="Google Shape;23;p4"/>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4" name="Google Shape;24;p4"/>
          <p:cNvSpPr txBox="1"/>
          <p:nvPr>
            <p:ph idx="2"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5" name="Google Shape;25;p4"/>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26"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sp>
        <p:nvSpPr>
          <p:cNvPr id="28" name="Google Shape;28;p5"/>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9" name="Google Shape;29;p5"/>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0" name="Google Shape;30;p5"/>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32" name="Shape 32"/>
        <p:cNvGrpSpPr/>
        <p:nvPr/>
      </p:nvGrpSpPr>
      <p:grpSpPr>
        <a:xfrm>
          <a:off x="0" y="0"/>
          <a:ext cx="0" cy="0"/>
          <a:chOff x="0" y="0"/>
          <a:chExt cx="0" cy="0"/>
        </a:xfrm>
      </p:grpSpPr>
      <p:sp>
        <p:nvSpPr>
          <p:cNvPr id="33" name="Google Shape;33;p7"/>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 name="Google Shape;34;p7"/>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5" name="Google Shape;35;p7"/>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36" name="Google Shape;36;p7"/>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 name="Shape 37"/>
        <p:cNvGrpSpPr/>
        <p:nvPr/>
      </p:nvGrpSpPr>
      <p:grpSpPr>
        <a:xfrm>
          <a:off x="0" y="0"/>
          <a:ext cx="0" cy="0"/>
          <a:chOff x="0" y="0"/>
          <a:chExt cx="0" cy="0"/>
        </a:xfrm>
      </p:grpSpPr>
      <p:sp>
        <p:nvSpPr>
          <p:cNvPr id="38" name="Google Shape;38;p8"/>
          <p:cNvSpPr txBox="1"/>
          <p:nvPr>
            <p:ph idx="1" type="body"/>
          </p:nvPr>
        </p:nvSpPr>
        <p:spPr>
          <a:xfrm>
            <a:off x="671757" y="1167124"/>
            <a:ext cx="6972300" cy="2641756"/>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9" name="Google Shape;39;p8"/>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40" name="Google Shape;40;p8"/>
          <p:cNvPicPr preferRelativeResize="0"/>
          <p:nvPr/>
        </p:nvPicPr>
        <p:blipFill rotWithShape="1">
          <a:blip r:embed="rId3">
            <a:alphaModFix/>
          </a:blip>
          <a:srcRect b="0" l="0" r="0" t="0"/>
          <a:stretch/>
        </p:blipFill>
        <p:spPr>
          <a:xfrm>
            <a:off x="792039" y="6487457"/>
            <a:ext cx="2425295" cy="163374"/>
          </a:xfrm>
          <a:prstGeom prst="rect">
            <a:avLst/>
          </a:prstGeom>
          <a:noFill/>
          <a:ln>
            <a:noFill/>
          </a:ln>
        </p:spPr>
      </p:pic>
      <p:pic>
        <p:nvPicPr>
          <p:cNvPr descr="Bar_RtAngle_7502_RGB.png" id="41" name="Google Shape;41;p8"/>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2" name="Shape 42"/>
        <p:cNvGrpSpPr/>
        <p:nvPr/>
      </p:nvGrpSpPr>
      <p:grpSpPr>
        <a:xfrm>
          <a:off x="0" y="0"/>
          <a:ext cx="0" cy="0"/>
          <a:chOff x="0" y="0"/>
          <a:chExt cx="0" cy="0"/>
        </a:xfrm>
      </p:grpSpPr>
      <p:sp>
        <p:nvSpPr>
          <p:cNvPr id="43" name="Google Shape;43;p9"/>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4" name="Google Shape;44;p9"/>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 name="Google Shape;45;p9"/>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46" name="Google Shape;46;p9"/>
          <p:cNvPicPr preferRelativeResize="0"/>
          <p:nvPr/>
        </p:nvPicPr>
        <p:blipFill rotWithShape="1">
          <a:blip r:embed="rId2">
            <a:alphaModFix/>
          </a:blip>
          <a:srcRect b="0" l="0" r="0" t="0"/>
          <a:stretch/>
        </p:blipFill>
        <p:spPr>
          <a:xfrm>
            <a:off x="6382155" y="6487457"/>
            <a:ext cx="2425295" cy="163374"/>
          </a:xfrm>
          <a:prstGeom prst="rect">
            <a:avLst/>
          </a:prstGeom>
          <a:noFill/>
          <a:ln>
            <a:noFill/>
          </a:ln>
        </p:spPr>
      </p:pic>
      <p:pic>
        <p:nvPicPr>
          <p:cNvPr descr="Bar_RtAngle_7502_RGB.png" id="47" name="Google Shape;47;p9"/>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48" name="Shape 48"/>
        <p:cNvGrpSpPr/>
        <p:nvPr/>
      </p:nvGrpSpPr>
      <p:grpSpPr>
        <a:xfrm>
          <a:off x="0" y="0"/>
          <a:ext cx="0" cy="0"/>
          <a:chOff x="0" y="0"/>
          <a:chExt cx="0" cy="0"/>
        </a:xfrm>
      </p:grpSpPr>
      <p:sp>
        <p:nvSpPr>
          <p:cNvPr id="49" name="Google Shape;49;p10"/>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0"/>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51" name="Google Shape;51;p10"/>
          <p:cNvPicPr preferRelativeResize="0"/>
          <p:nvPr/>
        </p:nvPicPr>
        <p:blipFill rotWithShape="1">
          <a:blip r:embed="rId2">
            <a:alphaModFix/>
          </a:blip>
          <a:srcRect b="0" l="0" r="0" t="0"/>
          <a:stretch/>
        </p:blipFill>
        <p:spPr>
          <a:xfrm>
            <a:off x="6363105" y="6487457"/>
            <a:ext cx="2425295" cy="163374"/>
          </a:xfrm>
          <a:prstGeom prst="rect">
            <a:avLst/>
          </a:prstGeom>
          <a:noFill/>
          <a:ln>
            <a:noFill/>
          </a:ln>
        </p:spPr>
      </p:pic>
      <p:pic>
        <p:nvPicPr>
          <p:cNvPr descr="Bar_RtAngle_7502_RGB.png" id="52" name="Google Shape;52;p10"/>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 name="Shape 3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www.washington.edu/research/hsd/guidance/dct/?mkt_tok=MTMxLUFRTy0yMjUAAAGX4Rx5an_ceazDS4e546WceEqvNMgp1n4-z9SAwI87zCCDXmqet4o-NKUw695i49hkO4EVhk9MBSbygwNKvxrl62rpGSP2FXwObb72fMLygMEn" TargetMode="External"/><Relationship Id="rId4" Type="http://schemas.openxmlformats.org/officeDocument/2006/relationships/hyperlink" Target="https://www.washington.edu/research/forms-and-templates/supplement-dct/" TargetMode="External"/><Relationship Id="rId10" Type="http://schemas.openxmlformats.org/officeDocument/2006/relationships/hyperlink" Target="https://www.iths.org/dcti/" TargetMode="External"/><Relationship Id="rId9" Type="http://schemas.openxmlformats.org/officeDocument/2006/relationships/hyperlink" Target="https://uwnetid.sharepoint.com/sites/uwlaca/SitePages/Language-Access-Resources-for-Clinical-Trials-Research.aspx" TargetMode="External"/><Relationship Id="rId5" Type="http://schemas.openxmlformats.org/officeDocument/2006/relationships/hyperlink" Target="mailto:hsdinfo@uw.edu" TargetMode="External"/><Relationship Id="rId6" Type="http://schemas.openxmlformats.org/officeDocument/2006/relationships/hyperlink" Target="https://equity.uwmedicine.org/community-centered-research-resources/" TargetMode="External"/><Relationship Id="rId7" Type="http://schemas.openxmlformats.org/officeDocument/2006/relationships/hyperlink" Target="https://www.iths.org/investigators/services/recruitment-support-service/" TargetMode="External"/><Relationship Id="rId8" Type="http://schemas.openxmlformats.org/officeDocument/2006/relationships/hyperlink" Target="mailto:recruitmentsupport@uw.ed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4.png"/><Relationship Id="rId4" Type="http://schemas.openxmlformats.org/officeDocument/2006/relationships/hyperlink" Target="mailto:hsdinfo@uw.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hyperlink" Target="https://uwnetid.sharepoint.com/sites/uwlaca/SitePages/Language-Access-Resources-for-Clinical-Trials-Research.aspx" TargetMode="External"/><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692029" y="1640263"/>
            <a:ext cx="6972300" cy="1593130"/>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100000"/>
              </a:lnSpc>
              <a:spcBef>
                <a:spcPts val="0"/>
              </a:spcBef>
              <a:spcAft>
                <a:spcPts val="0"/>
              </a:spcAft>
              <a:buClr>
                <a:schemeClr val="accent3"/>
              </a:buClr>
              <a:buSzPct val="100000"/>
              <a:buFont typeface="Arial"/>
              <a:buNone/>
            </a:pPr>
            <a:r>
              <a:rPr b="0" i="0" lang="en-US" sz="5000" u="none" cap="none" strike="noStrike">
                <a:solidFill>
                  <a:schemeClr val="accent3"/>
                </a:solidFill>
                <a:latin typeface="Arial"/>
                <a:ea typeface="Arial"/>
                <a:cs typeface="Arial"/>
                <a:sym typeface="Arial"/>
              </a:rPr>
              <a:t>UW Diversity in Clinical Trials Initiative: Update</a:t>
            </a:r>
            <a:endParaRPr/>
          </a:p>
        </p:txBody>
      </p:sp>
      <p:sp>
        <p:nvSpPr>
          <p:cNvPr id="59" name="Google Shape;59;p11"/>
          <p:cNvSpPr txBox="1"/>
          <p:nvPr/>
        </p:nvSpPr>
        <p:spPr>
          <a:xfrm>
            <a:off x="692029" y="4308049"/>
            <a:ext cx="6656731" cy="1812601"/>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1600"/>
              <a:buFont typeface="Arial"/>
              <a:buNone/>
            </a:pPr>
            <a:r>
              <a:rPr b="0" i="0" lang="en-US" sz="16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US" sz="1600" u="none" cap="none" strike="noStrike">
                <a:solidFill>
                  <a:schemeClr val="lt2"/>
                </a:solidFill>
                <a:latin typeface="Arial"/>
                <a:ea typeface="Arial"/>
                <a:cs typeface="Arial"/>
                <a:sym typeface="Arial"/>
              </a:rPr>
              <a:t>August 14, 2025</a:t>
            </a:r>
            <a:endParaRPr/>
          </a:p>
          <a:p>
            <a:pPr indent="0" lvl="0" marL="0" marR="0" rtl="0" algn="l">
              <a:lnSpc>
                <a:spcPct val="150000"/>
              </a:lnSpc>
              <a:spcBef>
                <a:spcPts val="320"/>
              </a:spcBef>
              <a:spcAft>
                <a:spcPts val="0"/>
              </a:spcAft>
              <a:buClr>
                <a:schemeClr val="lt2"/>
              </a:buClr>
              <a:buSzPts val="1600"/>
              <a:buFont typeface="Arial"/>
              <a:buNone/>
            </a:pPr>
            <a:r>
              <a:rPr b="0" i="0" lang="en-US" sz="1600" u="none" cap="none" strike="noStrike">
                <a:solidFill>
                  <a:schemeClr val="lt2"/>
                </a:solidFill>
                <a:latin typeface="Arial"/>
                <a:ea typeface="Arial"/>
                <a:cs typeface="Arial"/>
                <a:sym typeface="Arial"/>
              </a:rPr>
              <a:t>Jason Malone</a:t>
            </a:r>
            <a:endParaRPr/>
          </a:p>
          <a:p>
            <a:pPr indent="0" lvl="0" marL="0" marR="0" rtl="0" algn="l">
              <a:lnSpc>
                <a:spcPct val="150000"/>
              </a:lnSpc>
              <a:spcBef>
                <a:spcPts val="320"/>
              </a:spcBef>
              <a:spcAft>
                <a:spcPts val="0"/>
              </a:spcAft>
              <a:buClr>
                <a:schemeClr val="lt2"/>
              </a:buClr>
              <a:buSzPts val="1600"/>
              <a:buFont typeface="Arial"/>
              <a:buNone/>
            </a:pPr>
            <a:r>
              <a:rPr b="0" i="0" lang="en-US" sz="1600" u="none" cap="none" strike="noStrike">
                <a:solidFill>
                  <a:schemeClr val="lt2"/>
                </a:solidFill>
                <a:latin typeface="Arial"/>
                <a:ea typeface="Arial"/>
                <a:cs typeface="Arial"/>
                <a:sym typeface="Arial"/>
              </a:rPr>
              <a:t>Human Subjects Division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nvSpPr>
        <p:spPr>
          <a:xfrm>
            <a:off x="7035439" y="88550"/>
            <a:ext cx="233438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Open to UW Researchers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(no charge)</a:t>
            </a:r>
            <a:endParaRPr sz="1800">
              <a:solidFill>
                <a:schemeClr val="dk1"/>
              </a:solidFill>
              <a:latin typeface="Calibri"/>
              <a:ea typeface="Calibri"/>
              <a:cs typeface="Calibri"/>
              <a:sym typeface="Calibri"/>
            </a:endParaRPr>
          </a:p>
        </p:txBody>
      </p:sp>
      <p:sp>
        <p:nvSpPr>
          <p:cNvPr id="125" name="Google Shape;125;p20"/>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Support Services – Health Sciences Research Library</a:t>
            </a:r>
            <a:endParaRPr/>
          </a:p>
        </p:txBody>
      </p:sp>
      <p:sp>
        <p:nvSpPr>
          <p:cNvPr id="126" name="Google Shape;126;p20"/>
          <p:cNvSpPr txBox="1"/>
          <p:nvPr/>
        </p:nvSpPr>
        <p:spPr>
          <a:xfrm>
            <a:off x="245472" y="1866508"/>
            <a:ext cx="3336714" cy="401648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90037"/>
              </a:buClr>
              <a:buSzPts val="2300"/>
              <a:buFont typeface="Arial"/>
              <a:buChar char="•"/>
            </a:pPr>
            <a:r>
              <a:rPr lang="en-US" sz="2300">
                <a:solidFill>
                  <a:srgbClr val="190037"/>
                </a:solidFill>
                <a:latin typeface="Calibri"/>
                <a:ea typeface="Calibri"/>
                <a:cs typeface="Calibri"/>
                <a:sym typeface="Calibri"/>
              </a:rPr>
              <a:t>Identifying demographics </a:t>
            </a:r>
            <a:endParaRPr sz="1800">
              <a:solidFill>
                <a:srgbClr val="190037"/>
              </a:solidFill>
              <a:latin typeface="Calibri"/>
              <a:ea typeface="Calibri"/>
              <a:cs typeface="Calibri"/>
              <a:sym typeface="Calibri"/>
            </a:endParaRPr>
          </a:p>
          <a:p>
            <a:pPr indent="-285750" lvl="1" marL="742950" marR="0" rtl="0" algn="l">
              <a:spcBef>
                <a:spcPts val="0"/>
              </a:spcBef>
              <a:spcAft>
                <a:spcPts val="0"/>
              </a:spcAft>
              <a:buClr>
                <a:srgbClr val="190037"/>
              </a:buClr>
              <a:buSzPts val="2300"/>
              <a:buFont typeface="Courier New"/>
              <a:buChar char="o"/>
            </a:pPr>
            <a:r>
              <a:rPr b="0" i="0" lang="en-US" sz="2300" u="none" cap="none" strike="noStrike">
                <a:solidFill>
                  <a:srgbClr val="190037"/>
                </a:solidFill>
                <a:latin typeface="Calibri"/>
                <a:ea typeface="Calibri"/>
                <a:cs typeface="Calibri"/>
                <a:sym typeface="Calibri"/>
              </a:rPr>
              <a:t>PubMed</a:t>
            </a:r>
            <a:endParaRPr b="0" i="0" sz="1800" u="none" cap="none" strike="noStrike">
              <a:solidFill>
                <a:srgbClr val="190037"/>
              </a:solidFill>
              <a:latin typeface="Calibri"/>
              <a:ea typeface="Calibri"/>
              <a:cs typeface="Calibri"/>
              <a:sym typeface="Calibri"/>
            </a:endParaRPr>
          </a:p>
          <a:p>
            <a:pPr indent="-285750" lvl="1" marL="742950" marR="0" rtl="0" algn="l">
              <a:spcBef>
                <a:spcPts val="0"/>
              </a:spcBef>
              <a:spcAft>
                <a:spcPts val="0"/>
              </a:spcAft>
              <a:buClr>
                <a:srgbClr val="190037"/>
              </a:buClr>
              <a:buSzPts val="2300"/>
              <a:buFont typeface="Courier New"/>
              <a:buChar char="o"/>
            </a:pPr>
            <a:r>
              <a:rPr b="0" i="0" lang="en-US" sz="2300" u="none" cap="none" strike="noStrike">
                <a:solidFill>
                  <a:srgbClr val="190037"/>
                </a:solidFill>
                <a:latin typeface="Calibri"/>
                <a:ea typeface="Calibri"/>
                <a:cs typeface="Calibri"/>
                <a:sym typeface="Calibri"/>
              </a:rPr>
              <a:t>ClinicalTrials.gov registry</a:t>
            </a:r>
            <a:endParaRPr b="0" i="0" sz="1800" u="none" cap="none" strike="noStrike">
              <a:solidFill>
                <a:srgbClr val="190037"/>
              </a:solidFill>
              <a:latin typeface="Calibri"/>
              <a:ea typeface="Calibri"/>
              <a:cs typeface="Calibri"/>
              <a:sym typeface="Calibri"/>
            </a:endParaRPr>
          </a:p>
          <a:p>
            <a:pPr indent="-285750" lvl="0" marL="285750" marR="0" rtl="0" algn="l">
              <a:spcBef>
                <a:spcPts val="0"/>
              </a:spcBef>
              <a:spcAft>
                <a:spcPts val="0"/>
              </a:spcAft>
              <a:buClr>
                <a:srgbClr val="190037"/>
              </a:buClr>
              <a:buSzPts val="2300"/>
              <a:buFont typeface="Arial"/>
              <a:buChar char="•"/>
            </a:pPr>
            <a:r>
              <a:rPr lang="en-US" sz="2300">
                <a:solidFill>
                  <a:srgbClr val="190037"/>
                </a:solidFill>
                <a:latin typeface="Calibri"/>
                <a:ea typeface="Calibri"/>
                <a:cs typeface="Calibri"/>
                <a:sym typeface="Calibri"/>
              </a:rPr>
              <a:t>DCTI-specific REDCap intake and query*</a:t>
            </a:r>
            <a:endParaRPr/>
          </a:p>
          <a:p>
            <a:pPr indent="-139700" lvl="1" marL="742950" marR="0" rtl="0" algn="l">
              <a:spcBef>
                <a:spcPts val="0"/>
              </a:spcBef>
              <a:spcAft>
                <a:spcPts val="0"/>
              </a:spcAft>
              <a:buClr>
                <a:schemeClr val="dk1"/>
              </a:buClr>
              <a:buSzPts val="2300"/>
              <a:buFont typeface="Courier New"/>
              <a:buNone/>
            </a:pPr>
            <a:r>
              <a:t/>
            </a:r>
            <a:endParaRPr b="0" i="0" sz="2300" u="none" cap="none" strike="noStrike">
              <a:solidFill>
                <a:srgbClr val="190037"/>
              </a:solidFill>
              <a:latin typeface="Calibri"/>
              <a:ea typeface="Calibri"/>
              <a:cs typeface="Calibri"/>
              <a:sym typeface="Calibri"/>
            </a:endParaRPr>
          </a:p>
          <a:p>
            <a:pPr indent="-139700" lvl="1" marL="742950" marR="0" rtl="0" algn="l">
              <a:spcBef>
                <a:spcPts val="0"/>
              </a:spcBef>
              <a:spcAft>
                <a:spcPts val="0"/>
              </a:spcAft>
              <a:buClr>
                <a:schemeClr val="dk1"/>
              </a:buClr>
              <a:buSzPts val="2300"/>
              <a:buFont typeface="Courier New"/>
              <a:buNone/>
            </a:pPr>
            <a:r>
              <a:t/>
            </a:r>
            <a:endParaRPr b="0" i="0" sz="2300" u="none" cap="none" strike="noStrike">
              <a:solidFill>
                <a:srgbClr val="190037"/>
              </a:solidFill>
              <a:latin typeface="Calibri"/>
              <a:ea typeface="Calibri"/>
              <a:cs typeface="Calibri"/>
              <a:sym typeface="Calibri"/>
            </a:endParaRPr>
          </a:p>
          <a:p>
            <a:pPr indent="-139700" lvl="1" marL="742950" marR="0" rtl="0" algn="l">
              <a:spcBef>
                <a:spcPts val="0"/>
              </a:spcBef>
              <a:spcAft>
                <a:spcPts val="0"/>
              </a:spcAft>
              <a:buClr>
                <a:schemeClr val="dk1"/>
              </a:buClr>
              <a:buSzPts val="2300"/>
              <a:buFont typeface="Courier New"/>
              <a:buNone/>
            </a:pPr>
            <a:r>
              <a:t/>
            </a:r>
            <a:endParaRPr b="0" i="0" sz="2300" u="none" cap="none" strike="noStrike">
              <a:solidFill>
                <a:srgbClr val="190037"/>
              </a:solidFill>
              <a:latin typeface="Calibri"/>
              <a:ea typeface="Calibri"/>
              <a:cs typeface="Calibri"/>
              <a:sym typeface="Calibri"/>
            </a:endParaRPr>
          </a:p>
          <a:p>
            <a:pPr indent="0" lvl="0" marL="0" marR="0" rtl="0" algn="l">
              <a:spcBef>
                <a:spcPts val="0"/>
              </a:spcBef>
              <a:spcAft>
                <a:spcPts val="0"/>
              </a:spcAft>
              <a:buNone/>
            </a:pPr>
            <a:r>
              <a:t/>
            </a:r>
            <a:endParaRPr b="0" i="0" sz="2500">
              <a:solidFill>
                <a:srgbClr val="333333"/>
              </a:solidFill>
              <a:latin typeface="Calibri"/>
              <a:ea typeface="Calibri"/>
              <a:cs typeface="Calibri"/>
              <a:sym typeface="Calibri"/>
            </a:endParaRPr>
          </a:p>
        </p:txBody>
      </p:sp>
      <p:pic>
        <p:nvPicPr>
          <p:cNvPr descr="A screenshot of the &quot;Study Details&quot; webpage form for the &quot;Support Services - Health Sciences Research Library&quot; website. " id="127" name="Google Shape;127;p20"/>
          <p:cNvPicPr preferRelativeResize="0"/>
          <p:nvPr/>
        </p:nvPicPr>
        <p:blipFill rotWithShape="1">
          <a:blip r:embed="rId3">
            <a:alphaModFix/>
          </a:blip>
          <a:srcRect b="0" l="0" r="0" t="0"/>
          <a:stretch/>
        </p:blipFill>
        <p:spPr>
          <a:xfrm>
            <a:off x="3694157" y="1583582"/>
            <a:ext cx="5162262" cy="42888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1"/>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Support Services – Clinical Trial Dashboard</a:t>
            </a:r>
            <a:endParaRPr/>
          </a:p>
        </p:txBody>
      </p:sp>
      <p:sp>
        <p:nvSpPr>
          <p:cNvPr id="134" name="Google Shape;134;p21"/>
          <p:cNvSpPr txBox="1"/>
          <p:nvPr/>
        </p:nvSpPr>
        <p:spPr>
          <a:xfrm>
            <a:off x="125131" y="1700318"/>
            <a:ext cx="3315653" cy="313932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90037"/>
              </a:buClr>
              <a:buSzPts val="1800"/>
              <a:buFont typeface="Arial"/>
              <a:buChar char="•"/>
            </a:pPr>
            <a:r>
              <a:rPr lang="en-US" sz="1800">
                <a:solidFill>
                  <a:srgbClr val="190037"/>
                </a:solidFill>
                <a:latin typeface="Calibri"/>
                <a:ea typeface="Calibri"/>
                <a:cs typeface="Calibri"/>
                <a:sym typeface="Calibri"/>
              </a:rPr>
              <a:t>UW's first aggregated data set from Epic &amp; OnCore</a:t>
            </a:r>
            <a:endParaRPr/>
          </a:p>
          <a:p>
            <a:pPr indent="-285750" lvl="0" marL="285750" marR="0" rtl="0" algn="l">
              <a:spcBef>
                <a:spcPts val="0"/>
              </a:spcBef>
              <a:spcAft>
                <a:spcPts val="0"/>
              </a:spcAft>
              <a:buClr>
                <a:srgbClr val="190037"/>
              </a:buClr>
              <a:buSzPts val="1800"/>
              <a:buFont typeface="Arial"/>
              <a:buChar char="•"/>
            </a:pPr>
            <a:r>
              <a:rPr lang="en-US" sz="1800">
                <a:solidFill>
                  <a:srgbClr val="190037"/>
                </a:solidFill>
                <a:latin typeface="Calibri"/>
                <a:ea typeface="Calibri"/>
                <a:cs typeface="Calibri"/>
                <a:sym typeface="Calibri"/>
              </a:rPr>
              <a:t>Access via UW BI Portal</a:t>
            </a:r>
            <a:r>
              <a:rPr i="1" lang="en-US" sz="1800">
                <a:solidFill>
                  <a:srgbClr val="190037"/>
                </a:solidFill>
                <a:latin typeface="Calibri"/>
                <a:ea typeface="Calibri"/>
                <a:cs typeface="Calibri"/>
                <a:sym typeface="Calibri"/>
              </a:rPr>
              <a:t> (UW NetID required)</a:t>
            </a:r>
            <a:endParaRPr sz="1800">
              <a:solidFill>
                <a:srgbClr val="190037"/>
              </a:solidFill>
              <a:latin typeface="Calibri"/>
              <a:ea typeface="Calibri"/>
              <a:cs typeface="Calibri"/>
              <a:sym typeface="Calibri"/>
            </a:endParaRPr>
          </a:p>
          <a:p>
            <a:pPr indent="-285750" lvl="0" marL="285750" marR="0" rtl="0" algn="l">
              <a:spcBef>
                <a:spcPts val="0"/>
              </a:spcBef>
              <a:spcAft>
                <a:spcPts val="0"/>
              </a:spcAft>
              <a:buClr>
                <a:srgbClr val="190037"/>
              </a:buClr>
              <a:buSzPts val="1800"/>
              <a:buFont typeface="Arial"/>
              <a:buChar char="•"/>
            </a:pPr>
            <a:r>
              <a:rPr lang="en-US" sz="1800">
                <a:solidFill>
                  <a:srgbClr val="190037"/>
                </a:solidFill>
                <a:latin typeface="Calibri"/>
                <a:ea typeface="Calibri"/>
                <a:cs typeface="Calibri"/>
                <a:sym typeface="Calibri"/>
              </a:rPr>
              <a:t>Allows filtering by</a:t>
            </a:r>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Demographics</a:t>
            </a:r>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ICD-10 codes</a:t>
            </a:r>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Interpretation needed (Y/N)</a:t>
            </a:r>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Area Deprivation Index</a:t>
            </a:r>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Social Vulnerability Index</a:t>
            </a:r>
            <a:endParaRPr/>
          </a:p>
        </p:txBody>
      </p:sp>
      <p:pic>
        <p:nvPicPr>
          <p:cNvPr descr="A sample screenshot of the UW Medicine Patient Demographics webpage. " id="135" name="Google Shape;135;p21"/>
          <p:cNvPicPr preferRelativeResize="0"/>
          <p:nvPr/>
        </p:nvPicPr>
        <p:blipFill rotWithShape="1">
          <a:blip r:embed="rId3">
            <a:alphaModFix/>
          </a:blip>
          <a:srcRect b="0" l="0" r="0" t="0"/>
          <a:stretch/>
        </p:blipFill>
        <p:spPr>
          <a:xfrm>
            <a:off x="3303167" y="1686202"/>
            <a:ext cx="5715702" cy="3153437"/>
          </a:xfrm>
          <a:prstGeom prst="rect">
            <a:avLst/>
          </a:prstGeom>
          <a:noFill/>
          <a:ln>
            <a:noFill/>
          </a:ln>
        </p:spPr>
      </p:pic>
      <p:sp>
        <p:nvSpPr>
          <p:cNvPr id="136" name="Google Shape;136;p21"/>
          <p:cNvSpPr txBox="1"/>
          <p:nvPr/>
        </p:nvSpPr>
        <p:spPr>
          <a:xfrm>
            <a:off x="6809620" y="131564"/>
            <a:ext cx="233438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Available in Fall 2025</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(no charge)</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nvSpPr>
        <p:spPr>
          <a:xfrm>
            <a:off x="6682905" y="64976"/>
            <a:ext cx="233438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Open to WWAMI Researchers</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(no charge)</a:t>
            </a:r>
            <a:endParaRPr sz="1800">
              <a:solidFill>
                <a:schemeClr val="dk1"/>
              </a:solidFill>
              <a:latin typeface="Calibri"/>
              <a:ea typeface="Calibri"/>
              <a:cs typeface="Calibri"/>
              <a:sym typeface="Calibri"/>
            </a:endParaRPr>
          </a:p>
        </p:txBody>
      </p:sp>
      <p:sp>
        <p:nvSpPr>
          <p:cNvPr id="143" name="Google Shape;143;p22"/>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Recruitment Support Service</a:t>
            </a:r>
            <a:endParaRPr b="1" i="0" sz="3000" u="none" cap="none" strike="noStrike">
              <a:solidFill>
                <a:srgbClr val="4B2E83"/>
              </a:solidFill>
              <a:latin typeface="Arial"/>
              <a:ea typeface="Arial"/>
              <a:cs typeface="Arial"/>
              <a:sym typeface="Arial"/>
            </a:endParaRPr>
          </a:p>
        </p:txBody>
      </p:sp>
      <p:sp>
        <p:nvSpPr>
          <p:cNvPr id="144" name="Google Shape;144;p22"/>
          <p:cNvSpPr txBox="1"/>
          <p:nvPr/>
        </p:nvSpPr>
        <p:spPr>
          <a:xfrm>
            <a:off x="313715" y="1536265"/>
            <a:ext cx="5403594" cy="39703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90037"/>
              </a:buClr>
              <a:buSzPts val="1800"/>
              <a:buFont typeface="Arial"/>
              <a:buChar char="•"/>
            </a:pPr>
            <a:r>
              <a:rPr lang="en-US" sz="1800">
                <a:solidFill>
                  <a:srgbClr val="190037"/>
                </a:solidFill>
                <a:latin typeface="Calibri"/>
                <a:ea typeface="Calibri"/>
                <a:cs typeface="Calibri"/>
                <a:sym typeface="Calibri"/>
              </a:rPr>
              <a:t>Consultations to help with recruitment and retention planning</a:t>
            </a:r>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meeting representation goals &amp; breaking down barriers</a:t>
            </a:r>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outreach strategies </a:t>
            </a:r>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culturally sensitive recruitment materials</a:t>
            </a:r>
            <a:endParaRPr b="0" i="0" sz="1800" u="none" cap="none" strike="noStrike">
              <a:solidFill>
                <a:srgbClr val="190037"/>
              </a:solidFill>
              <a:latin typeface="Calibri"/>
              <a:ea typeface="Calibri"/>
              <a:cs typeface="Calibri"/>
              <a:sym typeface="Calibri"/>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budget &amp; logistics</a:t>
            </a:r>
            <a:endParaRPr/>
          </a:p>
          <a:p>
            <a:pPr indent="0" lvl="0" marL="0" marR="0" rtl="0" algn="l">
              <a:spcBef>
                <a:spcPts val="0"/>
              </a:spcBef>
              <a:spcAft>
                <a:spcPts val="0"/>
              </a:spcAft>
              <a:buNone/>
            </a:pPr>
            <a:r>
              <a:t/>
            </a:r>
            <a:endParaRPr sz="1800">
              <a:solidFill>
                <a:srgbClr val="190037"/>
              </a:solidFill>
              <a:latin typeface="Calibri"/>
              <a:ea typeface="Calibri"/>
              <a:cs typeface="Calibri"/>
              <a:sym typeface="Calibri"/>
            </a:endParaRPr>
          </a:p>
          <a:p>
            <a:pPr indent="-285750" lvl="0" marL="285750" marR="0" rtl="0" algn="l">
              <a:spcBef>
                <a:spcPts val="0"/>
              </a:spcBef>
              <a:spcAft>
                <a:spcPts val="0"/>
              </a:spcAft>
              <a:buClr>
                <a:srgbClr val="190037"/>
              </a:buClr>
              <a:buSzPts val="1800"/>
              <a:buFont typeface="Arial"/>
              <a:buChar char="•"/>
            </a:pPr>
            <a:r>
              <a:rPr lang="en-US" sz="1800">
                <a:solidFill>
                  <a:srgbClr val="190037"/>
                </a:solidFill>
                <a:latin typeface="Calibri"/>
                <a:ea typeface="Calibri"/>
                <a:cs typeface="Calibri"/>
                <a:sym typeface="Calibri"/>
              </a:rPr>
              <a:t>Consultants</a:t>
            </a:r>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UW </a:t>
            </a:r>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SCH </a:t>
            </a:r>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Office of Healthcare Equity representation</a:t>
            </a:r>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UW Human Subjects Division</a:t>
            </a:r>
            <a:endParaRPr/>
          </a:p>
          <a:p>
            <a:pPr indent="-171450" lvl="0" marL="285750" marR="0" rtl="0" algn="l">
              <a:spcBef>
                <a:spcPts val="0"/>
              </a:spcBef>
              <a:spcAft>
                <a:spcPts val="0"/>
              </a:spcAft>
              <a:buClr>
                <a:schemeClr val="dk1"/>
              </a:buClr>
              <a:buSzPts val="1800"/>
              <a:buFont typeface="Arial"/>
              <a:buNone/>
            </a:pPr>
            <a:r>
              <a:t/>
            </a:r>
            <a:endParaRPr i="1" sz="1800">
              <a:solidFill>
                <a:srgbClr val="190037"/>
              </a:solidFill>
              <a:latin typeface="Calibri"/>
              <a:ea typeface="Calibri"/>
              <a:cs typeface="Calibri"/>
              <a:sym typeface="Calibri"/>
            </a:endParaRPr>
          </a:p>
        </p:txBody>
      </p:sp>
      <p:pic>
        <p:nvPicPr>
          <p:cNvPr descr="A diagram with a purple square textbox with the text &quot;Research Teams&quot; pointing to an oval textbox with the text &quot;ITHS Recruitment Support Service&quot; pointing to another oval textbox with the text &quot;UW Human Subjects Division&quot;. " id="145" name="Google Shape;145;p22"/>
          <p:cNvPicPr preferRelativeResize="0"/>
          <p:nvPr/>
        </p:nvPicPr>
        <p:blipFill rotWithShape="1">
          <a:blip r:embed="rId3">
            <a:alphaModFix/>
          </a:blip>
          <a:srcRect b="0" l="0" r="0" t="0"/>
          <a:stretch/>
        </p:blipFill>
        <p:spPr>
          <a:xfrm>
            <a:off x="5376147" y="3020159"/>
            <a:ext cx="3641138" cy="2404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Support Services: E-consent Platforms</a:t>
            </a:r>
            <a:endParaRPr b="1" i="0" sz="3000" u="none" cap="none" strike="noStrike">
              <a:solidFill>
                <a:srgbClr val="4B2E83"/>
              </a:solidFill>
              <a:latin typeface="Arial"/>
              <a:ea typeface="Arial"/>
              <a:cs typeface="Arial"/>
              <a:sym typeface="Arial"/>
            </a:endParaRPr>
          </a:p>
        </p:txBody>
      </p:sp>
      <p:pic>
        <p:nvPicPr>
          <p:cNvPr descr="A series of blue and purple textboxes detailing the E-Consent Platform categories &quot;REDCap&quot;, &quot;DocuSign&quot;, and Florence E-Consent Module.  " id="152" name="Google Shape;152;p23"/>
          <p:cNvPicPr preferRelativeResize="0"/>
          <p:nvPr/>
        </p:nvPicPr>
        <p:blipFill rotWithShape="1">
          <a:blip r:embed="rId3">
            <a:alphaModFix/>
          </a:blip>
          <a:srcRect b="0" l="0" r="0" t="0"/>
          <a:stretch/>
        </p:blipFill>
        <p:spPr>
          <a:xfrm>
            <a:off x="540327" y="1715321"/>
            <a:ext cx="8063345" cy="41284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Resources &amp; Guidance</a:t>
            </a:r>
            <a:endParaRPr/>
          </a:p>
        </p:txBody>
      </p:sp>
      <p:grpSp>
        <p:nvGrpSpPr>
          <p:cNvPr id="159" name="Google Shape;159;p24"/>
          <p:cNvGrpSpPr/>
          <p:nvPr/>
        </p:nvGrpSpPr>
        <p:grpSpPr>
          <a:xfrm>
            <a:off x="25720" y="1800673"/>
            <a:ext cx="9092560" cy="3884387"/>
            <a:chOff x="0" y="154"/>
            <a:chExt cx="9092560" cy="3884387"/>
          </a:xfrm>
        </p:grpSpPr>
        <p:sp>
          <p:nvSpPr>
            <p:cNvPr id="160" name="Google Shape;160;p24"/>
            <p:cNvSpPr/>
            <p:nvPr/>
          </p:nvSpPr>
          <p:spPr>
            <a:xfrm rot="5400000">
              <a:off x="5884261" y="-2534561"/>
              <a:ext cx="597359" cy="5819238"/>
            </a:xfrm>
            <a:prstGeom prst="round2SameRect">
              <a:avLst>
                <a:gd fmla="val 16667" name="adj1"/>
                <a:gd fmla="val 0" name="adj2"/>
              </a:avLst>
            </a:prstGeom>
            <a:solidFill>
              <a:srgbClr val="CCCAD4">
                <a:alpha val="89803"/>
              </a:srgbClr>
            </a:solidFill>
            <a:ln cap="flat" cmpd="sng" w="9525">
              <a:solidFill>
                <a:srgbClr val="CCCAD4">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4"/>
            <p:cNvSpPr txBox="1"/>
            <p:nvPr/>
          </p:nvSpPr>
          <p:spPr>
            <a:xfrm>
              <a:off x="3273322" y="105539"/>
              <a:ext cx="5790077" cy="539037"/>
            </a:xfrm>
            <a:prstGeom prst="rect">
              <a:avLst/>
            </a:prstGeom>
            <a:noFill/>
            <a:ln>
              <a:noFill/>
            </a:ln>
          </p:spPr>
          <p:txBody>
            <a:bodyPr anchorCtr="0" anchor="ctr" bIns="19050" lIns="38100" spcFirstLastPara="1" rIns="38100" wrap="square" tIns="19050">
              <a:noAutofit/>
            </a:bodyPr>
            <a:lstStyle/>
            <a:p>
              <a:pPr indent="-63500" lvl="1" marL="57150" marR="0" rtl="0" algn="l">
                <a:lnSpc>
                  <a:spcPct val="90000"/>
                </a:lnSpc>
                <a:spcBef>
                  <a:spcPts val="0"/>
                </a:spcBef>
                <a:spcAft>
                  <a:spcPts val="0"/>
                </a:spcAft>
                <a:buClr>
                  <a:schemeClr val="dk1"/>
                </a:buClr>
                <a:buSzPts val="1000"/>
                <a:buFont typeface="Calibri"/>
                <a:buChar char="•"/>
              </a:pPr>
              <a:r>
                <a:rPr b="0" i="0" lang="en-US" sz="1000" u="sng" cap="none" strike="noStrike">
                  <a:solidFill>
                    <a:schemeClr val="dk1"/>
                  </a:solidFill>
                  <a:latin typeface="Calibri"/>
                  <a:ea typeface="Calibri"/>
                  <a:cs typeface="Calibri"/>
                  <a:sym typeface="Calibri"/>
                  <a:hlinkClick r:id="rId3">
                    <a:extLst>
                      <a:ext uri="{A12FA001-AC4F-418D-AE19-62706E023703}">
                        <ahyp:hlinkClr val="tx"/>
                      </a:ext>
                    </a:extLst>
                  </a:hlinkClick>
                </a:rPr>
                <a:t>Diversity in Clinical Trials Guidance</a:t>
              </a:r>
              <a:endParaRPr/>
            </a:p>
            <a:p>
              <a:pPr indent="-63500" lvl="1" marL="57150" marR="0" rtl="0" algn="l">
                <a:lnSpc>
                  <a:spcPct val="90000"/>
                </a:lnSpc>
                <a:spcBef>
                  <a:spcPts val="150"/>
                </a:spcBef>
                <a:spcAft>
                  <a:spcPts val="0"/>
                </a:spcAft>
                <a:buClr>
                  <a:srgbClr val="4B2E83"/>
                </a:buClr>
                <a:buSzPts val="1000"/>
                <a:buFont typeface="Calibri"/>
                <a:buChar char="•"/>
              </a:pPr>
              <a:r>
                <a:rPr b="0" i="0" lang="en-US" sz="1000" u="sng" cap="none" strike="noStrike">
                  <a:solidFill>
                    <a:srgbClr val="4B2E83"/>
                  </a:solidFill>
                  <a:latin typeface="Calibri"/>
                  <a:ea typeface="Calibri"/>
                  <a:cs typeface="Calibri"/>
                  <a:sym typeface="Calibri"/>
                  <a:hlinkClick r:id="rId4">
                    <a:extLst>
                      <a:ext uri="{A12FA001-AC4F-418D-AE19-62706E023703}">
                        <ahyp:hlinkClr val="tx"/>
                      </a:ext>
                    </a:extLst>
                  </a:hlinkClick>
                </a:rPr>
                <a:t>Diversity Plan for Clinical Trials Supplement</a:t>
              </a:r>
              <a:endParaRPr b="0" i="0" sz="1000" u="none" cap="none" strike="noStrike">
                <a:solidFill>
                  <a:schemeClr val="dk1"/>
                </a:solidFill>
                <a:latin typeface="Calibri"/>
                <a:ea typeface="Calibri"/>
                <a:cs typeface="Calibri"/>
                <a:sym typeface="Calibri"/>
              </a:endParaRPr>
            </a:p>
            <a:p>
              <a:pPr indent="-63500" lvl="1" marL="57150" marR="0" rtl="0" algn="l">
                <a:lnSpc>
                  <a:spcPct val="90000"/>
                </a:lnSpc>
                <a:spcBef>
                  <a:spcPts val="150"/>
                </a:spcBef>
                <a:spcAft>
                  <a:spcPts val="0"/>
                </a:spcAft>
                <a:buClr>
                  <a:schemeClr val="dk1"/>
                </a:buClr>
                <a:buSzPts val="1000"/>
                <a:buFont typeface="Calibri"/>
                <a:buChar char="•"/>
              </a:pPr>
              <a:r>
                <a:rPr b="0" i="0" lang="en-US" sz="1000" u="sng" cap="none" strike="noStrike">
                  <a:solidFill>
                    <a:schemeClr val="dk1"/>
                  </a:solidFill>
                  <a:latin typeface="Calibri"/>
                  <a:ea typeface="Calibri"/>
                  <a:cs typeface="Calibri"/>
                  <a:sym typeface="Calibri"/>
                  <a:hlinkClick r:id="rId5">
                    <a:extLst>
                      <a:ext uri="{A12FA001-AC4F-418D-AE19-62706E023703}">
                        <ahyp:hlinkClr val="tx"/>
                      </a:ext>
                    </a:extLst>
                  </a:hlinkClick>
                </a:rPr>
                <a:t>hsdinfo@uw.edu</a:t>
              </a:r>
              <a:endParaRPr/>
            </a:p>
          </p:txBody>
        </p:sp>
        <p:sp>
          <p:nvSpPr>
            <p:cNvPr id="162" name="Google Shape;162;p24"/>
            <p:cNvSpPr/>
            <p:nvPr/>
          </p:nvSpPr>
          <p:spPr>
            <a:xfrm>
              <a:off x="0" y="154"/>
              <a:ext cx="3273321" cy="746698"/>
            </a:xfrm>
            <a:prstGeom prst="roundRect">
              <a:avLst>
                <a:gd fmla="val 16667" name="adj"/>
              </a:avLst>
            </a:prstGeom>
            <a:gradFill>
              <a:gsLst>
                <a:gs pos="0">
                  <a:srgbClr val="31007F"/>
                </a:gs>
                <a:gs pos="100000">
                  <a:srgbClr val="B4A9D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txBox="1"/>
            <p:nvPr/>
          </p:nvSpPr>
          <p:spPr>
            <a:xfrm>
              <a:off x="36451" y="36605"/>
              <a:ext cx="3200419" cy="673796"/>
            </a:xfrm>
            <a:prstGeom prst="rect">
              <a:avLst/>
            </a:prstGeom>
            <a:noFill/>
            <a:ln>
              <a:noFill/>
            </a:ln>
          </p:spPr>
          <p:txBody>
            <a:bodyPr anchorCtr="0" anchor="ctr" bIns="40000" lIns="80000" spcFirstLastPara="1" rIns="8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Human Subjects Division</a:t>
              </a:r>
              <a:endParaRPr/>
            </a:p>
          </p:txBody>
        </p:sp>
        <p:sp>
          <p:nvSpPr>
            <p:cNvPr id="164" name="Google Shape;164;p24"/>
            <p:cNvSpPr/>
            <p:nvPr/>
          </p:nvSpPr>
          <p:spPr>
            <a:xfrm rot="5400000">
              <a:off x="5884261" y="-1750528"/>
              <a:ext cx="597359" cy="5819238"/>
            </a:xfrm>
            <a:prstGeom prst="round2SameRect">
              <a:avLst>
                <a:gd fmla="val 16667" name="adj1"/>
                <a:gd fmla="val 0" name="adj2"/>
              </a:avLst>
            </a:prstGeom>
            <a:solidFill>
              <a:srgbClr val="CCCAD4">
                <a:alpha val="89803"/>
              </a:srgbClr>
            </a:solidFill>
            <a:ln cap="flat" cmpd="sng" w="9525">
              <a:solidFill>
                <a:srgbClr val="CCCAD4">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4"/>
            <p:cNvSpPr txBox="1"/>
            <p:nvPr/>
          </p:nvSpPr>
          <p:spPr>
            <a:xfrm>
              <a:off x="3273322" y="889572"/>
              <a:ext cx="5790077" cy="539037"/>
            </a:xfrm>
            <a:prstGeom prst="rect">
              <a:avLst/>
            </a:prstGeom>
            <a:noFill/>
            <a:ln>
              <a:noFill/>
            </a:ln>
          </p:spPr>
          <p:txBody>
            <a:bodyPr anchorCtr="0" anchor="ctr" bIns="19050" lIns="38100" spcFirstLastPara="1" rIns="38100" wrap="square" tIns="19050">
              <a:noAutofit/>
            </a:bodyPr>
            <a:lstStyle/>
            <a:p>
              <a:pPr indent="-63500" lvl="1" marL="57150" marR="0" rtl="0" algn="l">
                <a:lnSpc>
                  <a:spcPct val="90000"/>
                </a:lnSpc>
                <a:spcBef>
                  <a:spcPts val="0"/>
                </a:spcBef>
                <a:spcAft>
                  <a:spcPts val="0"/>
                </a:spcAft>
                <a:buClr>
                  <a:schemeClr val="dk1"/>
                </a:buClr>
                <a:buSzPts val="1000"/>
                <a:buFont typeface="Calibri"/>
                <a:buChar char="•"/>
              </a:pPr>
              <a:r>
                <a:rPr b="0" i="0" lang="en-US" sz="1000" u="sng" cap="none" strike="noStrike">
                  <a:solidFill>
                    <a:schemeClr val="dk1"/>
                  </a:solidFill>
                  <a:latin typeface="Calibri"/>
                  <a:ea typeface="Calibri"/>
                  <a:cs typeface="Calibri"/>
                  <a:sym typeface="Calibri"/>
                  <a:hlinkClick r:id="rId6">
                    <a:extLst>
                      <a:ext uri="{A12FA001-AC4F-418D-AE19-62706E023703}">
                        <ahyp:hlinkClr val="tx"/>
                      </a:ext>
                    </a:extLst>
                  </a:hlinkClick>
                </a:rPr>
                <a:t>Community-Centered Research Resources</a:t>
              </a:r>
              <a:endParaRPr b="0" i="0" sz="1000" u="none" cap="none" strike="noStrike">
                <a:solidFill>
                  <a:schemeClr val="dk1"/>
                </a:solidFill>
                <a:latin typeface="Calibri"/>
                <a:ea typeface="Calibri"/>
                <a:cs typeface="Calibri"/>
                <a:sym typeface="Calibri"/>
              </a:endParaRPr>
            </a:p>
          </p:txBody>
        </p:sp>
        <p:sp>
          <p:nvSpPr>
            <p:cNvPr id="166" name="Google Shape;166;p24"/>
            <p:cNvSpPr/>
            <p:nvPr/>
          </p:nvSpPr>
          <p:spPr>
            <a:xfrm>
              <a:off x="0" y="785741"/>
              <a:ext cx="3273321" cy="746698"/>
            </a:xfrm>
            <a:prstGeom prst="roundRect">
              <a:avLst>
                <a:gd fmla="val 16667" name="adj"/>
              </a:avLst>
            </a:prstGeom>
            <a:gradFill>
              <a:gsLst>
                <a:gs pos="0">
                  <a:srgbClr val="31007F"/>
                </a:gs>
                <a:gs pos="100000">
                  <a:srgbClr val="B4A9D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txBox="1"/>
            <p:nvPr/>
          </p:nvSpPr>
          <p:spPr>
            <a:xfrm>
              <a:off x="36451" y="822192"/>
              <a:ext cx="3200419" cy="673796"/>
            </a:xfrm>
            <a:prstGeom prst="rect">
              <a:avLst/>
            </a:prstGeom>
            <a:noFill/>
            <a:ln>
              <a:noFill/>
            </a:ln>
          </p:spPr>
          <p:txBody>
            <a:bodyPr anchorCtr="0" anchor="ctr" bIns="40000" lIns="80000" spcFirstLastPara="1" rIns="8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Office of Health Equity &amp; Community Engagement</a:t>
              </a:r>
              <a:endParaRPr sz="2100">
                <a:solidFill>
                  <a:schemeClr val="lt1"/>
                </a:solidFill>
                <a:latin typeface="Calibri"/>
                <a:ea typeface="Calibri"/>
                <a:cs typeface="Calibri"/>
                <a:sym typeface="Calibri"/>
              </a:endParaRPr>
            </a:p>
          </p:txBody>
        </p:sp>
        <p:sp>
          <p:nvSpPr>
            <p:cNvPr id="168" name="Google Shape;168;p24"/>
            <p:cNvSpPr/>
            <p:nvPr/>
          </p:nvSpPr>
          <p:spPr>
            <a:xfrm rot="5400000">
              <a:off x="5884261" y="-966494"/>
              <a:ext cx="597359" cy="5819238"/>
            </a:xfrm>
            <a:prstGeom prst="round2SameRect">
              <a:avLst>
                <a:gd fmla="val 16667" name="adj1"/>
                <a:gd fmla="val 0" name="adj2"/>
              </a:avLst>
            </a:prstGeom>
            <a:solidFill>
              <a:srgbClr val="CCCAD4">
                <a:alpha val="89803"/>
              </a:srgbClr>
            </a:solidFill>
            <a:ln cap="flat" cmpd="sng" w="9525">
              <a:solidFill>
                <a:srgbClr val="CCCAD4">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txBox="1"/>
            <p:nvPr/>
          </p:nvSpPr>
          <p:spPr>
            <a:xfrm>
              <a:off x="3273322" y="1673606"/>
              <a:ext cx="5790077" cy="539037"/>
            </a:xfrm>
            <a:prstGeom prst="rect">
              <a:avLst/>
            </a:prstGeom>
            <a:noFill/>
            <a:ln>
              <a:noFill/>
            </a:ln>
          </p:spPr>
          <p:txBody>
            <a:bodyPr anchorCtr="0" anchor="ctr" bIns="19050" lIns="38100" spcFirstLastPara="1" rIns="38100" wrap="square" tIns="19050">
              <a:noAutofit/>
            </a:bodyPr>
            <a:lstStyle/>
            <a:p>
              <a:pPr indent="-63500" lvl="1" marL="57150" marR="0" rtl="0" algn="l">
                <a:lnSpc>
                  <a:spcPct val="90000"/>
                </a:lnSpc>
                <a:spcBef>
                  <a:spcPts val="0"/>
                </a:spcBef>
                <a:spcAft>
                  <a:spcPts val="0"/>
                </a:spcAft>
                <a:buClr>
                  <a:schemeClr val="dk1"/>
                </a:buClr>
                <a:buSzPts val="1000"/>
                <a:buFont typeface="Calibri"/>
                <a:buChar char="•"/>
              </a:pPr>
              <a:r>
                <a:rPr b="0" i="0" lang="en-US" sz="1000" u="sng" cap="none" strike="noStrike">
                  <a:solidFill>
                    <a:schemeClr val="dk1"/>
                  </a:solidFill>
                  <a:latin typeface="Calibri"/>
                  <a:ea typeface="Calibri"/>
                  <a:cs typeface="Calibri"/>
                  <a:sym typeface="Calibri"/>
                  <a:hlinkClick r:id="rId7">
                    <a:extLst>
                      <a:ext uri="{A12FA001-AC4F-418D-AE19-62706E023703}">
                        <ahyp:hlinkClr val="tx"/>
                      </a:ext>
                    </a:extLst>
                  </a:hlinkClick>
                </a:rPr>
                <a:t>Recruitment Support Service</a:t>
              </a:r>
              <a:endParaRPr/>
            </a:p>
            <a:p>
              <a:pPr indent="-63500" lvl="1" marL="57150" marR="0" rtl="0" algn="l">
                <a:lnSpc>
                  <a:spcPct val="90000"/>
                </a:lnSpc>
                <a:spcBef>
                  <a:spcPts val="150"/>
                </a:spcBef>
                <a:spcAft>
                  <a:spcPts val="0"/>
                </a:spcAft>
                <a:buClr>
                  <a:srgbClr val="2C6ACE"/>
                </a:buClr>
                <a:buSzPts val="1000"/>
                <a:buFont typeface="Calibri"/>
                <a:buChar char="•"/>
              </a:pPr>
              <a:r>
                <a:rPr b="0" i="0" lang="en-US" sz="1000" u="sng" cap="none" strike="noStrike">
                  <a:solidFill>
                    <a:srgbClr val="2C6ACE"/>
                  </a:solidFill>
                  <a:latin typeface="Calibri"/>
                  <a:ea typeface="Calibri"/>
                  <a:cs typeface="Calibri"/>
                  <a:sym typeface="Calibri"/>
                  <a:hlinkClick r:id="rId8">
                    <a:extLst>
                      <a:ext uri="{A12FA001-AC4F-418D-AE19-62706E023703}">
                        <ahyp:hlinkClr val="tx"/>
                      </a:ext>
                    </a:extLst>
                  </a:hlinkClick>
                </a:rPr>
                <a:t>recruitmentsupport@uw.edu</a:t>
              </a:r>
              <a:endParaRPr/>
            </a:p>
          </p:txBody>
        </p:sp>
        <p:sp>
          <p:nvSpPr>
            <p:cNvPr id="170" name="Google Shape;170;p24"/>
            <p:cNvSpPr/>
            <p:nvPr/>
          </p:nvSpPr>
          <p:spPr>
            <a:xfrm>
              <a:off x="0" y="1569775"/>
              <a:ext cx="3273321" cy="746698"/>
            </a:xfrm>
            <a:prstGeom prst="roundRect">
              <a:avLst>
                <a:gd fmla="val 16667" name="adj"/>
              </a:avLst>
            </a:prstGeom>
            <a:gradFill>
              <a:gsLst>
                <a:gs pos="0">
                  <a:srgbClr val="31007F"/>
                </a:gs>
                <a:gs pos="100000">
                  <a:srgbClr val="B4A9D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4"/>
            <p:cNvSpPr txBox="1"/>
            <p:nvPr/>
          </p:nvSpPr>
          <p:spPr>
            <a:xfrm>
              <a:off x="36451" y="1606226"/>
              <a:ext cx="3200419" cy="673796"/>
            </a:xfrm>
            <a:prstGeom prst="rect">
              <a:avLst/>
            </a:prstGeom>
            <a:noFill/>
            <a:ln>
              <a:noFill/>
            </a:ln>
          </p:spPr>
          <p:txBody>
            <a:bodyPr anchorCtr="0" anchor="ctr" bIns="40000" lIns="80000" spcFirstLastPara="1" rIns="8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ITHS Recruitment Support Service</a:t>
              </a:r>
              <a:endParaRPr sz="2100">
                <a:solidFill>
                  <a:schemeClr val="lt1"/>
                </a:solidFill>
                <a:latin typeface="Calibri"/>
                <a:ea typeface="Calibri"/>
                <a:cs typeface="Calibri"/>
                <a:sym typeface="Calibri"/>
              </a:endParaRPr>
            </a:p>
          </p:txBody>
        </p:sp>
        <p:sp>
          <p:nvSpPr>
            <p:cNvPr id="172" name="Google Shape;172;p24"/>
            <p:cNvSpPr/>
            <p:nvPr/>
          </p:nvSpPr>
          <p:spPr>
            <a:xfrm rot="5400000">
              <a:off x="5884261" y="-182460"/>
              <a:ext cx="597359" cy="5819238"/>
            </a:xfrm>
            <a:prstGeom prst="round2SameRect">
              <a:avLst>
                <a:gd fmla="val 16667" name="adj1"/>
                <a:gd fmla="val 0" name="adj2"/>
              </a:avLst>
            </a:prstGeom>
            <a:solidFill>
              <a:srgbClr val="CCCAD4">
                <a:alpha val="89803"/>
              </a:srgbClr>
            </a:solidFill>
            <a:ln cap="flat" cmpd="sng" w="9525">
              <a:solidFill>
                <a:srgbClr val="CCCAD4">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4"/>
            <p:cNvSpPr txBox="1"/>
            <p:nvPr/>
          </p:nvSpPr>
          <p:spPr>
            <a:xfrm>
              <a:off x="3273322" y="2457640"/>
              <a:ext cx="5790077" cy="539037"/>
            </a:xfrm>
            <a:prstGeom prst="rect">
              <a:avLst/>
            </a:prstGeom>
            <a:noFill/>
            <a:ln>
              <a:noFill/>
            </a:ln>
          </p:spPr>
          <p:txBody>
            <a:bodyPr anchorCtr="0" anchor="ctr" bIns="19050" lIns="38100" spcFirstLastPara="1" rIns="38100" wrap="square" tIns="19050">
              <a:noAutofit/>
            </a:bodyPr>
            <a:lstStyle/>
            <a:p>
              <a:pPr indent="-63500" lvl="1" marL="57150" marR="0" rtl="0" algn="l">
                <a:lnSpc>
                  <a:spcPct val="90000"/>
                </a:lnSpc>
                <a:spcBef>
                  <a:spcPts val="0"/>
                </a:spcBef>
                <a:spcAft>
                  <a:spcPts val="0"/>
                </a:spcAft>
                <a:buClr>
                  <a:srgbClr val="4B2E83"/>
                </a:buClr>
                <a:buSzPts val="1000"/>
                <a:buFont typeface="Calibri"/>
                <a:buChar char="•"/>
              </a:pPr>
              <a:r>
                <a:rPr b="0" i="0" lang="en-US" sz="1000" u="sng" cap="none" strike="noStrike">
                  <a:solidFill>
                    <a:srgbClr val="4B2E83"/>
                  </a:solidFill>
                  <a:latin typeface="Calibri"/>
                  <a:ea typeface="Calibri"/>
                  <a:cs typeface="Calibri"/>
                  <a:sym typeface="Calibri"/>
                  <a:hlinkClick r:id="rId9">
                    <a:extLst>
                      <a:ext uri="{A12FA001-AC4F-418D-AE19-62706E023703}">
                        <ahyp:hlinkClr val="tx"/>
                      </a:ext>
                    </a:extLst>
                  </a:hlinkClick>
                </a:rPr>
                <a:t>Clinical Trials Language Access Resources </a:t>
              </a:r>
              <a:endParaRPr b="0" i="0" sz="1000" u="none" cap="none" strike="noStrike">
                <a:solidFill>
                  <a:srgbClr val="4B2E83"/>
                </a:solidFill>
                <a:latin typeface="Calibri"/>
                <a:ea typeface="Calibri"/>
                <a:cs typeface="Calibri"/>
                <a:sym typeface="Calibri"/>
              </a:endParaRPr>
            </a:p>
          </p:txBody>
        </p:sp>
        <p:sp>
          <p:nvSpPr>
            <p:cNvPr id="174" name="Google Shape;174;p24"/>
            <p:cNvSpPr/>
            <p:nvPr/>
          </p:nvSpPr>
          <p:spPr>
            <a:xfrm>
              <a:off x="0" y="2353809"/>
              <a:ext cx="3273321" cy="746698"/>
            </a:xfrm>
            <a:prstGeom prst="roundRect">
              <a:avLst>
                <a:gd fmla="val 16667" name="adj"/>
              </a:avLst>
            </a:prstGeom>
            <a:gradFill>
              <a:gsLst>
                <a:gs pos="0">
                  <a:srgbClr val="31007F"/>
                </a:gs>
                <a:gs pos="100000">
                  <a:srgbClr val="B4A9D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4"/>
            <p:cNvSpPr txBox="1"/>
            <p:nvPr/>
          </p:nvSpPr>
          <p:spPr>
            <a:xfrm>
              <a:off x="36451" y="2390260"/>
              <a:ext cx="3200419" cy="673796"/>
            </a:xfrm>
            <a:prstGeom prst="rect">
              <a:avLst/>
            </a:prstGeom>
            <a:noFill/>
            <a:ln>
              <a:noFill/>
            </a:ln>
          </p:spPr>
          <p:txBody>
            <a:bodyPr anchorCtr="0" anchor="ctr" bIns="40000" lIns="80000" spcFirstLastPara="1" rIns="8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UW Medicine Language Access &amp; Cultural Advocacy</a:t>
              </a:r>
              <a:endParaRPr/>
            </a:p>
          </p:txBody>
        </p:sp>
        <p:sp>
          <p:nvSpPr>
            <p:cNvPr id="176" name="Google Shape;176;p24"/>
            <p:cNvSpPr/>
            <p:nvPr/>
          </p:nvSpPr>
          <p:spPr>
            <a:xfrm rot="5400000">
              <a:off x="5884261" y="601573"/>
              <a:ext cx="597359" cy="5819238"/>
            </a:xfrm>
            <a:prstGeom prst="round2SameRect">
              <a:avLst>
                <a:gd fmla="val 16667" name="adj1"/>
                <a:gd fmla="val 0" name="adj2"/>
              </a:avLst>
            </a:prstGeom>
            <a:solidFill>
              <a:srgbClr val="CCCAD4">
                <a:alpha val="89803"/>
              </a:srgbClr>
            </a:solidFill>
            <a:ln cap="flat" cmpd="sng" w="9525">
              <a:solidFill>
                <a:srgbClr val="CCCAD4">
                  <a:alpha val="89803"/>
                </a:srgbClr>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4"/>
            <p:cNvSpPr txBox="1"/>
            <p:nvPr/>
          </p:nvSpPr>
          <p:spPr>
            <a:xfrm>
              <a:off x="3273322" y="3241674"/>
              <a:ext cx="5790077" cy="539037"/>
            </a:xfrm>
            <a:prstGeom prst="rect">
              <a:avLst/>
            </a:prstGeom>
            <a:noFill/>
            <a:ln>
              <a:noFill/>
            </a:ln>
          </p:spPr>
          <p:txBody>
            <a:bodyPr anchorCtr="0" anchor="ctr" bIns="19050" lIns="38100" spcFirstLastPara="1" rIns="38100" wrap="square" tIns="19050">
              <a:noAutofit/>
            </a:bodyPr>
            <a:lstStyle/>
            <a:p>
              <a:pPr indent="-63500" lvl="1" marL="57150" marR="0" rtl="0" algn="l">
                <a:lnSpc>
                  <a:spcPct val="90000"/>
                </a:lnSpc>
                <a:spcBef>
                  <a:spcPts val="0"/>
                </a:spcBef>
                <a:spcAft>
                  <a:spcPts val="0"/>
                </a:spcAft>
                <a:buClr>
                  <a:schemeClr val="dk1"/>
                </a:buClr>
                <a:buSzPts val="1000"/>
                <a:buFont typeface="Calibri"/>
                <a:buChar char="•"/>
              </a:pPr>
              <a:r>
                <a:rPr b="0" i="0" lang="en-US" sz="1000" u="sng" cap="none" strike="noStrike">
                  <a:solidFill>
                    <a:schemeClr val="dk1"/>
                  </a:solidFill>
                  <a:latin typeface="Calibri"/>
                  <a:ea typeface="Calibri"/>
                  <a:cs typeface="Calibri"/>
                  <a:sym typeface="Calibri"/>
                  <a:hlinkClick r:id="rId10">
                    <a:extLst>
                      <a:ext uri="{A12FA001-AC4F-418D-AE19-62706E023703}">
                        <ahyp:hlinkClr val="tx"/>
                      </a:ext>
                    </a:extLst>
                  </a:hlinkClick>
                </a:rPr>
                <a:t>ITHS DCTI Home Page</a:t>
              </a:r>
              <a:endParaRPr/>
            </a:p>
          </p:txBody>
        </p:sp>
        <p:sp>
          <p:nvSpPr>
            <p:cNvPr id="178" name="Google Shape;178;p24"/>
            <p:cNvSpPr/>
            <p:nvPr/>
          </p:nvSpPr>
          <p:spPr>
            <a:xfrm>
              <a:off x="0" y="3137843"/>
              <a:ext cx="3273321" cy="746698"/>
            </a:xfrm>
            <a:prstGeom prst="roundRect">
              <a:avLst>
                <a:gd fmla="val 16667" name="adj"/>
              </a:avLst>
            </a:prstGeom>
            <a:gradFill>
              <a:gsLst>
                <a:gs pos="0">
                  <a:srgbClr val="31007F"/>
                </a:gs>
                <a:gs pos="100000">
                  <a:srgbClr val="B4A9D7"/>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
            <p:cNvSpPr txBox="1"/>
            <p:nvPr/>
          </p:nvSpPr>
          <p:spPr>
            <a:xfrm>
              <a:off x="36451" y="3174294"/>
              <a:ext cx="3200419" cy="673796"/>
            </a:xfrm>
            <a:prstGeom prst="rect">
              <a:avLst/>
            </a:prstGeom>
            <a:noFill/>
            <a:ln>
              <a:noFill/>
            </a:ln>
          </p:spPr>
          <p:txBody>
            <a:bodyPr anchorCtr="0" anchor="ctr" bIns="40000" lIns="80000" spcFirstLastPara="1" rIns="80000" wrap="square" tIns="40000">
              <a:noAutofit/>
            </a:bodyPr>
            <a:lstStyle/>
            <a:p>
              <a:pPr indent="0" lvl="0" marL="0" marR="0" rtl="0" algn="ctr">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DCTI Website</a:t>
              </a:r>
              <a:endParaRPr sz="2100">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QUESTIONS</a:t>
            </a:r>
            <a:endParaRPr/>
          </a:p>
        </p:txBody>
      </p:sp>
      <p:pic>
        <p:nvPicPr>
          <p:cNvPr id="186" name="Google Shape;186;p25"/>
          <p:cNvPicPr preferRelativeResize="0"/>
          <p:nvPr/>
        </p:nvPicPr>
        <p:blipFill rotWithShape="1">
          <a:blip r:embed="rId3">
            <a:alphaModFix/>
          </a:blip>
          <a:srcRect b="0" l="0" r="0" t="0"/>
          <a:stretch/>
        </p:blipFill>
        <p:spPr>
          <a:xfrm>
            <a:off x="1570182" y="1914640"/>
            <a:ext cx="5375563" cy="2990157"/>
          </a:xfrm>
          <a:prstGeom prst="rect">
            <a:avLst/>
          </a:prstGeom>
          <a:noFill/>
          <a:ln>
            <a:noFill/>
          </a:ln>
        </p:spPr>
      </p:pic>
      <p:sp>
        <p:nvSpPr>
          <p:cNvPr id="187" name="Google Shape;187;p25"/>
          <p:cNvSpPr txBox="1"/>
          <p:nvPr/>
        </p:nvSpPr>
        <p:spPr>
          <a:xfrm>
            <a:off x="1570181" y="5120842"/>
            <a:ext cx="44057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Send questions to </a:t>
            </a:r>
            <a:r>
              <a:rPr lang="en-US" sz="1800" u="sng">
                <a:solidFill>
                  <a:schemeClr val="dk1"/>
                </a:solidFill>
                <a:latin typeface="Arial"/>
                <a:ea typeface="Arial"/>
                <a:cs typeface="Arial"/>
                <a:sym typeface="Arial"/>
                <a:hlinkClick r:id="rId4">
                  <a:extLst>
                    <a:ext uri="{A12FA001-AC4F-418D-AE19-62706E023703}">
                      <ahyp:hlinkClr val="tx"/>
                    </a:ext>
                  </a:extLst>
                </a:hlinkClick>
              </a:rPr>
              <a:t>hsdinfo@uw.edu</a:t>
            </a:r>
            <a:r>
              <a:rPr lang="en-US" sz="1800">
                <a:solidFill>
                  <a:schemeClr val="dk1"/>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Legislation in Brief (SSHB 1745, 2023)</a:t>
            </a:r>
            <a:endParaRPr/>
          </a:p>
        </p:txBody>
      </p:sp>
      <p:sp>
        <p:nvSpPr>
          <p:cNvPr id="66" name="Google Shape;66;p12"/>
          <p:cNvSpPr txBox="1"/>
          <p:nvPr>
            <p:ph idx="2" type="body"/>
          </p:nvPr>
        </p:nvSpPr>
        <p:spPr>
          <a:xfrm>
            <a:off x="659305" y="1622425"/>
            <a:ext cx="8196210" cy="401549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1800"/>
              <a:buFont typeface="Merriweather Sans"/>
              <a:buChar char="&gt;"/>
            </a:pPr>
            <a:r>
              <a:rPr b="0" lang="en-US" sz="1800">
                <a:latin typeface="Arial"/>
                <a:ea typeface="Arial"/>
                <a:cs typeface="Arial"/>
                <a:sym typeface="Arial"/>
              </a:rPr>
              <a:t>Improve completeness and quality of data concerning diverse demographic groups that is collected, reported and analyzed for clinical trials</a:t>
            </a:r>
            <a:endParaRPr/>
          </a:p>
          <a:p>
            <a:pPr indent="-342900" lvl="0" marL="342900" rtl="0" algn="l">
              <a:spcBef>
                <a:spcPts val="360"/>
              </a:spcBef>
              <a:spcAft>
                <a:spcPts val="0"/>
              </a:spcAft>
              <a:buClr>
                <a:srgbClr val="4B2E83"/>
              </a:buClr>
              <a:buSzPts val="1800"/>
              <a:buFont typeface="Merriweather Sans"/>
              <a:buChar char="&gt;"/>
            </a:pPr>
            <a:r>
              <a:rPr b="0" lang="en-US" sz="1800">
                <a:latin typeface="Arial"/>
                <a:ea typeface="Arial"/>
                <a:cs typeface="Arial"/>
                <a:sym typeface="Arial"/>
              </a:rPr>
              <a:t>Identify barriers to participation for underrepresented demographic groups and employ strategies recognized by FDA to encourage greater participation</a:t>
            </a:r>
            <a:endParaRPr/>
          </a:p>
          <a:p>
            <a:pPr indent="-342900" lvl="0" marL="342900" rtl="0" algn="l">
              <a:spcBef>
                <a:spcPts val="360"/>
              </a:spcBef>
              <a:spcAft>
                <a:spcPts val="0"/>
              </a:spcAft>
              <a:buClr>
                <a:srgbClr val="4B2E83"/>
              </a:buClr>
              <a:buSzPts val="1800"/>
              <a:buFont typeface="Merriweather Sans"/>
              <a:buChar char="&gt;"/>
            </a:pPr>
            <a:r>
              <a:rPr b="0" lang="en-US" sz="1800">
                <a:latin typeface="Arial"/>
                <a:ea typeface="Arial"/>
                <a:cs typeface="Arial"/>
                <a:sym typeface="Arial"/>
              </a:rPr>
              <a:t>Make data concerning demographic groups that is collected, reported, and analyzed for the purposes of clinical trials more available and transparent</a:t>
            </a:r>
            <a:endParaRPr/>
          </a:p>
          <a:p>
            <a:pPr indent="-342900" lvl="0" marL="342900" rtl="0" algn="l">
              <a:spcBef>
                <a:spcPts val="360"/>
              </a:spcBef>
              <a:spcAft>
                <a:spcPts val="0"/>
              </a:spcAft>
              <a:buClr>
                <a:srgbClr val="4B2E83"/>
              </a:buClr>
              <a:buSzPts val="1800"/>
              <a:buFont typeface="Merriweather Sans"/>
              <a:buChar char="&gt;"/>
            </a:pPr>
            <a:r>
              <a:rPr b="0" lang="en-US" sz="1800">
                <a:latin typeface="Arial"/>
                <a:ea typeface="Arial"/>
                <a:cs typeface="Arial"/>
                <a:sym typeface="Arial"/>
              </a:rPr>
              <a:t>Require institutions within WA State to adopt a policy that requires researchers to:</a:t>
            </a:r>
            <a:endParaRPr/>
          </a:p>
          <a:p>
            <a:pPr indent="-285750" lvl="1" marL="742950" rtl="0" algn="l">
              <a:spcBef>
                <a:spcPts val="320"/>
              </a:spcBef>
              <a:spcAft>
                <a:spcPts val="0"/>
              </a:spcAft>
              <a:buClr>
                <a:srgbClr val="4B2E83"/>
              </a:buClr>
              <a:buSzPts val="1600"/>
              <a:buFont typeface="Courier New"/>
              <a:buChar char="o"/>
            </a:pPr>
            <a:r>
              <a:rPr b="0" lang="en-US" sz="1600">
                <a:latin typeface="Arial"/>
                <a:ea typeface="Arial"/>
                <a:cs typeface="Arial"/>
                <a:sym typeface="Arial"/>
              </a:rPr>
              <a:t>Identify and recruit persons from </a:t>
            </a:r>
            <a:r>
              <a:rPr b="0" lang="en-US" sz="1600">
                <a:latin typeface="Arial"/>
                <a:ea typeface="Arial"/>
                <a:cs typeface="Arial"/>
                <a:sym typeface="Arial"/>
              </a:rPr>
              <a:t>underrepresented</a:t>
            </a:r>
            <a:r>
              <a:rPr b="0" lang="en-US" sz="1600">
                <a:latin typeface="Arial"/>
                <a:ea typeface="Arial"/>
                <a:cs typeface="Arial"/>
                <a:sym typeface="Arial"/>
              </a:rPr>
              <a:t> demographic groups</a:t>
            </a:r>
            <a:endParaRPr/>
          </a:p>
          <a:p>
            <a:pPr indent="-285750" lvl="1" marL="742950" rtl="0" algn="l">
              <a:spcBef>
                <a:spcPts val="320"/>
              </a:spcBef>
              <a:spcAft>
                <a:spcPts val="0"/>
              </a:spcAft>
              <a:buClr>
                <a:srgbClr val="4B2E83"/>
              </a:buClr>
              <a:buSzPts val="1600"/>
              <a:buFont typeface="Courier New"/>
              <a:buChar char="o"/>
            </a:pPr>
            <a:r>
              <a:rPr b="0" lang="en-US" sz="1600">
                <a:latin typeface="Arial"/>
                <a:ea typeface="Arial"/>
                <a:cs typeface="Arial"/>
                <a:sym typeface="Arial"/>
              </a:rPr>
              <a:t>Collaborate with community-based organizations</a:t>
            </a:r>
            <a:endParaRPr b="0" sz="1600">
              <a:latin typeface="Arial"/>
              <a:ea typeface="Arial"/>
              <a:cs typeface="Arial"/>
              <a:sym typeface="Arial"/>
            </a:endParaRPr>
          </a:p>
          <a:p>
            <a:pPr indent="-285750" lvl="1" marL="742950" rtl="0" algn="l">
              <a:spcBef>
                <a:spcPts val="320"/>
              </a:spcBef>
              <a:spcAft>
                <a:spcPts val="0"/>
              </a:spcAft>
              <a:buClr>
                <a:srgbClr val="4B2E83"/>
              </a:buClr>
              <a:buSzPts val="1600"/>
              <a:buFont typeface="Courier New"/>
              <a:buChar char="o"/>
            </a:pPr>
            <a:r>
              <a:rPr b="0" lang="en-US" sz="1600">
                <a:latin typeface="Arial"/>
                <a:ea typeface="Arial"/>
                <a:cs typeface="Arial"/>
                <a:sym typeface="Arial"/>
              </a:rPr>
              <a:t>Use recruitment methods recognized by the FDA</a:t>
            </a:r>
            <a:endParaRPr b="0" sz="1600">
              <a:latin typeface="Arial"/>
              <a:ea typeface="Arial"/>
              <a:cs typeface="Arial"/>
              <a:sym typeface="Arial"/>
            </a:endParaRPr>
          </a:p>
          <a:p>
            <a:pPr indent="-285750" lvl="1" marL="742950" rtl="0" algn="l">
              <a:spcBef>
                <a:spcPts val="320"/>
              </a:spcBef>
              <a:spcAft>
                <a:spcPts val="0"/>
              </a:spcAft>
              <a:buClr>
                <a:srgbClr val="4B2E83"/>
              </a:buClr>
              <a:buSzPts val="1600"/>
              <a:buChar char="–"/>
            </a:pPr>
            <a:r>
              <a:rPr b="0" lang="en-US" sz="1600">
                <a:latin typeface="Arial"/>
                <a:ea typeface="Arial"/>
                <a:cs typeface="Arial"/>
                <a:sym typeface="Arial"/>
              </a:rPr>
              <a:t>Provide translation &amp; interpreter services for individuals with non-English language preference</a:t>
            </a:r>
            <a:endParaRPr b="0" sz="1600">
              <a:latin typeface="Arial"/>
              <a:ea typeface="Arial"/>
              <a:cs typeface="Arial"/>
              <a:sym typeface="Arial"/>
            </a:endParaRPr>
          </a:p>
          <a:p>
            <a:pPr indent="-285750" lvl="1" marL="742950" rtl="0" algn="l">
              <a:spcBef>
                <a:spcPts val="320"/>
              </a:spcBef>
              <a:spcAft>
                <a:spcPts val="0"/>
              </a:spcAft>
              <a:buClr>
                <a:srgbClr val="4B2E83"/>
              </a:buClr>
              <a:buSzPts val="1600"/>
              <a:buChar char="–"/>
            </a:pPr>
            <a:r>
              <a:rPr b="0" lang="en-US" sz="1600">
                <a:latin typeface="Arial"/>
                <a:ea typeface="Arial"/>
                <a:cs typeface="Arial"/>
                <a:sym typeface="Arial"/>
              </a:rPr>
              <a:t>Provide culturally specific recruitment materials</a:t>
            </a:r>
            <a:endParaRPr b="0" sz="1600">
              <a:latin typeface="Arial"/>
              <a:ea typeface="Arial"/>
              <a:cs typeface="Arial"/>
              <a:sym typeface="Arial"/>
            </a:endParaRPr>
          </a:p>
          <a:p>
            <a:pPr indent="-285750" lvl="1" marL="742950" rtl="0" algn="l">
              <a:spcBef>
                <a:spcPts val="320"/>
              </a:spcBef>
              <a:spcAft>
                <a:spcPts val="0"/>
              </a:spcAft>
              <a:buClr>
                <a:srgbClr val="4B2E83"/>
              </a:buClr>
              <a:buSzPts val="1600"/>
              <a:buChar char="–"/>
            </a:pPr>
            <a:r>
              <a:rPr b="0" lang="en-US" sz="1600">
                <a:latin typeface="Arial"/>
                <a:ea typeface="Arial"/>
                <a:cs typeface="Arial"/>
                <a:sym typeface="Arial"/>
              </a:rPr>
              <a:t>Provide option for electronic consent</a:t>
            </a:r>
            <a:endParaRPr b="0" sz="160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UW Policy Scope </a:t>
            </a:r>
            <a:r>
              <a:rPr b="0" i="0" lang="en-US" sz="1600" u="none" cap="none" strike="noStrike">
                <a:solidFill>
                  <a:srgbClr val="4B2E83"/>
                </a:solidFill>
                <a:latin typeface="Arial"/>
                <a:ea typeface="Arial"/>
                <a:cs typeface="Arial"/>
                <a:sym typeface="Arial"/>
              </a:rPr>
              <a:t>(1 of 2)</a:t>
            </a:r>
            <a:endParaRPr b="0" i="0" sz="3000" u="none" cap="none" strike="noStrike">
              <a:solidFill>
                <a:srgbClr val="4B2E83"/>
              </a:solidFill>
              <a:latin typeface="Arial"/>
              <a:ea typeface="Arial"/>
              <a:cs typeface="Arial"/>
              <a:sym typeface="Arial"/>
            </a:endParaRPr>
          </a:p>
        </p:txBody>
      </p:sp>
      <p:pic>
        <p:nvPicPr>
          <p:cNvPr descr="A series of text boxes giving a high-level summary of what the scope of the UW Diversity in Clinical Trails would apply to." id="73" name="Google Shape;73;p13"/>
          <p:cNvPicPr preferRelativeResize="0"/>
          <p:nvPr/>
        </p:nvPicPr>
        <p:blipFill rotWithShape="1">
          <a:blip r:embed="rId3">
            <a:alphaModFix/>
          </a:blip>
          <a:srcRect b="0" l="0" r="0" t="0"/>
          <a:stretch/>
        </p:blipFill>
        <p:spPr>
          <a:xfrm>
            <a:off x="856040" y="1558834"/>
            <a:ext cx="6711708" cy="43271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UW Policy Scope </a:t>
            </a:r>
            <a:r>
              <a:rPr b="0" i="0" lang="en-US" sz="1600" u="none" cap="none" strike="noStrike">
                <a:solidFill>
                  <a:srgbClr val="4B2E83"/>
                </a:solidFill>
                <a:latin typeface="Arial"/>
                <a:ea typeface="Arial"/>
                <a:cs typeface="Arial"/>
                <a:sym typeface="Arial"/>
              </a:rPr>
              <a:t>(2 of 2)</a:t>
            </a:r>
            <a:endParaRPr b="0" i="0" sz="3000" u="none" cap="none" strike="noStrike">
              <a:solidFill>
                <a:srgbClr val="4B2E83"/>
              </a:solidFill>
              <a:latin typeface="Arial"/>
              <a:ea typeface="Arial"/>
              <a:cs typeface="Arial"/>
              <a:sym typeface="Arial"/>
            </a:endParaRPr>
          </a:p>
        </p:txBody>
      </p:sp>
      <p:pic>
        <p:nvPicPr>
          <p:cNvPr descr="A series of light purple bars with the titles &quot;Phase 1 or earlier trials&quot;, &quot;Pilot and feasibility studies&quot;, and &quot;Clinical trials involving 'small populatons'&quot; within them. " id="80" name="Google Shape;80;p14"/>
          <p:cNvPicPr preferRelativeResize="0"/>
          <p:nvPr/>
        </p:nvPicPr>
        <p:blipFill rotWithShape="1">
          <a:blip r:embed="rId3">
            <a:alphaModFix/>
          </a:blip>
          <a:srcRect b="0" l="0" r="0" t="0"/>
          <a:stretch/>
        </p:blipFill>
        <p:spPr>
          <a:xfrm>
            <a:off x="555172" y="1877393"/>
            <a:ext cx="8249194" cy="3334256"/>
          </a:xfrm>
          <a:prstGeom prst="rect">
            <a:avLst/>
          </a:prstGeom>
          <a:noFill/>
          <a:ln>
            <a:noFill/>
          </a:ln>
        </p:spPr>
      </p:pic>
      <p:sp>
        <p:nvSpPr>
          <p:cNvPr descr="A green-outlined oval circling a block of text. " id="81" name="Google Shape;81;p14"/>
          <p:cNvSpPr/>
          <p:nvPr/>
        </p:nvSpPr>
        <p:spPr>
          <a:xfrm>
            <a:off x="5107577" y="3892731"/>
            <a:ext cx="3644537" cy="1463041"/>
          </a:xfrm>
          <a:prstGeom prst="ellipse">
            <a:avLst/>
          </a:prstGeom>
          <a:noFill/>
          <a:ln cap="flat" cmpd="sng" w="38100">
            <a:solidFill>
              <a:srgbClr val="00B05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HSD Supplement – Diversity Plan </a:t>
            </a:r>
            <a:endParaRPr/>
          </a:p>
        </p:txBody>
      </p:sp>
      <p:sp>
        <p:nvSpPr>
          <p:cNvPr id="88" name="Google Shape;88;p15"/>
          <p:cNvSpPr txBox="1"/>
          <p:nvPr>
            <p:ph idx="2" type="body"/>
          </p:nvPr>
        </p:nvSpPr>
        <p:spPr>
          <a:xfrm>
            <a:off x="659305" y="1736725"/>
            <a:ext cx="3912695" cy="4015497"/>
          </a:xfrm>
          <a:prstGeom prst="rect">
            <a:avLst/>
          </a:prstGeom>
          <a:noFill/>
          <a:ln>
            <a:noFill/>
          </a:ln>
        </p:spPr>
        <p:txBody>
          <a:bodyPr anchorCtr="0" anchor="t" bIns="45700" lIns="91425" spcFirstLastPara="1" rIns="91425" wrap="square" tIns="45700">
            <a:noAutofit/>
          </a:bodyPr>
          <a:lstStyle/>
          <a:p>
            <a:pPr indent="-257175" lvl="0" marL="325755" rtl="0" algn="l">
              <a:lnSpc>
                <a:spcPct val="90000"/>
              </a:lnSpc>
              <a:spcBef>
                <a:spcPts val="0"/>
              </a:spcBef>
              <a:spcAft>
                <a:spcPts val="0"/>
              </a:spcAft>
              <a:buClr>
                <a:srgbClr val="4B2E83"/>
              </a:buClr>
              <a:buSzPts val="1600"/>
              <a:buChar char="&gt;"/>
            </a:pPr>
            <a:r>
              <a:rPr b="0" lang="en-US" sz="1600"/>
              <a:t>Establishing Enrollment Goals - age, race, ethnicity, biologic sex, sexual orientation, geographic location (probably zip codes), social economic status (several variables, TBD)</a:t>
            </a:r>
            <a:endParaRPr/>
          </a:p>
          <a:p>
            <a:pPr indent="-257175" lvl="0" marL="325755" rtl="0" algn="l">
              <a:lnSpc>
                <a:spcPct val="90000"/>
              </a:lnSpc>
              <a:spcBef>
                <a:spcPts val="920"/>
              </a:spcBef>
              <a:spcAft>
                <a:spcPts val="0"/>
              </a:spcAft>
              <a:buClr>
                <a:srgbClr val="4B2E83"/>
              </a:buClr>
              <a:buSzPts val="1600"/>
              <a:buChar char="&gt;"/>
            </a:pPr>
            <a:r>
              <a:rPr b="0" lang="en-US" sz="1600"/>
              <a:t>Rationale for current enrollment goals and any exclusions</a:t>
            </a:r>
            <a:endParaRPr/>
          </a:p>
          <a:p>
            <a:pPr indent="-257175" lvl="0" marL="325755" rtl="0" algn="l">
              <a:lnSpc>
                <a:spcPct val="90000"/>
              </a:lnSpc>
              <a:spcBef>
                <a:spcPts val="920"/>
              </a:spcBef>
              <a:spcAft>
                <a:spcPts val="0"/>
              </a:spcAft>
              <a:buClr>
                <a:srgbClr val="4B2E83"/>
              </a:buClr>
              <a:buSzPts val="1600"/>
              <a:buChar char="&gt;"/>
            </a:pPr>
            <a:r>
              <a:rPr b="0" lang="en-US" sz="1600"/>
              <a:t>Strategy for meeting enrollment goals (e.g., study design, recruitment, and retentional plan, reducing barriers to participation</a:t>
            </a:r>
            <a:endParaRPr/>
          </a:p>
          <a:p>
            <a:pPr indent="-257175" lvl="0" marL="325755" rtl="0" algn="l">
              <a:lnSpc>
                <a:spcPct val="90000"/>
              </a:lnSpc>
              <a:spcBef>
                <a:spcPts val="920"/>
              </a:spcBef>
              <a:spcAft>
                <a:spcPts val="0"/>
              </a:spcAft>
              <a:buClr>
                <a:srgbClr val="4B2E83"/>
              </a:buClr>
              <a:buSzPts val="1600"/>
              <a:buChar char="&gt;"/>
            </a:pPr>
            <a:r>
              <a:rPr b="0" lang="en-US" sz="1600"/>
              <a:t>Description of efforts/resources utilized for community engagement that informs recruitment strategy</a:t>
            </a:r>
            <a:endParaRPr/>
          </a:p>
          <a:p>
            <a:pPr indent="-257175" lvl="0" marL="325755" rtl="0" algn="l">
              <a:lnSpc>
                <a:spcPct val="90000"/>
              </a:lnSpc>
              <a:spcBef>
                <a:spcPts val="920"/>
              </a:spcBef>
              <a:spcAft>
                <a:spcPts val="0"/>
              </a:spcAft>
              <a:buClr>
                <a:srgbClr val="4B2E83"/>
              </a:buClr>
              <a:buSzPts val="1600"/>
              <a:buChar char="&gt;"/>
            </a:pPr>
            <a:r>
              <a:rPr b="0" lang="en-US" sz="1600"/>
              <a:t>Plan for tracking enrollment data</a:t>
            </a:r>
            <a:endParaRPr/>
          </a:p>
          <a:p>
            <a:pPr indent="-190500" lvl="0" marL="342900" rtl="0" algn="l">
              <a:spcBef>
                <a:spcPts val="1080"/>
              </a:spcBef>
              <a:spcAft>
                <a:spcPts val="0"/>
              </a:spcAft>
              <a:buClr>
                <a:srgbClr val="4B2E83"/>
              </a:buClr>
              <a:buSzPts val="2400"/>
              <a:buFont typeface="Merriweather Sans"/>
              <a:buNone/>
            </a:pPr>
            <a:r>
              <a:t/>
            </a:r>
            <a:endParaRPr>
              <a:latin typeface="Arial"/>
              <a:ea typeface="Arial"/>
              <a:cs typeface="Arial"/>
              <a:sym typeface="Arial"/>
            </a:endParaRPr>
          </a:p>
        </p:txBody>
      </p:sp>
      <p:pic>
        <p:nvPicPr>
          <p:cNvPr descr="A graphic showing an example of what a University of Washington &quot;Supplement Diversity Plan for Clinical Trials&quot; document may look like. " id="89" name="Google Shape;89;p15"/>
          <p:cNvPicPr preferRelativeResize="0"/>
          <p:nvPr/>
        </p:nvPicPr>
        <p:blipFill rotWithShape="1">
          <a:blip r:embed="rId3">
            <a:alphaModFix/>
          </a:blip>
          <a:srcRect b="0" l="0" r="0" t="0"/>
          <a:stretch/>
        </p:blipFill>
        <p:spPr>
          <a:xfrm>
            <a:off x="4677783" y="1583051"/>
            <a:ext cx="3375971" cy="42869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6"/>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UW Policy - Translation &amp; Interpretation</a:t>
            </a:r>
            <a:endParaRPr/>
          </a:p>
        </p:txBody>
      </p:sp>
      <p:sp>
        <p:nvSpPr>
          <p:cNvPr id="96" name="Google Shape;96;p16"/>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200"/>
              <a:buChar char="&gt;"/>
            </a:pPr>
            <a:r>
              <a:rPr b="0" lang="en-US" sz="2200"/>
              <a:t>When 5% or more of the target population speaks a primary language other than English:</a:t>
            </a:r>
            <a:endParaRPr/>
          </a:p>
          <a:p>
            <a:pPr indent="-285750" lvl="1" marL="742950" rtl="0" algn="l">
              <a:spcBef>
                <a:spcPts val="320"/>
              </a:spcBef>
              <a:spcAft>
                <a:spcPts val="0"/>
              </a:spcAft>
              <a:buClr>
                <a:srgbClr val="4B2E83"/>
              </a:buClr>
              <a:buSzPts val="1600"/>
              <a:buChar char="–"/>
            </a:pPr>
            <a:r>
              <a:rPr b="0" lang="en-US" sz="1600"/>
              <a:t>The study must have translations of any written materials to be read by participants (e.g., consent forms, recruitment materials, surveys) available at the outset of the research.</a:t>
            </a:r>
            <a:endParaRPr/>
          </a:p>
          <a:p>
            <a:pPr indent="-285750" lvl="1" marL="742950" rtl="0" algn="l">
              <a:spcBef>
                <a:spcPts val="320"/>
              </a:spcBef>
              <a:spcAft>
                <a:spcPts val="0"/>
              </a:spcAft>
              <a:buClr>
                <a:srgbClr val="4B2E83"/>
              </a:buClr>
              <a:buSzPts val="1600"/>
              <a:buChar char="–"/>
            </a:pPr>
            <a:r>
              <a:rPr b="0" lang="en-US" sz="1600"/>
              <a:t>There must be resources in place to support their inclusion for the duration of the study.</a:t>
            </a:r>
            <a:endParaRPr/>
          </a:p>
          <a:p>
            <a:pPr indent="-342900" lvl="0" marL="342900" rtl="0" algn="l">
              <a:spcBef>
                <a:spcPts val="440"/>
              </a:spcBef>
              <a:spcAft>
                <a:spcPts val="0"/>
              </a:spcAft>
              <a:buClr>
                <a:srgbClr val="4B2E83"/>
              </a:buClr>
              <a:buSzPts val="2200"/>
              <a:buChar char="&gt;"/>
            </a:pPr>
            <a:r>
              <a:rPr b="0" lang="en-US" sz="2200"/>
              <a:t>When less than 5% of the target population speaks a primary language other than English:</a:t>
            </a:r>
            <a:endParaRPr/>
          </a:p>
          <a:p>
            <a:pPr indent="-285750" lvl="1" marL="742950" rtl="0" algn="l">
              <a:spcBef>
                <a:spcPts val="320"/>
              </a:spcBef>
              <a:spcAft>
                <a:spcPts val="0"/>
              </a:spcAft>
              <a:buClr>
                <a:srgbClr val="4B2E83"/>
              </a:buClr>
              <a:buSzPts val="1600"/>
              <a:buChar char="–"/>
            </a:pPr>
            <a:r>
              <a:rPr b="0" lang="en-US" sz="1600"/>
              <a:t>There must be a plan in place to support their enrollment and participation in the research when they are encountered.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Implications for Researchers</a:t>
            </a:r>
            <a:endParaRPr/>
          </a:p>
        </p:txBody>
      </p:sp>
      <p:sp>
        <p:nvSpPr>
          <p:cNvPr id="103" name="Google Shape;103;p17"/>
          <p:cNvSpPr txBox="1"/>
          <p:nvPr>
            <p:ph idx="2" type="body"/>
          </p:nvPr>
        </p:nvSpPr>
        <p:spPr>
          <a:xfrm>
            <a:off x="378069" y="1736725"/>
            <a:ext cx="8477446" cy="3802429"/>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b="0" lang="en-US">
                <a:latin typeface="Arial"/>
                <a:ea typeface="Arial"/>
                <a:cs typeface="Arial"/>
                <a:sym typeface="Arial"/>
              </a:rPr>
              <a:t>More staff FTE needed to:</a:t>
            </a:r>
            <a:endParaRPr/>
          </a:p>
          <a:p>
            <a:pPr indent="-285750" lvl="1" marL="742950" rtl="0" algn="l">
              <a:spcBef>
                <a:spcPts val="360"/>
              </a:spcBef>
              <a:spcAft>
                <a:spcPts val="0"/>
              </a:spcAft>
              <a:buClr>
                <a:srgbClr val="4B2E83"/>
              </a:buClr>
              <a:buSzPts val="1800"/>
              <a:buChar char="–"/>
            </a:pPr>
            <a:r>
              <a:rPr b="0" lang="en-US" sz="1800">
                <a:latin typeface="Arial"/>
                <a:ea typeface="Arial"/>
                <a:cs typeface="Arial"/>
                <a:sym typeface="Arial"/>
              </a:rPr>
              <a:t>Identify and recruit underrepresented populations</a:t>
            </a:r>
            <a:endParaRPr/>
          </a:p>
          <a:p>
            <a:pPr indent="-285750" lvl="1" marL="742950" rtl="0" algn="l">
              <a:spcBef>
                <a:spcPts val="360"/>
              </a:spcBef>
              <a:spcAft>
                <a:spcPts val="0"/>
              </a:spcAft>
              <a:buClr>
                <a:srgbClr val="4B2E83"/>
              </a:buClr>
              <a:buSzPts val="1800"/>
              <a:buChar char="–"/>
            </a:pPr>
            <a:r>
              <a:rPr b="0" lang="en-US" sz="1800">
                <a:latin typeface="Arial"/>
                <a:ea typeface="Arial"/>
                <a:cs typeface="Arial"/>
                <a:sym typeface="Arial"/>
              </a:rPr>
              <a:t>Engaged with targeted communities</a:t>
            </a:r>
            <a:endParaRPr/>
          </a:p>
          <a:p>
            <a:pPr indent="-285750" lvl="1" marL="742950" rtl="0" algn="l">
              <a:spcBef>
                <a:spcPts val="360"/>
              </a:spcBef>
              <a:spcAft>
                <a:spcPts val="0"/>
              </a:spcAft>
              <a:buClr>
                <a:srgbClr val="4B2E83"/>
              </a:buClr>
              <a:buSzPts val="1800"/>
              <a:buChar char="–"/>
            </a:pPr>
            <a:r>
              <a:rPr b="0" lang="en-US" sz="1800">
                <a:latin typeface="Arial"/>
                <a:ea typeface="Arial"/>
                <a:cs typeface="Arial"/>
                <a:sym typeface="Arial"/>
              </a:rPr>
              <a:t>Develop culturally specific recruitment materials</a:t>
            </a:r>
            <a:endParaRPr/>
          </a:p>
          <a:p>
            <a:pPr indent="-285750" lvl="1" marL="742950" rtl="0" algn="l">
              <a:spcBef>
                <a:spcPts val="360"/>
              </a:spcBef>
              <a:spcAft>
                <a:spcPts val="0"/>
              </a:spcAft>
              <a:buClr>
                <a:srgbClr val="4B2E83"/>
              </a:buClr>
              <a:buSzPts val="1800"/>
              <a:buChar char="–"/>
            </a:pPr>
            <a:r>
              <a:rPr b="0" lang="en-US" sz="1800">
                <a:latin typeface="Arial"/>
                <a:ea typeface="Arial"/>
                <a:cs typeface="Arial"/>
                <a:sym typeface="Arial"/>
              </a:rPr>
              <a:t>Provide e-consent option</a:t>
            </a:r>
            <a:endParaRPr/>
          </a:p>
          <a:p>
            <a:pPr indent="-285750" lvl="1" marL="742950" rtl="0" algn="l">
              <a:spcBef>
                <a:spcPts val="360"/>
              </a:spcBef>
              <a:spcAft>
                <a:spcPts val="0"/>
              </a:spcAft>
              <a:buClr>
                <a:srgbClr val="4B2E83"/>
              </a:buClr>
              <a:buSzPts val="1800"/>
              <a:buChar char="–"/>
            </a:pPr>
            <a:r>
              <a:rPr b="0" lang="en-US" sz="1800">
                <a:latin typeface="Arial"/>
                <a:ea typeface="Arial"/>
                <a:cs typeface="Arial"/>
                <a:sym typeface="Arial"/>
              </a:rPr>
              <a:t>Track and report on enrollment metrics</a:t>
            </a:r>
            <a:endParaRPr/>
          </a:p>
          <a:p>
            <a:pPr indent="-342900" lvl="0" marL="342900" rtl="0" algn="l">
              <a:spcBef>
                <a:spcPts val="480"/>
              </a:spcBef>
              <a:spcAft>
                <a:spcPts val="0"/>
              </a:spcAft>
              <a:buClr>
                <a:srgbClr val="4B2E83"/>
              </a:buClr>
              <a:buSzPts val="2400"/>
              <a:buFont typeface="Merriweather Sans"/>
              <a:buChar char="&gt;"/>
            </a:pPr>
            <a:r>
              <a:rPr b="0" lang="en-US">
                <a:latin typeface="Arial"/>
                <a:ea typeface="Arial"/>
                <a:cs typeface="Arial"/>
                <a:sym typeface="Arial"/>
              </a:rPr>
              <a:t>More funding to cover costs associated with:</a:t>
            </a:r>
            <a:endParaRPr/>
          </a:p>
          <a:p>
            <a:pPr indent="-285750" lvl="1" marL="742950" rtl="0" algn="l">
              <a:spcBef>
                <a:spcPts val="360"/>
              </a:spcBef>
              <a:spcAft>
                <a:spcPts val="0"/>
              </a:spcAft>
              <a:buClr>
                <a:srgbClr val="4B2E83"/>
              </a:buClr>
              <a:buSzPts val="1800"/>
              <a:buChar char="–"/>
            </a:pPr>
            <a:r>
              <a:rPr b="0" lang="en-US" sz="1800">
                <a:latin typeface="Arial"/>
                <a:ea typeface="Arial"/>
                <a:cs typeface="Arial"/>
                <a:sym typeface="Arial"/>
              </a:rPr>
              <a:t>Translation and interpreter services</a:t>
            </a:r>
            <a:endParaRPr/>
          </a:p>
          <a:p>
            <a:pPr indent="-285750" lvl="1" marL="742950" rtl="0" algn="l">
              <a:spcBef>
                <a:spcPts val="360"/>
              </a:spcBef>
              <a:spcAft>
                <a:spcPts val="0"/>
              </a:spcAft>
              <a:buClr>
                <a:srgbClr val="4B2E83"/>
              </a:buClr>
              <a:buSzPts val="1800"/>
              <a:buChar char="–"/>
            </a:pPr>
            <a:r>
              <a:rPr b="0" lang="en-US" sz="1800">
                <a:latin typeface="Arial"/>
                <a:ea typeface="Arial"/>
                <a:cs typeface="Arial"/>
                <a:sym typeface="Arial"/>
              </a:rPr>
              <a:t>Culturally specific recruitment strategies/materials</a:t>
            </a:r>
            <a:endParaRPr/>
          </a:p>
          <a:p>
            <a:pPr indent="-285750" lvl="1" marL="742950" rtl="0" algn="l">
              <a:spcBef>
                <a:spcPts val="360"/>
              </a:spcBef>
              <a:spcAft>
                <a:spcPts val="0"/>
              </a:spcAft>
              <a:buClr>
                <a:srgbClr val="4B2E83"/>
              </a:buClr>
              <a:buSzPts val="1800"/>
              <a:buChar char="–"/>
            </a:pPr>
            <a:r>
              <a:rPr b="0" lang="en-US" sz="1800">
                <a:latin typeface="Arial"/>
                <a:ea typeface="Arial"/>
                <a:cs typeface="Arial"/>
                <a:sym typeface="Arial"/>
              </a:rPr>
              <a:t>Reimbursement for participation expenses to reduce barriers (e.g., travel, parking, childcare)</a:t>
            </a:r>
            <a:endParaRPr/>
          </a:p>
          <a:p>
            <a:pPr indent="-285750" lvl="1" marL="742950" rtl="0" algn="l">
              <a:spcBef>
                <a:spcPts val="360"/>
              </a:spcBef>
              <a:spcAft>
                <a:spcPts val="0"/>
              </a:spcAft>
              <a:buClr>
                <a:srgbClr val="4B2E83"/>
              </a:buClr>
              <a:buSzPts val="1800"/>
              <a:buChar char="–"/>
            </a:pPr>
            <a:r>
              <a:rPr b="0" lang="en-US" sz="1800">
                <a:latin typeface="Arial"/>
                <a:ea typeface="Arial"/>
                <a:cs typeface="Arial"/>
                <a:sym typeface="Arial"/>
              </a:rPr>
              <a:t>Possible IRB review fees (e.g., commercial IRB review)</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671757" y="1167124"/>
            <a:ext cx="6972300" cy="2641756"/>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rgbClr val="4B2E83"/>
              </a:buClr>
              <a:buSzPts val="5000"/>
              <a:buFont typeface="Arial"/>
              <a:buNone/>
            </a:pPr>
            <a:r>
              <a:rPr b="0" i="0" lang="en-US" sz="5000" u="none" cap="none" strike="noStrike">
                <a:solidFill>
                  <a:srgbClr val="4B2E83"/>
                </a:solidFill>
                <a:latin typeface="Encode Sans Black"/>
                <a:ea typeface="Encode Sans Black"/>
                <a:cs typeface="Encode Sans Black"/>
                <a:sym typeface="Encode Sans Black"/>
              </a:rPr>
              <a:t>Resources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A white textbox with the text &quot;Open to UW Researchers uwlaca@uw.edu&quot; within it. " id="115" name="Google Shape;115;p19"/>
          <p:cNvPicPr preferRelativeResize="0"/>
          <p:nvPr/>
        </p:nvPicPr>
        <p:blipFill rotWithShape="1">
          <a:blip r:embed="rId3">
            <a:alphaModFix/>
          </a:blip>
          <a:srcRect b="0" l="0" r="0" t="0"/>
          <a:stretch/>
        </p:blipFill>
        <p:spPr>
          <a:xfrm>
            <a:off x="7374265" y="0"/>
            <a:ext cx="1767231" cy="1023360"/>
          </a:xfrm>
          <a:prstGeom prst="rect">
            <a:avLst/>
          </a:prstGeom>
          <a:noFill/>
          <a:ln>
            <a:noFill/>
          </a:ln>
        </p:spPr>
      </p:pic>
      <p:sp>
        <p:nvSpPr>
          <p:cNvPr id="116" name="Google Shape;116;p19"/>
          <p:cNvSpPr txBox="1"/>
          <p:nvPr>
            <p:ph type="title"/>
          </p:nvPr>
        </p:nvSpPr>
        <p:spPr>
          <a:xfrm>
            <a:off x="189345" y="260674"/>
            <a:ext cx="8765310" cy="99199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4B2E83"/>
              </a:buClr>
              <a:buSzPts val="3000"/>
              <a:buFont typeface="Arial"/>
              <a:buNone/>
            </a:pPr>
            <a:r>
              <a:rPr b="1" i="0" lang="en-US" sz="3000" u="none" cap="none" strike="noStrike">
                <a:solidFill>
                  <a:srgbClr val="4B2E83"/>
                </a:solidFill>
                <a:latin typeface="Arial"/>
                <a:ea typeface="Arial"/>
                <a:cs typeface="Arial"/>
                <a:sym typeface="Arial"/>
              </a:rPr>
              <a:t>Support Services – Translation &amp; Interpretation</a:t>
            </a:r>
            <a:endParaRPr/>
          </a:p>
        </p:txBody>
      </p:sp>
      <p:sp>
        <p:nvSpPr>
          <p:cNvPr id="117" name="Google Shape;117;p19"/>
          <p:cNvSpPr txBox="1"/>
          <p:nvPr/>
        </p:nvSpPr>
        <p:spPr>
          <a:xfrm>
            <a:off x="350983" y="1585425"/>
            <a:ext cx="7906800" cy="18624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190037"/>
              </a:buClr>
              <a:buSzPts val="1800"/>
              <a:buFont typeface="Arial"/>
              <a:buChar char="•"/>
            </a:pPr>
            <a:r>
              <a:rPr b="0" i="0" lang="en-US" sz="1800" u="none" cap="none" strike="noStrike">
                <a:solidFill>
                  <a:srgbClr val="190037"/>
                </a:solidFill>
                <a:latin typeface="Calibri"/>
                <a:ea typeface="Calibri"/>
                <a:cs typeface="Calibri"/>
                <a:sym typeface="Calibri"/>
              </a:rPr>
              <a:t>UW Medicine Language Access &amp; Cultural Advocacy </a:t>
            </a:r>
            <a:endParaRPr b="0" i="0" sz="1800" u="none" cap="none" strike="noStrike">
              <a:solidFill>
                <a:srgbClr val="190037"/>
              </a:solidFill>
              <a:latin typeface="Calibri"/>
              <a:ea typeface="Calibri"/>
              <a:cs typeface="Calibri"/>
              <a:sym typeface="Calibri"/>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Provides access to translation and interpretation in the UW clinic space</a:t>
            </a:r>
            <a:endParaRPr b="0" i="0" sz="1800" u="none" cap="none" strike="noStrike">
              <a:solidFill>
                <a:srgbClr val="190037"/>
              </a:solidFill>
              <a:latin typeface="Calibri"/>
              <a:ea typeface="Calibri"/>
              <a:cs typeface="Calibri"/>
              <a:sym typeface="Calibri"/>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Expanding access outside of the clinic space to support this policy</a:t>
            </a:r>
            <a:endParaRPr b="0" i="0" sz="1800" u="none" cap="none" strike="noStrike">
              <a:solidFill>
                <a:srgbClr val="190037"/>
              </a:solidFill>
              <a:latin typeface="Calibri"/>
              <a:ea typeface="Calibri"/>
              <a:cs typeface="Calibri"/>
              <a:sym typeface="Calibri"/>
            </a:endParaRPr>
          </a:p>
          <a:p>
            <a:pPr indent="-285750" lvl="1" marL="742950" marR="0" rtl="0" algn="l">
              <a:spcBef>
                <a:spcPts val="0"/>
              </a:spcBef>
              <a:spcAft>
                <a:spcPts val="0"/>
              </a:spcAft>
              <a:buClr>
                <a:srgbClr val="190037"/>
              </a:buClr>
              <a:buSzPts val="1800"/>
              <a:buFont typeface="Courier New"/>
              <a:buChar char="o"/>
            </a:pPr>
            <a:r>
              <a:rPr b="0" i="0" lang="en-US" sz="1800" u="none" cap="none" strike="noStrike">
                <a:solidFill>
                  <a:srgbClr val="190037"/>
                </a:solidFill>
                <a:latin typeface="Calibri"/>
                <a:ea typeface="Calibri"/>
                <a:cs typeface="Calibri"/>
                <a:sym typeface="Calibri"/>
              </a:rPr>
              <a:t>Provides guidance on budgeting and community consultation needs. </a:t>
            </a:r>
            <a:endParaRPr b="0" i="0" sz="1800" u="none" cap="none" strike="noStrike">
              <a:solidFill>
                <a:srgbClr val="190037"/>
              </a:solidFill>
              <a:latin typeface="Calibri"/>
              <a:ea typeface="Calibri"/>
              <a:cs typeface="Calibri"/>
              <a:sym typeface="Calibri"/>
            </a:endParaRPr>
          </a:p>
          <a:p>
            <a:pPr indent="-285750" lvl="0" marL="285750" marR="0" rtl="0" algn="l">
              <a:spcBef>
                <a:spcPts val="0"/>
              </a:spcBef>
              <a:spcAft>
                <a:spcPts val="0"/>
              </a:spcAft>
              <a:buClr>
                <a:srgbClr val="467886"/>
              </a:buClr>
              <a:buSzPts val="1800"/>
              <a:buFont typeface="Arial"/>
              <a:buChar char="•"/>
            </a:pPr>
            <a:r>
              <a:rPr b="0" i="0" lang="en-US" sz="1800" u="sng" cap="none" strike="noStrike">
                <a:solidFill>
                  <a:srgbClr val="467886"/>
                </a:solidFill>
                <a:latin typeface="Calibri"/>
                <a:ea typeface="Calibri"/>
                <a:cs typeface="Calibri"/>
                <a:sym typeface="Calibri"/>
                <a:hlinkClick r:id="rId4">
                  <a:extLst>
                    <a:ext uri="{A12FA001-AC4F-418D-AE19-62706E023703}">
                      <ahyp:hlinkClr val="tx"/>
                    </a:ext>
                  </a:extLst>
                </a:hlinkClick>
              </a:rPr>
              <a:t>Clinical Trials Language Access Resources </a:t>
            </a:r>
            <a:r>
              <a:rPr b="0" i="0" lang="en-US" sz="1800" u="none" cap="none" strike="noStrike">
                <a:solidFill>
                  <a:srgbClr val="333333"/>
                </a:solidFill>
                <a:latin typeface="Calibri"/>
                <a:ea typeface="Calibri"/>
                <a:cs typeface="Calibri"/>
                <a:sym typeface="Calibri"/>
              </a:rPr>
              <a:t>(requires UW </a:t>
            </a:r>
            <a:r>
              <a:rPr lang="en-US" sz="1800">
                <a:solidFill>
                  <a:srgbClr val="333333"/>
                </a:solidFill>
                <a:latin typeface="Calibri"/>
                <a:ea typeface="Calibri"/>
                <a:cs typeface="Calibri"/>
                <a:sym typeface="Calibri"/>
              </a:rPr>
              <a:t>NetID</a:t>
            </a:r>
            <a:r>
              <a:rPr b="0" i="0" lang="en-US" sz="1800" u="none" cap="none" strike="noStrike">
                <a:solidFill>
                  <a:srgbClr val="333333"/>
                </a:solidFill>
                <a:latin typeface="Calibri"/>
                <a:ea typeface="Calibri"/>
                <a:cs typeface="Calibri"/>
                <a:sym typeface="Calibri"/>
              </a:rPr>
              <a:t>)</a:t>
            </a:r>
            <a:endParaRPr b="0" i="0" sz="1800" u="none" cap="none" strike="noStrike">
              <a:solidFill>
                <a:srgbClr val="333333"/>
              </a:solidFill>
              <a:latin typeface="Calibri"/>
              <a:ea typeface="Calibri"/>
              <a:cs typeface="Calibri"/>
              <a:sym typeface="Calibri"/>
            </a:endParaRPr>
          </a:p>
          <a:p>
            <a:pPr indent="0" lvl="0" marL="0" marR="0" rtl="0" algn="l">
              <a:spcBef>
                <a:spcPts val="0"/>
              </a:spcBef>
              <a:spcAft>
                <a:spcPts val="0"/>
              </a:spcAft>
              <a:buNone/>
            </a:pPr>
            <a:r>
              <a:t/>
            </a:r>
            <a:endParaRPr sz="2500">
              <a:solidFill>
                <a:srgbClr val="333333"/>
              </a:solidFill>
              <a:latin typeface="Calibri"/>
              <a:ea typeface="Calibri"/>
              <a:cs typeface="Calibri"/>
              <a:sym typeface="Calibri"/>
            </a:endParaRPr>
          </a:p>
        </p:txBody>
      </p:sp>
      <p:pic>
        <p:nvPicPr>
          <p:cNvPr descr="A screenshot listing out the various categories of the upcoming UW Medicine Support Services on their website. " id="118" name="Google Shape;118;p19"/>
          <p:cNvPicPr preferRelativeResize="0"/>
          <p:nvPr/>
        </p:nvPicPr>
        <p:blipFill rotWithShape="1">
          <a:blip r:embed="rId5">
            <a:alphaModFix/>
          </a:blip>
          <a:srcRect b="0" l="0" r="0" t="0"/>
          <a:stretch/>
        </p:blipFill>
        <p:spPr>
          <a:xfrm>
            <a:off x="350983" y="3016593"/>
            <a:ext cx="8205630" cy="293262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