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embeddedFontLst>
    <p:embeddedFont>
      <p:font typeface="Encode Sans Black"/>
      <p:bold r:id="rId18"/>
    </p:embeddedFont>
    <p:embeddedFont>
      <p:font typeface="Open Sans Light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.fntdata"/><Relationship Id="rId22" Type="http://schemas.openxmlformats.org/officeDocument/2006/relationships/font" Target="fonts/OpenSansLight-boldItalic.fntdata"/><Relationship Id="rId21" Type="http://schemas.openxmlformats.org/officeDocument/2006/relationships/font" Target="fonts/OpenSansLight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OpenSansLight-regular.fntdata"/><Relationship Id="rId1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gcahelp@uw.edu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finance.uw.edu/gca/training-outreach/gca-foru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uwconnect.uw.edu/finance?id=sc_cat_item&amp;sys_id=944ebdb787992d106f1997dd3fbb3529" TargetMode="External"/><Relationship Id="rId4" Type="http://schemas.openxmlformats.org/officeDocument/2006/relationships/hyperlink" Target="https://finance.uw.edu/ps/tools-for-reconciling/fiscal-year-end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biportal.uw.edu/details/79a09d2b-51c4-4fa4-9866-85bcc3e328a2" TargetMode="External"/><Relationship Id="rId4" Type="http://schemas.openxmlformats.org/officeDocument/2006/relationships/hyperlink" Target="https://biportal.uw.edu/details/3cf7f8b6-1dab-482d-9239-9db897ca8c3c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inance.uw.edu/gca/workload-volumes-gca-process" TargetMode="External"/><Relationship Id="rId4" Type="http://schemas.openxmlformats.org/officeDocument/2006/relationships/hyperlink" Target="https://finance.uw.edu/gca/award-lifecycle/managing-your-award/troubleshooting-workday-issues" TargetMode="External"/><Relationship Id="rId5" Type="http://schemas.openxmlformats.org/officeDocument/2006/relationships/hyperlink" Target="https://finance.uw.edu/gca/award-porta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view.officeapps.live.com/op/view.aspx?src=https%3A%2F%2Ffinance.uw.edu%2Fgca%2Ffiles%2Fgrant-worktag-update-template_0.xlsx&amp;wdOrigin=BROWSELINK" TargetMode="External"/><Relationship Id="rId4" Type="http://schemas.openxmlformats.org/officeDocument/2006/relationships/hyperlink" Target="https://view.officeapps.live.com/op/view.aspx?src=https%3A%2F%2Ffinance.uw.edu%2Fgca%2Ffiles%2Fgrant-worktag-update-template_0.xlsx&amp;wdOrigin=BROWSELINK" TargetMode="External"/><Relationship Id="rId5" Type="http://schemas.openxmlformats.org/officeDocument/2006/relationships/hyperlink" Target="https://uwconnect.uw.edu/finance?id=sc_cat_item&amp;sys_id=7ae1b9fe87a2a5546f1997dd3fbb35c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inance.uw.edu/gca/award-portal" TargetMode="External"/><Relationship Id="rId4" Type="http://schemas.openxmlformats.org/officeDocument/2006/relationships/hyperlink" Target="https://finance.uw.edu/gca/award-porta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inance.uw.edu/gca/known-issue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ashington.edu/research/learning/online/index.php/lessons/how-to-include-your-sage-budget-snapshot-on-a-sage-modification-reques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UPDATE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May 9, 2024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Vincent Gonzalez, Associate Director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Grant &amp; Contract Accounting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116" name="Google Shape;116;p20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Questions can be sent to 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gcahelp@uw.edu</a:t>
            </a:r>
            <a:endParaRPr/>
          </a:p>
        </p:txBody>
      </p:sp>
      <p:sp>
        <p:nvSpPr>
          <p:cNvPr id="117" name="Google Shape;117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SAVE THE DATE: SPRING GCA FORUM</a:t>
            </a:r>
            <a:endParaRPr/>
          </a:p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Spring 2024 GCA Forum will be May 30 from 11:00-12:00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Email with Zoom link will be sent one week prior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Materials from previous GCA Forums are available on 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Forum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webpage</a:t>
            </a:r>
            <a:endParaRPr/>
          </a:p>
        </p:txBody>
      </p:sp>
      <p:sp>
        <p:nvSpPr>
          <p:cNvPr id="124" name="Google Shape;124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Fiscal Year End Updates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Reports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Web Updates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Process Changes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Updates on Known Issues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Reminders</a:t>
            </a:r>
            <a:endParaRPr/>
          </a:p>
          <a:p>
            <a:pPr indent="-3048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FISCAL YEAR END (FY24) UPDATES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One day delay in June accounting month close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One day delay in automated cost reimbursable invoices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Submit your UW Connect 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Cash Remittance Request Form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as early as possible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Cash must be deposited at the bank on or before Friday, June 28, to be considered FY24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Visit Procurement Services </a:t>
            </a:r>
            <a:r>
              <a:rPr lang="en-US" u="sng">
                <a:solidFill>
                  <a:srgbClr val="917B4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Fiscal Year End Close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 webpage for additional information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NEW REPORTS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Workday Variable Reporting Period Budget Summary (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 Portal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Workday Variable Reporting Period Transaction Summary (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 Portal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Similar to pre-Workday BI Portal reports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Allows the user to enter a defined period to more easily isolate expenditures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WEB UPDATES</a:t>
            </a:r>
            <a:endParaRPr/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Backlog and Workflow Tracking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 webpage has Tableau visualizations that show aging and a link that allow users to filter the data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Troubleshooting Workday Issues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webpage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will add it to when issues are solved and permanent process changes are put in place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 Portal Search by eGC1 Number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Recent updates are available on 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Award Portal homepage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PROCESS CHANGES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258666" y="1713158"/>
            <a:ext cx="8596849" cy="4581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Temporary Process to Change Cost Center, Assignee and Program Worktags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process is effective now through May 31</a:t>
            </a:r>
            <a:endParaRPr b="0">
              <a:solidFill>
                <a:srgbClr val="33006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Normal process (requests via a GCA Only SAGE Modification) resumes June 3</a:t>
            </a:r>
            <a:endParaRPr/>
          </a:p>
          <a:p>
            <a: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000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Request Process: 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One (1) Worktag change – GCA Only SAGE Modification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 – 39 Worktag Changes – Fill out 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Grant Worktag Update Template</a:t>
            </a:r>
            <a:r>
              <a:rPr lang="en-US">
                <a:solidFill>
                  <a:srgbClr val="917B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917B4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and send an email to GCA Help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40+ Worktag Changes - Fill Out 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Grant Worktag Update Template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and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send a UW Connect Ticket – 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General Finance Help Request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PROCESS CHANGES </a:t>
            </a:r>
            <a:endParaRPr/>
          </a:p>
        </p:txBody>
      </p:sp>
      <p:sp>
        <p:nvSpPr>
          <p:cNvPr id="95" name="Google Shape;95;p17"/>
          <p:cNvSpPr txBox="1"/>
          <p:nvPr>
            <p:ph idx="2" type="body"/>
          </p:nvPr>
        </p:nvSpPr>
        <p:spPr>
          <a:xfrm>
            <a:off x="258666" y="1713158"/>
            <a:ext cx="8596849" cy="4581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will no longer upload copies of financial reports and invoices to Workday award tasks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Copies of financial reports and invoices will continue to be available in 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Award Portal</a:t>
            </a:r>
            <a:endParaRPr u="sng">
              <a:solidFill>
                <a:schemeClr val="accent6"/>
              </a:solidFill>
              <a:hlinkClick r:id="rId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UPDATES ON KNOWN ISSUES</a:t>
            </a:r>
            <a:endParaRPr/>
          </a:p>
        </p:txBody>
      </p:sp>
      <p:sp>
        <p:nvSpPr>
          <p:cNvPr id="102" name="Google Shape;102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Resolved: Sponsor invoices with expenses in two companies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Resolved: GCA resumes fringe benefit transfers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Visit the 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Known Issues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 webpage for updates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REMINDERS</a:t>
            </a:r>
            <a:endParaRPr/>
          </a:p>
        </p:txBody>
      </p:sp>
      <p:sp>
        <p:nvSpPr>
          <p:cNvPr id="109" name="Google Shape;109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Please include the SAGE Budget Snapshot link on SAGE Modifications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Includes all the information GCA needs, including F&amp;A and APL PDC information related to subawards, which lives on the summary page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will no longer accept only the Excel download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Courier New"/>
              <a:buChar char="o"/>
            </a:pP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How to Include Your SAGE Budget Snapshot on a SAGE Modification Request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Vincent Gonzalez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