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3"/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embeddedFontLst>
    <p:embeddedFont>
      <p:font typeface="Encode Sans Black"/>
      <p:bold r:id="rId20"/>
    </p:embeddedFont>
    <p:embeddedFont>
      <p:font typeface="Open Sans Light"/>
      <p:regular r:id="rId21"/>
      <p:bold r:id="rId22"/>
      <p:italic r:id="rId23"/>
      <p:boldItalic r:id="rId24"/>
    </p:embeddedFont>
    <p:embeddedFont>
      <p:font typeface="Open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ncodeSansBlack-bold.fntdata"/><Relationship Id="rId22" Type="http://schemas.openxmlformats.org/officeDocument/2006/relationships/font" Target="fonts/OpenSansLight-bold.fntdata"/><Relationship Id="rId21" Type="http://schemas.openxmlformats.org/officeDocument/2006/relationships/font" Target="fonts/OpenSansLight-regular.fntdata"/><Relationship Id="rId24" Type="http://schemas.openxmlformats.org/officeDocument/2006/relationships/font" Target="fonts/OpenSansLight-boldItalic.fntdata"/><Relationship Id="rId23" Type="http://schemas.openxmlformats.org/officeDocument/2006/relationships/font" Target="fonts/OpenSans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9" name="Google Shape;3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0" name="Google Shape;4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1" name="Google Shape;4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9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finance.uw.edu/gca/files/03-egc1-project-types.mram_.6.13.24.pptx" TargetMode="External"/><Relationship Id="rId4" Type="http://schemas.openxmlformats.org/officeDocument/2006/relationships/hyperlink" Target="https://www.washington.edu/research/faq/what-project-type-to-select-on-an-egc1-why-is-it-important/" TargetMode="External"/><Relationship Id="rId9" Type="http://schemas.openxmlformats.org/officeDocument/2006/relationships/hyperlink" Target="https://finance.uw.edu/gca/files/research-security-training.pptx" TargetMode="External"/><Relationship Id="rId5" Type="http://schemas.openxmlformats.org/officeDocument/2006/relationships/hyperlink" Target="https://www.washington.edu/research/faq/why-should-i-route-egc1-for-contracts-and-other-transaction-to-osp-asap/" TargetMode="External"/><Relationship Id="rId6" Type="http://schemas.openxmlformats.org/officeDocument/2006/relationships/hyperlink" Target="https://finance.uw.edu/gca/files/03-research-security-at-uw.mram_.9.12.24.pptx" TargetMode="External"/><Relationship Id="rId7" Type="http://schemas.openxmlformats.org/officeDocument/2006/relationships/hyperlink" Target="https://finance.uw.edu/gca/files/04-federal-research-security-by-design-videos.mram_.9.12.2024.pptx" TargetMode="External"/><Relationship Id="rId8" Type="http://schemas.openxmlformats.org/officeDocument/2006/relationships/hyperlink" Target="https://finance.uw.edu/gca/files/gim-40-ip-disposition-in-sponsored-programs.pptx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washington.edu/research/policies/gim-1/" TargetMode="External"/><Relationship Id="rId4" Type="http://schemas.openxmlformats.org/officeDocument/2006/relationships/hyperlink" Target="https://www.washington.edu/research/osp/" TargetMode="External"/><Relationship Id="rId5" Type="http://schemas.openxmlformats.org/officeDocument/2006/relationships/hyperlink" Target="https://www.washington.edu/research/announcements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policy.uw.edu/directory/po/executive-orders/eo-34-grant-and-contract-support-of-university-activities/" TargetMode="External"/><Relationship Id="rId4" Type="http://schemas.openxmlformats.org/officeDocument/2006/relationships/hyperlink" Target="https://www.washington.edu/research/policies/gim-19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b="0" i="0" lang="en-US" sz="37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GIM 1: Proposal Review and Submission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April 10, 2025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Carol Rhodes, Director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PI &amp; Campus Unit Responsibilities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7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Facilities, Location, IT Requirements</a:t>
            </a:r>
            <a:endParaRPr/>
          </a:p>
        </p:txBody>
      </p:sp>
      <p:sp>
        <p:nvSpPr>
          <p:cNvPr id="113" name="Google Shape;113;p20"/>
          <p:cNvSpPr txBox="1"/>
          <p:nvPr/>
        </p:nvSpPr>
        <p:spPr>
          <a:xfrm>
            <a:off x="589125" y="1459775"/>
            <a:ext cx="8184600" cy="47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is in GIM 1 now/staying the same: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Facilities and resources listed are available for use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Facility improvements/renovation required are approved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Correct location information is listed, and commensurate F&amp;A rate used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All information, data, equipment, materials proposed for use (UW or third party) are available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i="0" lang="en-US" sz="2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What’s Changing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Specific data privacy and security requirements can be met by unit, including technical, administrative, or organization measures required by sponsor.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Related GIM 1 Presentations Timeline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6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2024 MRAM Special Topics </a:t>
            </a:r>
            <a:endParaRPr/>
          </a:p>
        </p:txBody>
      </p:sp>
      <p:sp>
        <p:nvSpPr>
          <p:cNvPr id="119" name="Google Shape;119;p21"/>
          <p:cNvSpPr txBox="1"/>
          <p:nvPr/>
        </p:nvSpPr>
        <p:spPr>
          <a:xfrm>
            <a:off x="555900" y="1532775"/>
            <a:ext cx="8184600" cy="54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300"/>
              <a:buFont typeface="Open Sans"/>
              <a:buChar char="&gt;"/>
            </a:pPr>
            <a:r>
              <a:rPr b="1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6/2024</a:t>
            </a: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b="0" i="0" lang="en-US" sz="23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eGC1 Project Types</a:t>
            </a: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federal contracts and Other Transaction Agreements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92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Char char="–"/>
            </a:pPr>
            <a:r>
              <a:rPr b="0" i="0" lang="en-US" sz="19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FAQ: </a:t>
            </a:r>
            <a:r>
              <a:rPr b="0" i="0" lang="en-US" sz="19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How do I know what project type to select on an eGC1 &amp; why is it important? </a:t>
            </a:r>
            <a:endParaRPr b="0" i="0" sz="19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92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Char char="–"/>
            </a:pPr>
            <a:r>
              <a:rPr b="0" i="0" lang="en-US" sz="19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FAQ: </a:t>
            </a:r>
            <a:r>
              <a:rPr b="0" i="0" lang="en-US" sz="19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5"/>
              </a:rPr>
              <a:t>Why should I route an eGC1 for Contracts &amp; Other Transactions to OSP ASAP?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1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9/2024: </a:t>
            </a: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Research Security overall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–"/>
            </a:pPr>
            <a:r>
              <a:rPr b="0" i="0" lang="en-US" sz="18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6"/>
              </a:rPr>
              <a:t>Research Security at the UW</a:t>
            </a:r>
            <a:endParaRPr b="0" i="0" sz="1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–"/>
            </a:pPr>
            <a:r>
              <a:rPr b="0" i="0" lang="en-US" sz="18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7"/>
              </a:rPr>
              <a:t>Federal Research Security Videos</a:t>
            </a:r>
            <a:endParaRPr b="0" i="0" sz="1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1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12/2024:</a:t>
            </a: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23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8"/>
              </a:rPr>
              <a:t>Disposition of Intellectual Property in Sponsored Programs</a:t>
            </a:r>
            <a:r>
              <a:rPr b="0" i="0" lang="en-US" sz="23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0" i="0" sz="23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1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12/2024</a:t>
            </a: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b="0" i="0" lang="en-US" sz="23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9"/>
              </a:rPr>
              <a:t>Research Security training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Related GIM 1 Presentation Timeline </a:t>
            </a:r>
            <a:endParaRPr b="0" i="0" sz="19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25" name="Google Shape;125;p22"/>
          <p:cNvSpPr txBox="1"/>
          <p:nvPr/>
        </p:nvSpPr>
        <p:spPr>
          <a:xfrm>
            <a:off x="632100" y="1662250"/>
            <a:ext cx="8184600" cy="54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7465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11/2024: Administrative Advisory Group 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1/08/2025: Research Administration Process Improvement Team (RAPIT) 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1/09/2025: Research Security, NIH Controlled Access Genomic Data Security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1/10/2025: Research Advisory Board (RAB) 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3/05/2025: RAPIT Update to Deans Level Admins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4/10/2025: MRAM GIM 1 Updates 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92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Char char="–"/>
            </a:pPr>
            <a:r>
              <a:rPr b="0" i="0" lang="en-US" sz="19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Draft available for campus preview by end of day with survey for campus feedback</a:t>
            </a:r>
            <a:endParaRPr b="0" i="0" sz="19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Jan-April 2025 OSP workgroups: 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92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Char char="–"/>
            </a:pPr>
            <a:r>
              <a:rPr b="0" i="0" lang="en-US" sz="19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Reviewed policy language &amp; definitions </a:t>
            </a:r>
            <a:endParaRPr b="0" i="0" sz="19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Coming up</a:t>
            </a:r>
            <a:endParaRPr b="0" i="0" sz="19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31" name="Google Shape;131;p23"/>
          <p:cNvSpPr txBox="1"/>
          <p:nvPr/>
        </p:nvSpPr>
        <p:spPr>
          <a:xfrm>
            <a:off x="632100" y="1662250"/>
            <a:ext cx="8184600" cy="3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7465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DRAFT “For Comment” publication after today’s MRAM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Survey for campus input &amp; feedback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Links to draft &amp; feedback survey will be available from </a:t>
            </a:r>
            <a:r>
              <a:rPr b="0" i="0" lang="en-US" sz="23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GIM 1</a:t>
            </a: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b="0" i="0" lang="en-US" sz="23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OSP Homepage</a:t>
            </a: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and </a:t>
            </a:r>
            <a:r>
              <a:rPr b="0" i="0" lang="en-US" sz="2300" u="sng" cap="none" strike="noStrike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5"/>
              </a:rPr>
              <a:t>Office of Research Announcements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b="0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Additional proposal preparation guidance, definitions, &amp; resources under development </a:t>
            </a:r>
            <a:endParaRPr b="0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1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Implementation targeted for: Late Spring 2025</a:t>
            </a:r>
            <a:endParaRPr b="1" i="0" sz="23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GIM 1: Review and Submission Requirements for Proposals</a:t>
            </a:r>
            <a:endParaRPr b="0" i="0" sz="18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4" name="Google Shape;64;p12"/>
          <p:cNvSpPr txBox="1"/>
          <p:nvPr/>
        </p:nvSpPr>
        <p:spPr>
          <a:xfrm>
            <a:off x="803700" y="1808925"/>
            <a:ext cx="80526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GIM 1 is UW’s policy for proposal review and submission roles and responsibilities.</a:t>
            </a:r>
            <a:endParaRPr b="0" i="0" sz="26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0" i="0" sz="26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OSP authority for GIM ~ from </a:t>
            </a:r>
            <a:r>
              <a:rPr b="0" i="0" lang="en-US" sz="2400" u="sng" cap="none" strike="noStrike">
                <a:solidFill>
                  <a:srgbClr val="26005C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Executive Order 34.</a:t>
            </a:r>
            <a:endParaRPr b="0" i="0" sz="24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Companion to </a:t>
            </a:r>
            <a:r>
              <a:rPr b="0" i="0" lang="en-US" sz="2400" u="sng" cap="none" strike="noStrike">
                <a:solidFill>
                  <a:srgbClr val="26005C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GIM 19</a:t>
            </a:r>
            <a:r>
              <a:rPr b="0" i="0" lang="en-US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, UW’s internal deadline policy</a:t>
            </a:r>
            <a:endParaRPr b="0" i="0" sz="24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Open Sans"/>
              <a:buChar char="–"/>
            </a:pPr>
            <a:r>
              <a:rPr b="0" i="0" lang="en-US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Also needs updates</a:t>
            </a:r>
            <a:endParaRPr b="0" i="0" sz="24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Several factors require us to revisit roles and responsibilities related to proposals.</a:t>
            </a:r>
            <a:endParaRPr b="0" i="0" sz="26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Update Factors: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Evolving Sponsor Requirements</a:t>
            </a:r>
            <a:endParaRPr/>
          </a:p>
        </p:txBody>
      </p:sp>
      <p:sp>
        <p:nvSpPr>
          <p:cNvPr id="70" name="Google Shape;70;p13"/>
          <p:cNvSpPr txBox="1"/>
          <p:nvPr>
            <p:ph idx="2" type="body"/>
          </p:nvPr>
        </p:nvSpPr>
        <p:spPr>
          <a:xfrm>
            <a:off x="786775" y="1434500"/>
            <a:ext cx="8196300" cy="44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Open Sans"/>
              <a:buChar char="&gt;"/>
            </a:pPr>
            <a:r>
              <a:rPr lang="en-US" sz="2100">
                <a:solidFill>
                  <a:schemeClr val="dk2"/>
                </a:solidFill>
              </a:rPr>
              <a:t>Increased regulatory requirements at time of proposal submission for federal grants:</a:t>
            </a:r>
            <a:endParaRPr sz="2100">
              <a:solidFill>
                <a:schemeClr val="dk2"/>
              </a:solidFill>
            </a:endParaRPr>
          </a:p>
          <a:p>
            <a:pPr indent="-3873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Open Sans"/>
              <a:buChar char="–"/>
            </a:pP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Research security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873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Open Sans"/>
              <a:buChar char="–"/>
            </a:pP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Data privacy 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Open Sans"/>
              <a:buChar char="&gt;"/>
            </a:pPr>
            <a:r>
              <a:rPr lang="en-US" sz="2100">
                <a:solidFill>
                  <a:schemeClr val="dk2"/>
                </a:solidFill>
                <a:highlight>
                  <a:srgbClr val="FFFFFF"/>
                </a:highlight>
              </a:rPr>
              <a:t>Federal sponsors expanding Other Transaction Authority (OTA) </a:t>
            </a:r>
            <a:endParaRPr sz="21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873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Open Sans"/>
              <a:buChar char="–"/>
            </a:pP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More stringent terms we often have to agree to at submission.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Open Sans"/>
              <a:buChar char="&gt;"/>
            </a:pPr>
            <a:r>
              <a:rPr lang="en-US" sz="2100">
                <a:solidFill>
                  <a:schemeClr val="dk2"/>
                </a:solidFill>
                <a:highlight>
                  <a:srgbClr val="FFFFFF"/>
                </a:highlight>
              </a:rPr>
              <a:t>Federal contracts</a:t>
            </a:r>
            <a:endParaRPr sz="21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873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Open Sans"/>
              <a:buChar char="–"/>
            </a:pP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Requires detailed information as well as certifications at time of proposal. 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Open Sans"/>
              <a:buChar char="&gt;"/>
            </a:pPr>
            <a:r>
              <a:rPr lang="en-US" sz="2100">
                <a:solidFill>
                  <a:schemeClr val="dk2"/>
                </a:solidFill>
                <a:highlight>
                  <a:srgbClr val="FFFFFF"/>
                </a:highlight>
              </a:rPr>
              <a:t>Private and nonprofit sponsors: </a:t>
            </a: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Upfront terms and conditions at time of proposal that bind the UW.</a:t>
            </a:r>
            <a:endParaRPr b="1" sz="1900">
              <a:solidFill>
                <a:schemeClr val="dk2"/>
              </a:solidFill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2500" u="none" cap="none" strike="noStrike">
              <a:solidFill>
                <a:schemeClr val="dk2"/>
              </a:solidFill>
            </a:endParaRPr>
          </a:p>
          <a:p>
            <a:pPr indent="0" lvl="0" marL="152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2500" u="none" cap="none" strike="noStrik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671757" y="4477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Update Factors: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8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Enhanced System Validation Tools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8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Better Data</a:t>
            </a:r>
            <a:endParaRPr b="0" i="0" sz="16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76" name="Google Shape;76;p14"/>
          <p:cNvSpPr txBox="1"/>
          <p:nvPr>
            <p:ph idx="2" type="body"/>
          </p:nvPr>
        </p:nvSpPr>
        <p:spPr>
          <a:xfrm>
            <a:off x="665900" y="1516000"/>
            <a:ext cx="8196300" cy="44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Char char="&gt;"/>
            </a:pPr>
            <a:r>
              <a:rPr lang="en-US" sz="1900">
                <a:solidFill>
                  <a:schemeClr val="dk1"/>
                </a:solidFill>
              </a:rPr>
              <a:t>Sponsor system validations have improved &amp; often validate formatting, page length, missing attachments: </a:t>
            </a:r>
            <a:endParaRPr sz="18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–"/>
            </a:pPr>
            <a:r>
              <a:rPr lang="en-US" sz="1700">
                <a:solidFill>
                  <a:schemeClr val="accent1"/>
                </a:solidFill>
                <a:highlight>
                  <a:srgbClr val="FFFFFF"/>
                </a:highlight>
              </a:rPr>
              <a:t>Research.gov</a:t>
            </a:r>
            <a:endParaRPr sz="1700">
              <a:solidFill>
                <a:schemeClr val="accent1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–"/>
            </a:pPr>
            <a:r>
              <a:rPr lang="en-US" sz="1700">
                <a:solidFill>
                  <a:schemeClr val="accent1"/>
                </a:solidFill>
                <a:highlight>
                  <a:srgbClr val="FFFFFF"/>
                </a:highlight>
              </a:rPr>
              <a:t>Grants.gov</a:t>
            </a:r>
            <a:endParaRPr sz="1700">
              <a:solidFill>
                <a:schemeClr val="accent1"/>
              </a:solidFill>
              <a:highlight>
                <a:srgbClr val="FFFFFF"/>
              </a:highlight>
            </a:endParaRPr>
          </a:p>
          <a:p>
            <a:pPr indent="0" lvl="0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700">
              <a:solidFill>
                <a:schemeClr val="accent1"/>
              </a:solidFill>
              <a:highlight>
                <a:srgbClr val="FFFFFF"/>
              </a:highlight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&gt;"/>
            </a:pP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SAGE Budget pulls UW specific data ~ helps build accurate budgets which can be used in filling out sponsor budget detail: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–"/>
            </a:pPr>
            <a:r>
              <a:rPr lang="en-US" sz="1700">
                <a:solidFill>
                  <a:schemeClr val="dk2"/>
                </a:solidFill>
                <a:highlight>
                  <a:srgbClr val="FFFFFF"/>
                </a:highlight>
              </a:rPr>
              <a:t>F&amp;A rates</a:t>
            </a:r>
            <a:endParaRPr sz="17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–"/>
            </a:pPr>
            <a:r>
              <a:rPr lang="en-US" sz="1700">
                <a:solidFill>
                  <a:schemeClr val="dk2"/>
                </a:solidFill>
                <a:highlight>
                  <a:srgbClr val="FFFFFF"/>
                </a:highlight>
              </a:rPr>
              <a:t>Fringe benefit rates</a:t>
            </a:r>
            <a:endParaRPr sz="17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–"/>
            </a:pPr>
            <a:r>
              <a:rPr lang="en-US" sz="1700">
                <a:solidFill>
                  <a:schemeClr val="dk2"/>
                </a:solidFill>
                <a:highlight>
                  <a:srgbClr val="FFFFFF"/>
                </a:highlight>
              </a:rPr>
              <a:t>Institutional Base Salary (IBS)</a:t>
            </a:r>
            <a:endParaRPr sz="17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7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&gt;"/>
            </a:pP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Grantrunner: SAGE NIH System to System tool. Pulls accurate institutional business information and SF424 forms for NIH applications 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&gt;"/>
            </a:pP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SFI disclosure &amp; training records integrate with SAGE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1900">
              <a:solidFill>
                <a:schemeClr val="dk2"/>
              </a:solidFill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3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2300" u="none" cap="none" strike="noStrike">
              <a:solidFill>
                <a:schemeClr val="dk2"/>
              </a:solidFill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2300" u="none" cap="none" strike="noStrik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6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Institutional Review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6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Areas Remaining the Same</a:t>
            </a:r>
            <a:endParaRPr b="0" i="0" sz="14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82" name="Google Shape;82;p15"/>
          <p:cNvSpPr txBox="1"/>
          <p:nvPr>
            <p:ph idx="2" type="body"/>
          </p:nvPr>
        </p:nvSpPr>
        <p:spPr>
          <a:xfrm>
            <a:off x="665900" y="1666250"/>
            <a:ext cx="8196300" cy="44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600">
                <a:solidFill>
                  <a:schemeClr val="dk2"/>
                </a:solidFill>
              </a:rPr>
              <a:t>Institutional Review, carried out by OSP:</a:t>
            </a:r>
            <a:endParaRPr sz="26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Open Sans"/>
              <a:buChar char="&gt;"/>
            </a:pPr>
            <a:r>
              <a:rPr lang="en-US">
                <a:solidFill>
                  <a:schemeClr val="dk2"/>
                </a:solidFill>
                <a:highlight>
                  <a:srgbClr val="FFFFFF"/>
                </a:highlight>
              </a:rPr>
              <a:t>University is eligible </a:t>
            </a:r>
            <a:endParaRPr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Open Sans"/>
              <a:buChar char="&gt;"/>
            </a:pPr>
            <a:r>
              <a:rPr lang="en-US">
                <a:solidFill>
                  <a:schemeClr val="dk2"/>
                </a:solidFill>
                <a:highlight>
                  <a:srgbClr val="FFFFFF"/>
                </a:highlight>
              </a:rPr>
              <a:t>University business data are correct </a:t>
            </a:r>
            <a:endParaRPr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Open Sans"/>
              <a:buChar char="&gt;"/>
            </a:pPr>
            <a:r>
              <a:rPr lang="en-US">
                <a:solidFill>
                  <a:schemeClr val="dk2"/>
                </a:solidFill>
                <a:highlight>
                  <a:srgbClr val="FFFFFF"/>
                </a:highlight>
              </a:rPr>
              <a:t>Facilities and Administrative (F&amp;A) costs calculated according to GIM 13</a:t>
            </a:r>
            <a:endParaRPr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Open Sans"/>
              <a:buChar char="&gt;"/>
            </a:pPr>
            <a:r>
              <a:rPr lang="en-US">
                <a:solidFill>
                  <a:schemeClr val="dk2"/>
                </a:solidFill>
                <a:highlight>
                  <a:srgbClr val="FFFFFF"/>
                </a:highlight>
              </a:rPr>
              <a:t>Cost share review</a:t>
            </a:r>
            <a:endParaRPr sz="23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Open Sans"/>
              <a:buChar char="&gt;"/>
            </a:pPr>
            <a:r>
              <a:rPr lang="en-US">
                <a:solidFill>
                  <a:schemeClr val="dk2"/>
                </a:solidFill>
                <a:highlight>
                  <a:srgbClr val="FFFFFF"/>
                </a:highlight>
              </a:rPr>
              <a:t>All proposed subrecipients satisfy the UW’s documentation requirements in GIM 7</a:t>
            </a:r>
            <a:endParaRPr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600">
              <a:solidFill>
                <a:schemeClr val="dk2"/>
              </a:solidFill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30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3000" u="none" cap="none" strike="noStrike">
              <a:solidFill>
                <a:schemeClr val="dk2"/>
              </a:solidFill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3000" u="none" cap="none" strike="noStrik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606582" y="446198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Institutional Review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Changes or More Emphasis: </a:t>
            </a:r>
            <a:endParaRPr b="0" i="0" sz="18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89" name="Google Shape;89;p16"/>
          <p:cNvSpPr txBox="1"/>
          <p:nvPr>
            <p:ph idx="2" type="body"/>
          </p:nvPr>
        </p:nvSpPr>
        <p:spPr>
          <a:xfrm>
            <a:off x="735925" y="1670013"/>
            <a:ext cx="8196300" cy="44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Open Sans"/>
              <a:buChar char="&gt;"/>
            </a:pPr>
            <a:r>
              <a:rPr lang="en-US" sz="2300">
                <a:solidFill>
                  <a:schemeClr val="dk2"/>
                </a:solidFill>
              </a:rPr>
              <a:t>Required compliance areas or additional steps are addressed, such as:</a:t>
            </a:r>
            <a:endParaRPr sz="2300">
              <a:solidFill>
                <a:schemeClr val="dk2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>
                <a:solidFill>
                  <a:schemeClr val="dk1"/>
                </a:solidFill>
                <a:highlight>
                  <a:schemeClr val="lt2"/>
                </a:highlight>
              </a:rPr>
              <a:t>IT security environment meet sponsor requirements </a:t>
            </a:r>
            <a:endParaRPr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>
                <a:solidFill>
                  <a:schemeClr val="dk1"/>
                </a:solidFill>
                <a:highlight>
                  <a:schemeClr val="lt2"/>
                </a:highlight>
              </a:rPr>
              <a:t>Malign Foreign Talent Recruitment Program statement </a:t>
            </a:r>
            <a:endParaRPr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>
                <a:solidFill>
                  <a:schemeClr val="dk1"/>
                </a:solidFill>
                <a:highlight>
                  <a:schemeClr val="lt2"/>
                </a:highlight>
              </a:rPr>
              <a:t>Research Security training completion </a:t>
            </a:r>
            <a:endParaRPr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Open Sans"/>
              <a:buChar char="&gt;"/>
            </a:pPr>
            <a:r>
              <a:rPr lang="en-US" sz="2300">
                <a:solidFill>
                  <a:schemeClr val="dk1"/>
                </a:solidFill>
                <a:highlight>
                  <a:schemeClr val="lt2"/>
                </a:highlight>
              </a:rPr>
              <a:t>Review terms and conditions at proposal stage that obligate the University, such as:</a:t>
            </a:r>
            <a:endParaRPr sz="23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>
                <a:solidFill>
                  <a:schemeClr val="dk1"/>
                </a:solidFill>
                <a:highlight>
                  <a:schemeClr val="lt2"/>
                </a:highlight>
              </a:rPr>
              <a:t>Upfront Intellectual Property terms</a:t>
            </a:r>
            <a:endParaRPr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>
                <a:solidFill>
                  <a:schemeClr val="dk1"/>
                </a:solidFill>
                <a:highlight>
                  <a:schemeClr val="lt2"/>
                </a:highlight>
              </a:rPr>
              <a:t>Promise to indemnify sponsor, even for its use of proposal materials</a:t>
            </a:r>
            <a:endParaRPr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>
                <a:solidFill>
                  <a:schemeClr val="dk1"/>
                </a:solidFill>
                <a:highlight>
                  <a:schemeClr val="lt2"/>
                </a:highlight>
              </a:rPr>
              <a:t>Other nonstandard terms</a:t>
            </a:r>
            <a:endParaRPr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300">
              <a:solidFill>
                <a:schemeClr val="dk2"/>
              </a:solidFill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7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2700" u="none" cap="none" strike="noStrike">
              <a:solidFill>
                <a:schemeClr val="dk2"/>
              </a:solidFill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2700" u="none" cap="none" strike="noStrik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PI &amp; Campus Unit Responsibilities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7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People &amp; Entities</a:t>
            </a:r>
            <a:endParaRPr/>
          </a:p>
        </p:txBody>
      </p:sp>
      <p:sp>
        <p:nvSpPr>
          <p:cNvPr id="95" name="Google Shape;95;p17"/>
          <p:cNvSpPr txBox="1"/>
          <p:nvPr/>
        </p:nvSpPr>
        <p:spPr>
          <a:xfrm>
            <a:off x="726800" y="1661550"/>
            <a:ext cx="8417100" cy="48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is in GIM 1 now/staying the same: </a:t>
            </a:r>
            <a:endParaRPr b="1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Personnel Eligibility - includes Principal Investigator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No Conflict of Commitment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Reasonableness of the commitment of faculty and staff effort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Debarment, suspension, or ineligibility status of key personnel is checked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Qualifications of personnel, including subrecipient(s)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What’s Changing </a:t>
            </a:r>
            <a:endParaRPr b="1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Accurate portrayal of entities participating (subrecipients versus vendors)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PI &amp; Campus Unit Responsibilities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7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Programmatic Areas</a:t>
            </a:r>
            <a:endParaRPr/>
          </a:p>
        </p:txBody>
      </p:sp>
      <p:sp>
        <p:nvSpPr>
          <p:cNvPr id="101" name="Google Shape;101;p18"/>
          <p:cNvSpPr txBox="1"/>
          <p:nvPr/>
        </p:nvSpPr>
        <p:spPr>
          <a:xfrm>
            <a:off x="726800" y="1581150"/>
            <a:ext cx="8074500" cy="56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is in GIM 1 now/staying the same: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Proposed Programmatic Components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Grantsmanship, including strategy, persuasiveness, and significance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Scientific and technical merit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Academic value of the research activity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Scope of Work meets sponsor and proposal guidelines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What’s Changing 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&gt;"/>
            </a:pPr>
            <a:r>
              <a:rPr b="0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Technical Instructions unique to specific opportunity are met (required attachments, components, sections)</a:t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PI &amp; Campus Unit Responsibilities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7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Budget</a:t>
            </a:r>
            <a:endParaRPr/>
          </a:p>
        </p:txBody>
      </p:sp>
      <p:sp>
        <p:nvSpPr>
          <p:cNvPr id="107" name="Google Shape;107;p19"/>
          <p:cNvSpPr txBox="1"/>
          <p:nvPr/>
        </p:nvSpPr>
        <p:spPr>
          <a:xfrm>
            <a:off x="726800" y="1574350"/>
            <a:ext cx="80745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1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is in GIM 1 now/staying the same: </a:t>
            </a:r>
            <a:endParaRPr b="0" i="0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Char char="&gt;"/>
            </a:pPr>
            <a:r>
              <a:rPr b="0" i="0" lang="en-US" sz="2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Any F&amp;A waiver is approved by department official (e.g., Chair) before submission to OSP</a:t>
            </a:r>
            <a:endParaRPr b="0" i="0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Char char="&gt;"/>
            </a:pPr>
            <a:r>
              <a:rPr b="0" i="0" lang="en-US" sz="2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Budget line items comply with UW requirements</a:t>
            </a:r>
            <a:endParaRPr b="0" i="0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IBS is accurate</a:t>
            </a:r>
            <a:endParaRPr b="0" i="0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UW rates used according to UW policy (F&amp;A, fringe benefit)</a:t>
            </a:r>
            <a:endParaRPr b="0" i="1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Char char="&gt;"/>
            </a:pPr>
            <a:r>
              <a:rPr b="0" i="0" lang="en-US" sz="2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Requested amounts for effort proposed are not requested or paid for off another sponsored program</a:t>
            </a:r>
            <a:endParaRPr b="0" i="0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1" i="0" lang="en-US" sz="2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What’s Changing </a:t>
            </a:r>
            <a:endParaRPr b="0" i="0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Char char="&gt;"/>
            </a:pPr>
            <a:r>
              <a:rPr b="0" i="0" lang="en-US" sz="2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Total amount requested is within sponsor limits</a:t>
            </a:r>
            <a:endParaRPr b="0" i="0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Char char="&gt;"/>
            </a:pPr>
            <a:r>
              <a:rPr b="0" i="0" lang="en-US" sz="2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Sponsor specific budgetary requirements</a:t>
            </a:r>
            <a:endParaRPr b="0" i="0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