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9144000"/>
  <p:notesSz cx="6858000" cy="9144000"/>
  <p:embeddedFontLst>
    <p:embeddedFont>
      <p:font typeface="Encode Sans"/>
      <p:regular r:id="rId24"/>
      <p:bold r:id="rId25"/>
    </p:embeddedFont>
    <p:embeddedFont>
      <p:font typeface="Encode Sans Black"/>
      <p:bold r:id="rId26"/>
    </p:embeddedFont>
    <p:embeddedFont>
      <p:font typeface="Open Sans Light"/>
      <p:regular r:id="rId27"/>
      <p:bold r:id="rId28"/>
      <p:italic r:id="rId29"/>
      <p:boldItalic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font" Target="fonts/EncodeSans-regular.fntdata"/><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EncodeSansBlack-bold.fntdata"/><Relationship Id="rId25" Type="http://schemas.openxmlformats.org/officeDocument/2006/relationships/font" Target="fonts/EncodeSans-bold.fntdata"/><Relationship Id="rId28" Type="http://schemas.openxmlformats.org/officeDocument/2006/relationships/font" Target="fonts/OpenSansLight-bold.fntdata"/><Relationship Id="rId27" Type="http://schemas.openxmlformats.org/officeDocument/2006/relationships/font" Target="fonts/OpenSansLight-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OpenSansLight-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OpenSans-regular.fntdata"/><Relationship Id="rId30" Type="http://schemas.openxmlformats.org/officeDocument/2006/relationships/font" Target="fonts/OpenSansLight-boldItalic.fntdata"/><Relationship Id="rId11" Type="http://schemas.openxmlformats.org/officeDocument/2006/relationships/slide" Target="slides/slide7.xml"/><Relationship Id="rId33" Type="http://schemas.openxmlformats.org/officeDocument/2006/relationships/font" Target="fonts/OpenSans-italic.fntdata"/><Relationship Id="rId10" Type="http://schemas.openxmlformats.org/officeDocument/2006/relationships/slide" Target="slides/slide6.xml"/><Relationship Id="rId32" Type="http://schemas.openxmlformats.org/officeDocument/2006/relationships/font" Target="fonts/OpenSans-bold.fntdata"/><Relationship Id="rId13" Type="http://schemas.openxmlformats.org/officeDocument/2006/relationships/slide" Target="slides/slide9.xml"/><Relationship Id="rId12" Type="http://schemas.openxmlformats.org/officeDocument/2006/relationships/slide" Target="slides/slide8.xml"/><Relationship Id="rId34" Type="http://schemas.openxmlformats.org/officeDocument/2006/relationships/font" Target="fonts/OpenSans-bold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57" name="Google Shape;5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125" name="Google Shape;125;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 - </a:t>
            </a:r>
            <a:r>
              <a:rPr lang="en-US" sz="1750">
                <a:solidFill>
                  <a:srgbClr val="4B2E83"/>
                </a:solidFill>
                <a:latin typeface="Open Sans"/>
                <a:ea typeface="Open Sans"/>
                <a:cs typeface="Open Sans"/>
                <a:sym typeface="Open Sans"/>
              </a:rPr>
              <a:t>In some cases, for a variety of reasons, if the prior approval option is not yet enabled in eRA Commons for an NCE request, OSP will reach out to NIH for help to determine the appropriate path for making these requests.</a:t>
            </a:r>
            <a:endParaRPr sz="2200">
              <a:solidFill>
                <a:srgbClr val="4B2E83"/>
              </a:solidFill>
              <a:latin typeface="Open Sans"/>
              <a:ea typeface="Open Sans"/>
              <a:cs typeface="Open Sans"/>
              <a:sym typeface="Open Sans"/>
            </a:endParaRPr>
          </a:p>
        </p:txBody>
      </p:sp>
      <p:sp>
        <p:nvSpPr>
          <p:cNvPr id="133" name="Google Shape;133;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1100"/>
          </a:p>
        </p:txBody>
      </p:sp>
      <p:sp>
        <p:nvSpPr>
          <p:cNvPr id="141" name="Google Shape;141;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1100"/>
          </a:p>
        </p:txBody>
      </p:sp>
      <p:sp>
        <p:nvSpPr>
          <p:cNvPr id="149" name="Google Shape;149;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1100"/>
          </a:p>
        </p:txBody>
      </p:sp>
      <p:sp>
        <p:nvSpPr>
          <p:cNvPr id="157" name="Google Shape;15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As mentioned, whether to appeal NSF terminations is under consideration.</a:t>
            </a:r>
            <a:endParaRPr/>
          </a:p>
        </p:txBody>
      </p:sp>
      <p:sp>
        <p:nvSpPr>
          <p:cNvPr id="164" name="Google Shape;164;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sz="2200">
                <a:solidFill>
                  <a:srgbClr val="4B2E83"/>
                </a:solidFill>
                <a:latin typeface="Open Sans"/>
                <a:ea typeface="Open Sans"/>
                <a:cs typeface="Open Sans"/>
                <a:sym typeface="Open Sans"/>
              </a:rPr>
              <a:t>PAFC</a:t>
            </a:r>
            <a:endParaRPr sz="1100"/>
          </a:p>
          <a:p>
            <a:pPr indent="0" lvl="0" marL="0" rtl="0" algn="l">
              <a:lnSpc>
                <a:spcPct val="100000"/>
              </a:lnSpc>
              <a:spcBef>
                <a:spcPts val="0"/>
              </a:spcBef>
              <a:spcAft>
                <a:spcPts val="0"/>
              </a:spcAft>
              <a:buSzPts val="1400"/>
              <a:buNone/>
            </a:pPr>
            <a:r>
              <a:t/>
            </a:r>
            <a:endParaRPr/>
          </a:p>
        </p:txBody>
      </p:sp>
      <p:sp>
        <p:nvSpPr>
          <p:cNvPr id="171" name="Google Shape;171;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PAFC</a:t>
            </a:r>
            <a:endParaRPr sz="1100"/>
          </a:p>
        </p:txBody>
      </p:sp>
      <p:sp>
        <p:nvSpPr>
          <p:cNvPr id="178" name="Google Shape;178;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184" name="Google Shape;18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190" name="Google Shape;19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 name="Google Shape;6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64" name="Google Shape;64;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1" name="Google Shape;7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72" name="Google Shape;72;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79" name="Google Shape;79;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87" name="Google Shape;87;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95" name="Google Shape;95;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If unrealistic to remove foreign subrecipient and change scope of work/budget, reapply under future cycle when subproject model available.</a:t>
            </a:r>
            <a:endParaRPr sz="2200">
              <a:solidFill>
                <a:srgbClr val="4B2E83"/>
              </a:solidFill>
              <a:latin typeface="Open Sans"/>
              <a:ea typeface="Open Sans"/>
              <a:cs typeface="Open Sans"/>
              <a:sym typeface="Open Sans"/>
            </a:endParaRPr>
          </a:p>
        </p:txBody>
      </p:sp>
      <p:sp>
        <p:nvSpPr>
          <p:cNvPr id="103" name="Google Shape;103;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If unrealistic to remove foreign subrecipient and change scope of work/budget, reapply under future cycle when subproject model available.</a:t>
            </a:r>
            <a:endParaRPr sz="2200">
              <a:solidFill>
                <a:srgbClr val="4B2E83"/>
              </a:solidFill>
              <a:latin typeface="Open Sans"/>
              <a:ea typeface="Open Sans"/>
              <a:cs typeface="Open Sans"/>
              <a:sym typeface="Open Sans"/>
            </a:endParaRPr>
          </a:p>
        </p:txBody>
      </p:sp>
      <p:sp>
        <p:nvSpPr>
          <p:cNvPr id="110" name="Google Shape;11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2200">
                <a:solidFill>
                  <a:srgbClr val="4B2E83"/>
                </a:solidFill>
                <a:latin typeface="Open Sans"/>
                <a:ea typeface="Open Sans"/>
                <a:cs typeface="Open Sans"/>
                <a:sym typeface="Open Sans"/>
              </a:rPr>
              <a:t>OSP</a:t>
            </a:r>
            <a:endParaRPr sz="2200">
              <a:solidFill>
                <a:srgbClr val="4B2E83"/>
              </a:solidFill>
              <a:latin typeface="Open Sans"/>
              <a:ea typeface="Open Sans"/>
              <a:cs typeface="Open Sans"/>
              <a:sym typeface="Open Sans"/>
            </a:endParaRPr>
          </a:p>
        </p:txBody>
      </p:sp>
      <p:sp>
        <p:nvSpPr>
          <p:cNvPr id="117" name="Google Shape;117;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6.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0" name="Shape 10"/>
        <p:cNvGrpSpPr/>
        <p:nvPr/>
      </p:nvGrpSpPr>
      <p:grpSpPr>
        <a:xfrm>
          <a:off x="0" y="0"/>
          <a:ext cx="0" cy="0"/>
          <a:chOff x="0" y="0"/>
          <a:chExt cx="0" cy="0"/>
        </a:xfrm>
      </p:grpSpPr>
      <p:sp>
        <p:nvSpPr>
          <p:cNvPr id="11" name="Google Shape;11;p2"/>
          <p:cNvSpPr txBox="1"/>
          <p:nvPr>
            <p:ph idx="1" type="body"/>
          </p:nvPr>
        </p:nvSpPr>
        <p:spPr>
          <a:xfrm>
            <a:off x="671757" y="1167124"/>
            <a:ext cx="6972300" cy="2641756"/>
          </a:xfrm>
          <a:prstGeom prst="rect">
            <a:avLst/>
          </a:prstGeom>
          <a:noFill/>
          <a:ln>
            <a:noFill/>
          </a:ln>
        </p:spPr>
        <p:txBody>
          <a:bodyPr anchorCtr="0" anchor="b" bIns="91425" lIns="91425" spcFirstLastPara="1" rIns="91425" wrap="square" tIns="91425">
            <a:noAutofit/>
          </a:bodyPr>
          <a:lstStyle>
            <a:lvl1pPr indent="-546100" lvl="0" marL="457200" marR="0" rtl="0" algn="l">
              <a:lnSpc>
                <a:spcPct val="100000"/>
              </a:lnSpc>
              <a:spcBef>
                <a:spcPts val="1000"/>
              </a:spcBef>
              <a:spcAft>
                <a:spcPts val="0"/>
              </a:spcAft>
              <a:buClr>
                <a:srgbClr val="4B2E83"/>
              </a:buClr>
              <a:buSzPts val="5000"/>
              <a:buFont typeface="Arial"/>
              <a:buChar char="●"/>
              <a:defRPr b="0" i="0" sz="5000" u="none" cap="none" strike="noStrike">
                <a:solidFill>
                  <a:srgbClr val="4B2E83"/>
                </a:solidFill>
                <a:latin typeface="Open Sans"/>
                <a:ea typeface="Open Sans"/>
                <a:cs typeface="Open Sans"/>
                <a:sym typeface="Open Sans"/>
              </a:defRPr>
            </a:lvl1pPr>
            <a:lvl2pPr indent="-406400" lvl="1" marL="914400" marR="0" rtl="0" algn="l">
              <a:lnSpc>
                <a:spcPct val="100000"/>
              </a:lnSpc>
              <a:spcBef>
                <a:spcPts val="560"/>
              </a:spcBef>
              <a:spcAft>
                <a:spcPts val="0"/>
              </a:spcAft>
              <a:buClr>
                <a:srgbClr val="E8D3A2"/>
              </a:buClr>
              <a:buSzPts val="2800"/>
              <a:buFont typeface="Arial"/>
              <a:buChar char="○"/>
              <a:defRPr b="0" i="0" sz="2800" u="none" cap="none" strike="noStrike">
                <a:solidFill>
                  <a:srgbClr val="E8D3A2"/>
                </a:solidFill>
                <a:latin typeface="Encode Sans Black"/>
                <a:ea typeface="Encode Sans Black"/>
                <a:cs typeface="Encode Sans Black"/>
                <a:sym typeface="Encode Sans Black"/>
              </a:defRPr>
            </a:lvl2pPr>
            <a:lvl3pPr indent="-381000" lvl="2" marL="1371600" marR="0" rtl="0" algn="l">
              <a:lnSpc>
                <a:spcPct val="100000"/>
              </a:lnSpc>
              <a:spcBef>
                <a:spcPts val="480"/>
              </a:spcBef>
              <a:spcAft>
                <a:spcPts val="0"/>
              </a:spcAft>
              <a:buClr>
                <a:srgbClr val="E8D3A2"/>
              </a:buClr>
              <a:buSzPts val="2400"/>
              <a:buFont typeface="Arial"/>
              <a:buChar char="■"/>
              <a:defRPr b="0" i="0" sz="2400" u="none" cap="none" strike="noStrike">
                <a:solidFill>
                  <a:srgbClr val="E8D3A2"/>
                </a:solidFill>
                <a:latin typeface="Encode Sans Black"/>
                <a:ea typeface="Encode Sans Black"/>
                <a:cs typeface="Encode Sans Black"/>
                <a:sym typeface="Encode Sans Black"/>
              </a:defRPr>
            </a:lvl3pPr>
            <a:lvl4pPr indent="-355600" lvl="3" marL="18288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4pPr>
            <a:lvl5pPr indent="-355600" lvl="4" marL="22860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 Logo_Purple_2685_HEX.png" id="12" name="Google Shape;12;p2"/>
          <p:cNvPicPr preferRelativeResize="0"/>
          <p:nvPr/>
        </p:nvPicPr>
        <p:blipFill rotWithShape="1">
          <a:blip r:embed="rId2">
            <a:alphaModFix/>
          </a:blip>
          <a:srcRect b="0" l="0" r="0" t="0"/>
          <a:stretch/>
        </p:blipFill>
        <p:spPr>
          <a:xfrm>
            <a:off x="7448139" y="5949410"/>
            <a:ext cx="1368171" cy="923452"/>
          </a:xfrm>
          <a:prstGeom prst="rect">
            <a:avLst/>
          </a:prstGeom>
          <a:noFill/>
          <a:ln>
            <a:noFill/>
          </a:ln>
        </p:spPr>
      </p:pic>
      <p:pic>
        <p:nvPicPr>
          <p:cNvPr descr="Wordmark_center_Purple_HEX.png" id="13" name="Google Shape;13;p2"/>
          <p:cNvPicPr preferRelativeResize="0"/>
          <p:nvPr/>
        </p:nvPicPr>
        <p:blipFill rotWithShape="1">
          <a:blip r:embed="rId3">
            <a:alphaModFix/>
          </a:blip>
          <a:srcRect b="0" l="0" r="0" t="0"/>
          <a:stretch/>
        </p:blipFill>
        <p:spPr>
          <a:xfrm>
            <a:off x="792039" y="6487457"/>
            <a:ext cx="2407146" cy="163360"/>
          </a:xfrm>
          <a:prstGeom prst="rect">
            <a:avLst/>
          </a:prstGeom>
          <a:noFill/>
          <a:ln>
            <a:noFill/>
          </a:ln>
        </p:spPr>
      </p:pic>
      <p:pic>
        <p:nvPicPr>
          <p:cNvPr descr="Bar_RtAngle_7502_RGB.png" id="14" name="Google Shape;14;p2"/>
          <p:cNvPicPr preferRelativeResize="0"/>
          <p:nvPr/>
        </p:nvPicPr>
        <p:blipFill rotWithShape="1">
          <a:blip r:embed="rId4">
            <a:alphaModFix/>
          </a:blip>
          <a:srcRect b="0" l="0" r="0" t="0"/>
          <a:stretch/>
        </p:blipFill>
        <p:spPr>
          <a:xfrm>
            <a:off x="813587" y="4006085"/>
            <a:ext cx="2264487" cy="11276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Content">
  <p:cSld name="Header + Content">
    <p:spTree>
      <p:nvGrpSpPr>
        <p:cNvPr id="15" name="Shape 15"/>
        <p:cNvGrpSpPr/>
        <p:nvPr/>
      </p:nvGrpSpPr>
      <p:grpSpPr>
        <a:xfrm>
          <a:off x="0" y="0"/>
          <a:ext cx="0" cy="0"/>
          <a:chOff x="0" y="0"/>
          <a:chExt cx="0" cy="0"/>
        </a:xfrm>
      </p:grpSpPr>
      <p:sp>
        <p:nvSpPr>
          <p:cNvPr id="16" name="Google Shape;16;p3"/>
          <p:cNvSpPr txBox="1"/>
          <p:nvPr>
            <p:ph idx="1" type="body"/>
          </p:nvPr>
        </p:nvSpPr>
        <p:spPr>
          <a:xfrm>
            <a:off x="671757" y="371510"/>
            <a:ext cx="8184662" cy="991998"/>
          </a:xfrm>
          <a:prstGeom prst="rect">
            <a:avLst/>
          </a:prstGeom>
          <a:noFill/>
          <a:ln>
            <a:noFill/>
          </a:ln>
        </p:spPr>
        <p:txBody>
          <a:bodyPr anchorCtr="0" anchor="b" bIns="91425" lIns="91425" spcFirstLastPara="1" rIns="91425" wrap="square" tIns="91425">
            <a:noAutofit/>
          </a:bodyPr>
          <a:lstStyle>
            <a:lvl1pPr indent="-419100" lvl="0" marL="457200" marR="0" rtl="0" algn="l">
              <a:lnSpc>
                <a:spcPct val="90000"/>
              </a:lnSpc>
              <a:spcBef>
                <a:spcPts val="600"/>
              </a:spcBef>
              <a:spcAft>
                <a:spcPts val="0"/>
              </a:spcAft>
              <a:buClr>
                <a:srgbClr val="4B2E83"/>
              </a:buClr>
              <a:buSzPts val="3000"/>
              <a:buFont typeface="Arial"/>
              <a:buChar char="●"/>
              <a:defRPr b="0" i="0" sz="3000" u="none" cap="none" strike="noStrike">
                <a:solidFill>
                  <a:srgbClr val="4B2E83"/>
                </a:solidFill>
                <a:latin typeface="Open Sans"/>
                <a:ea typeface="Open Sans"/>
                <a:cs typeface="Open Sans"/>
                <a:sym typeface="Open Sans"/>
              </a:defRPr>
            </a:lvl1pPr>
            <a:lvl2pPr indent="-406400" lvl="1" marL="914400" marR="0" rtl="0" algn="l">
              <a:lnSpc>
                <a:spcPct val="100000"/>
              </a:lnSpc>
              <a:spcBef>
                <a:spcPts val="560"/>
              </a:spcBef>
              <a:spcAft>
                <a:spcPts val="0"/>
              </a:spcAft>
              <a:buClr>
                <a:srgbClr val="E8D3A2"/>
              </a:buClr>
              <a:buSzPts val="2800"/>
              <a:buFont typeface="Arial"/>
              <a:buChar char="○"/>
              <a:defRPr b="0" i="0" sz="2800" u="none" cap="none" strike="noStrike">
                <a:solidFill>
                  <a:srgbClr val="E8D3A2"/>
                </a:solidFill>
                <a:latin typeface="Encode Sans Black"/>
                <a:ea typeface="Encode Sans Black"/>
                <a:cs typeface="Encode Sans Black"/>
                <a:sym typeface="Encode Sans Black"/>
              </a:defRPr>
            </a:lvl2pPr>
            <a:lvl3pPr indent="-381000" lvl="2" marL="1371600" marR="0" rtl="0" algn="l">
              <a:lnSpc>
                <a:spcPct val="100000"/>
              </a:lnSpc>
              <a:spcBef>
                <a:spcPts val="480"/>
              </a:spcBef>
              <a:spcAft>
                <a:spcPts val="0"/>
              </a:spcAft>
              <a:buClr>
                <a:srgbClr val="E8D3A2"/>
              </a:buClr>
              <a:buSzPts val="2400"/>
              <a:buFont typeface="Arial"/>
              <a:buChar char="■"/>
              <a:defRPr b="0" i="0" sz="2400" u="none" cap="none" strike="noStrike">
                <a:solidFill>
                  <a:srgbClr val="E8D3A2"/>
                </a:solidFill>
                <a:latin typeface="Encode Sans Black"/>
                <a:ea typeface="Encode Sans Black"/>
                <a:cs typeface="Encode Sans Black"/>
                <a:sym typeface="Encode Sans Black"/>
              </a:defRPr>
            </a:lvl3pPr>
            <a:lvl4pPr indent="-355600" lvl="3" marL="18288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4pPr>
            <a:lvl5pPr indent="-355600" lvl="4" marL="22860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7" name="Google Shape;17;p3"/>
          <p:cNvSpPr txBox="1"/>
          <p:nvPr>
            <p:ph idx="2" type="body"/>
          </p:nvPr>
        </p:nvSpPr>
        <p:spPr>
          <a:xfrm>
            <a:off x="659305" y="1736725"/>
            <a:ext cx="8196210" cy="4015497"/>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00000"/>
              </a:lnSpc>
              <a:spcBef>
                <a:spcPts val="480"/>
              </a:spcBef>
              <a:spcAft>
                <a:spcPts val="0"/>
              </a:spcAft>
              <a:buClr>
                <a:srgbClr val="4B2E83"/>
              </a:buClr>
              <a:buSzPts val="2400"/>
              <a:buFont typeface="Merriweather Sans"/>
              <a:buChar char="&gt;"/>
              <a:defRPr b="0" i="0" sz="2400" u="none" cap="none" strike="noStrike">
                <a:solidFill>
                  <a:srgbClr val="4B2E83"/>
                </a:solidFill>
                <a:latin typeface="Open Sans"/>
                <a:ea typeface="Open Sans"/>
                <a:cs typeface="Open Sans"/>
                <a:sym typeface="Open Sans"/>
              </a:defRPr>
            </a:lvl1pPr>
            <a:lvl2pPr indent="-355600" lvl="1" marL="914400" marR="0" rtl="0" algn="l">
              <a:lnSpc>
                <a:spcPct val="100000"/>
              </a:lnSpc>
              <a:spcBef>
                <a:spcPts val="400"/>
              </a:spcBef>
              <a:spcAft>
                <a:spcPts val="0"/>
              </a:spcAft>
              <a:buClr>
                <a:srgbClr val="4B2E83"/>
              </a:buClr>
              <a:buSzPts val="2000"/>
              <a:buFont typeface="Open Sans"/>
              <a:buChar char="–"/>
              <a:defRPr b="0" i="0" sz="2000" u="none" cap="none" strike="noStrike">
                <a:solidFill>
                  <a:srgbClr val="4B2E83"/>
                </a:solidFill>
                <a:latin typeface="Open Sans"/>
                <a:ea typeface="Open Sans"/>
                <a:cs typeface="Open Sans"/>
                <a:sym typeface="Open Sans"/>
              </a:defRPr>
            </a:lvl2pPr>
            <a:lvl3pPr indent="-342900" lvl="2" marL="1371600" marR="0" rtl="0" algn="l">
              <a:lnSpc>
                <a:spcPct val="100000"/>
              </a:lnSpc>
              <a:spcBef>
                <a:spcPts val="360"/>
              </a:spcBef>
              <a:spcAft>
                <a:spcPts val="0"/>
              </a:spcAft>
              <a:buClr>
                <a:srgbClr val="4B2E83"/>
              </a:buClr>
              <a:buSzPts val="1800"/>
              <a:buFont typeface="Merriweather Sans"/>
              <a:buChar char="&gt;"/>
              <a:defRPr b="0" i="0" sz="1800" u="none" cap="none" strike="noStrike">
                <a:solidFill>
                  <a:srgbClr val="4B2E83"/>
                </a:solidFill>
                <a:latin typeface="Open Sans"/>
                <a:ea typeface="Open Sans"/>
                <a:cs typeface="Open Sans"/>
                <a:sym typeface="Open Sans"/>
              </a:defRPr>
            </a:lvl3pPr>
            <a:lvl4pPr indent="-330200" lvl="3" marL="1828800" marR="0" rtl="0" algn="l">
              <a:lnSpc>
                <a:spcPct val="100000"/>
              </a:lnSpc>
              <a:spcBef>
                <a:spcPts val="320"/>
              </a:spcBef>
              <a:spcAft>
                <a:spcPts val="0"/>
              </a:spcAft>
              <a:buClr>
                <a:srgbClr val="4B2E83"/>
              </a:buClr>
              <a:buSzPts val="1600"/>
              <a:buFont typeface="Open Sans"/>
              <a:buChar char="–"/>
              <a:defRPr b="0" i="0" sz="1600" u="none" cap="none" strike="noStrike">
                <a:solidFill>
                  <a:srgbClr val="4B2E83"/>
                </a:solidFill>
                <a:latin typeface="Open Sans"/>
                <a:ea typeface="Open Sans"/>
                <a:cs typeface="Open Sans"/>
                <a:sym typeface="Open Sans"/>
              </a:defRPr>
            </a:lvl4pPr>
            <a:lvl5pPr indent="-317500" lvl="4" marL="2286000" marR="0" rtl="0" algn="l">
              <a:lnSpc>
                <a:spcPct val="100000"/>
              </a:lnSpc>
              <a:spcBef>
                <a:spcPts val="280"/>
              </a:spcBef>
              <a:spcAft>
                <a:spcPts val="0"/>
              </a:spcAft>
              <a:buClr>
                <a:srgbClr val="4B2E83"/>
              </a:buClr>
              <a:buSzPts val="1400"/>
              <a:buFont typeface="Merriweather Sans"/>
              <a:buChar char="&gt;"/>
              <a:defRPr b="0" i="0" sz="1400" u="none" cap="none" strike="noStrike">
                <a:solidFill>
                  <a:srgbClr val="4B2E83"/>
                </a:solidFill>
                <a:latin typeface="Open Sans"/>
                <a:ea typeface="Open Sans"/>
                <a:cs typeface="Open Sans"/>
                <a:sym typeface="Open Sans"/>
              </a:defRPr>
            </a:lvl5pPr>
            <a:lvl6pPr indent="-355600" lvl="5" marL="2743200" marR="0" rtl="0" algn="l">
              <a:lnSpc>
                <a:spcPct val="100000"/>
              </a:lnSpc>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pic>
        <p:nvPicPr>
          <p:cNvPr descr="W Logo_Purple_2685_HEX.png" id="18" name="Google Shape;18;p3"/>
          <p:cNvPicPr preferRelativeResize="0"/>
          <p:nvPr/>
        </p:nvPicPr>
        <p:blipFill rotWithShape="1">
          <a:blip r:embed="rId2">
            <a:alphaModFix/>
          </a:blip>
          <a:srcRect b="0" l="0" r="0" t="0"/>
          <a:stretch/>
        </p:blipFill>
        <p:spPr>
          <a:xfrm>
            <a:off x="7448139" y="5949410"/>
            <a:ext cx="1368171" cy="923452"/>
          </a:xfrm>
          <a:prstGeom prst="rect">
            <a:avLst/>
          </a:prstGeom>
          <a:noFill/>
          <a:ln>
            <a:noFill/>
          </a:ln>
        </p:spPr>
      </p:pic>
      <p:pic>
        <p:nvPicPr>
          <p:cNvPr descr="Bar_RtAngle_7502_RGB.png" id="19" name="Google Shape;19;p3"/>
          <p:cNvPicPr preferRelativeResize="0"/>
          <p:nvPr/>
        </p:nvPicPr>
        <p:blipFill rotWithShape="1">
          <a:blip r:embed="rId3">
            <a:alphaModFix/>
          </a:blip>
          <a:srcRect b="0" l="0" r="0" t="0"/>
          <a:stretch/>
        </p:blipFill>
        <p:spPr>
          <a:xfrm>
            <a:off x="784225" y="1437805"/>
            <a:ext cx="1346402" cy="6704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Subheader + Content">
  <p:cSld name="Header + Subheader + Content">
    <p:spTree>
      <p:nvGrpSpPr>
        <p:cNvPr id="20" name="Shape 20"/>
        <p:cNvGrpSpPr/>
        <p:nvPr/>
      </p:nvGrpSpPr>
      <p:grpSpPr>
        <a:xfrm>
          <a:off x="0" y="0"/>
          <a:ext cx="0" cy="0"/>
          <a:chOff x="0" y="0"/>
          <a:chExt cx="0" cy="0"/>
        </a:xfrm>
      </p:grpSpPr>
      <p:sp>
        <p:nvSpPr>
          <p:cNvPr id="21" name="Google Shape;21;p4"/>
          <p:cNvSpPr txBox="1"/>
          <p:nvPr>
            <p:ph idx="1" type="body"/>
          </p:nvPr>
        </p:nvSpPr>
        <p:spPr>
          <a:xfrm>
            <a:off x="671757" y="371510"/>
            <a:ext cx="8184662" cy="991998"/>
          </a:xfrm>
          <a:prstGeom prst="rect">
            <a:avLst/>
          </a:prstGeom>
          <a:noFill/>
          <a:ln>
            <a:noFill/>
          </a:ln>
        </p:spPr>
        <p:txBody>
          <a:bodyPr anchorCtr="0" anchor="b" bIns="91425" lIns="91425" spcFirstLastPara="1" rIns="91425" wrap="square" tIns="91425">
            <a:noAutofit/>
          </a:bodyPr>
          <a:lstStyle>
            <a:lvl1pPr indent="-419100" lvl="0" marL="457200" marR="0" rtl="0" algn="l">
              <a:lnSpc>
                <a:spcPct val="90000"/>
              </a:lnSpc>
              <a:spcBef>
                <a:spcPts val="600"/>
              </a:spcBef>
              <a:spcAft>
                <a:spcPts val="0"/>
              </a:spcAft>
              <a:buClr>
                <a:srgbClr val="4B2E83"/>
              </a:buClr>
              <a:buSzPts val="3000"/>
              <a:buFont typeface="Arial"/>
              <a:buChar char="●"/>
              <a:defRPr b="0" i="0" sz="3000" u="none" cap="none" strike="noStrike">
                <a:solidFill>
                  <a:srgbClr val="4B2E83"/>
                </a:solidFill>
                <a:latin typeface="Open Sans"/>
                <a:ea typeface="Open Sans"/>
                <a:cs typeface="Open Sans"/>
                <a:sym typeface="Open Sans"/>
              </a:defRPr>
            </a:lvl1pPr>
            <a:lvl2pPr indent="-406400" lvl="1" marL="914400" marR="0" rtl="0" algn="l">
              <a:lnSpc>
                <a:spcPct val="100000"/>
              </a:lnSpc>
              <a:spcBef>
                <a:spcPts val="560"/>
              </a:spcBef>
              <a:spcAft>
                <a:spcPts val="0"/>
              </a:spcAft>
              <a:buClr>
                <a:srgbClr val="E8D3A2"/>
              </a:buClr>
              <a:buSzPts val="2800"/>
              <a:buFont typeface="Arial"/>
              <a:buChar char="○"/>
              <a:defRPr b="0" i="0" sz="2800" u="none" cap="none" strike="noStrike">
                <a:solidFill>
                  <a:srgbClr val="E8D3A2"/>
                </a:solidFill>
                <a:latin typeface="Encode Sans Black"/>
                <a:ea typeface="Encode Sans Black"/>
                <a:cs typeface="Encode Sans Black"/>
                <a:sym typeface="Encode Sans Black"/>
              </a:defRPr>
            </a:lvl2pPr>
            <a:lvl3pPr indent="-381000" lvl="2" marL="1371600" marR="0" rtl="0" algn="l">
              <a:lnSpc>
                <a:spcPct val="100000"/>
              </a:lnSpc>
              <a:spcBef>
                <a:spcPts val="480"/>
              </a:spcBef>
              <a:spcAft>
                <a:spcPts val="0"/>
              </a:spcAft>
              <a:buClr>
                <a:srgbClr val="E8D3A2"/>
              </a:buClr>
              <a:buSzPts val="2400"/>
              <a:buFont typeface="Arial"/>
              <a:buChar char="■"/>
              <a:defRPr b="0" i="0" sz="2400" u="none" cap="none" strike="noStrike">
                <a:solidFill>
                  <a:srgbClr val="E8D3A2"/>
                </a:solidFill>
                <a:latin typeface="Encode Sans Black"/>
                <a:ea typeface="Encode Sans Black"/>
                <a:cs typeface="Encode Sans Black"/>
                <a:sym typeface="Encode Sans Black"/>
              </a:defRPr>
            </a:lvl3pPr>
            <a:lvl4pPr indent="-355600" lvl="3" marL="18288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4pPr>
            <a:lvl5pPr indent="-355600" lvl="4" marL="22860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2" name="Google Shape;22;p4"/>
          <p:cNvSpPr txBox="1"/>
          <p:nvPr>
            <p:ph idx="2" type="body"/>
          </p:nvPr>
        </p:nvSpPr>
        <p:spPr>
          <a:xfrm>
            <a:off x="659305" y="2320239"/>
            <a:ext cx="8197114" cy="3810086"/>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00000"/>
              </a:lnSpc>
              <a:spcBef>
                <a:spcPts val="480"/>
              </a:spcBef>
              <a:spcAft>
                <a:spcPts val="0"/>
              </a:spcAft>
              <a:buClr>
                <a:srgbClr val="4B2E83"/>
              </a:buClr>
              <a:buSzPts val="2400"/>
              <a:buFont typeface="Merriweather Sans"/>
              <a:buChar char="&gt;"/>
              <a:defRPr b="1" i="0" sz="2400" u="none" cap="none" strike="noStrike">
                <a:solidFill>
                  <a:srgbClr val="4B2E83"/>
                </a:solidFill>
                <a:latin typeface="Open Sans"/>
                <a:ea typeface="Open Sans"/>
                <a:cs typeface="Open Sans"/>
                <a:sym typeface="Open Sans"/>
              </a:defRPr>
            </a:lvl1pPr>
            <a:lvl2pPr indent="-355600" lvl="1" marL="914400" marR="0" rtl="0" algn="l">
              <a:lnSpc>
                <a:spcPct val="100000"/>
              </a:lnSpc>
              <a:spcBef>
                <a:spcPts val="400"/>
              </a:spcBef>
              <a:spcAft>
                <a:spcPts val="0"/>
              </a:spcAft>
              <a:buClr>
                <a:srgbClr val="4B2E83"/>
              </a:buClr>
              <a:buSzPts val="2000"/>
              <a:buFont typeface="Arial"/>
              <a:buChar char="–"/>
              <a:defRPr b="1" i="0" sz="2000" u="none" cap="none" strike="noStrike">
                <a:solidFill>
                  <a:srgbClr val="4B2E83"/>
                </a:solidFill>
                <a:latin typeface="Open Sans"/>
                <a:ea typeface="Open Sans"/>
                <a:cs typeface="Open Sans"/>
                <a:sym typeface="Open Sans"/>
              </a:defRPr>
            </a:lvl2pPr>
            <a:lvl3pPr indent="-342900" lvl="2" marL="1371600" marR="0" rtl="0" algn="l">
              <a:lnSpc>
                <a:spcPct val="100000"/>
              </a:lnSpc>
              <a:spcBef>
                <a:spcPts val="360"/>
              </a:spcBef>
              <a:spcAft>
                <a:spcPts val="0"/>
              </a:spcAft>
              <a:buClr>
                <a:srgbClr val="4B2E83"/>
              </a:buClr>
              <a:buSzPts val="1800"/>
              <a:buFont typeface="Merriweather Sans"/>
              <a:buChar char="&gt;"/>
              <a:defRPr b="1" i="0" sz="1800" u="none" cap="none" strike="noStrike">
                <a:solidFill>
                  <a:srgbClr val="4B2E83"/>
                </a:solidFill>
                <a:latin typeface="Open Sans"/>
                <a:ea typeface="Open Sans"/>
                <a:cs typeface="Open Sans"/>
                <a:sym typeface="Open Sans"/>
              </a:defRPr>
            </a:lvl3pPr>
            <a:lvl4pPr indent="-330200" lvl="3" marL="1828800" marR="0" rtl="0" algn="l">
              <a:lnSpc>
                <a:spcPct val="100000"/>
              </a:lnSpc>
              <a:spcBef>
                <a:spcPts val="320"/>
              </a:spcBef>
              <a:spcAft>
                <a:spcPts val="0"/>
              </a:spcAft>
              <a:buClr>
                <a:srgbClr val="4B2E83"/>
              </a:buClr>
              <a:buSzPts val="1600"/>
              <a:buFont typeface="Arial"/>
              <a:buChar char="–"/>
              <a:defRPr b="1" i="0" sz="1600" u="none" cap="none" strike="noStrike">
                <a:solidFill>
                  <a:srgbClr val="4B2E83"/>
                </a:solidFill>
                <a:latin typeface="Open Sans"/>
                <a:ea typeface="Open Sans"/>
                <a:cs typeface="Open Sans"/>
                <a:sym typeface="Open Sans"/>
              </a:defRPr>
            </a:lvl4pPr>
            <a:lvl5pPr indent="-317500" lvl="4" marL="2286000" marR="0" rtl="0" algn="l">
              <a:lnSpc>
                <a:spcPct val="100000"/>
              </a:lnSpc>
              <a:spcBef>
                <a:spcPts val="280"/>
              </a:spcBef>
              <a:spcAft>
                <a:spcPts val="0"/>
              </a:spcAft>
              <a:buClr>
                <a:srgbClr val="4B2E83"/>
              </a:buClr>
              <a:buSzPts val="1400"/>
              <a:buFont typeface="Merriweather Sans"/>
              <a:buChar char="&gt;"/>
              <a:defRPr b="1" i="0" sz="1400" u="none" cap="none" strike="noStrike">
                <a:solidFill>
                  <a:srgbClr val="4B2E83"/>
                </a:solidFill>
                <a:latin typeface="Open Sans"/>
                <a:ea typeface="Open Sans"/>
                <a:cs typeface="Open Sans"/>
                <a:sym typeface="Open Sans"/>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3" name="Google Shape;23;p4"/>
          <p:cNvSpPr txBox="1"/>
          <p:nvPr>
            <p:ph idx="3" type="body"/>
          </p:nvPr>
        </p:nvSpPr>
        <p:spPr>
          <a:xfrm>
            <a:off x="671757" y="1730667"/>
            <a:ext cx="8184662" cy="411171"/>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480"/>
              </a:spcBef>
              <a:spcAft>
                <a:spcPts val="0"/>
              </a:spcAft>
              <a:buClr>
                <a:srgbClr val="4B2E83"/>
              </a:buClr>
              <a:buSzPts val="2400"/>
              <a:buFont typeface="Arial"/>
              <a:buChar char="●"/>
              <a:defRPr b="0" i="0" sz="2400" u="none" cap="none" strike="noStrike">
                <a:solidFill>
                  <a:srgbClr val="4B2E83"/>
                </a:solidFill>
                <a:latin typeface="Open Sans"/>
                <a:ea typeface="Open Sans"/>
                <a:cs typeface="Open Sans"/>
                <a:sym typeface="Open Sans"/>
              </a:defRPr>
            </a:lvl1pPr>
            <a:lvl2pPr indent="-406400" lvl="1" marL="914400" marR="0" rtl="0" algn="l">
              <a:lnSpc>
                <a:spcPct val="100000"/>
              </a:lnSpc>
              <a:spcBef>
                <a:spcPts val="560"/>
              </a:spcBef>
              <a:spcAft>
                <a:spcPts val="0"/>
              </a:spcAft>
              <a:buClr>
                <a:srgbClr val="E8D3A2"/>
              </a:buClr>
              <a:buSzPts val="2800"/>
              <a:buFont typeface="Arial"/>
              <a:buChar char="○"/>
              <a:defRPr b="0" i="0" sz="2800" u="none" cap="none" strike="noStrike">
                <a:solidFill>
                  <a:srgbClr val="E8D3A2"/>
                </a:solidFill>
                <a:latin typeface="Encode Sans Black"/>
                <a:ea typeface="Encode Sans Black"/>
                <a:cs typeface="Encode Sans Black"/>
                <a:sym typeface="Encode Sans Black"/>
              </a:defRPr>
            </a:lvl2pPr>
            <a:lvl3pPr indent="-381000" lvl="2" marL="1371600" marR="0" rtl="0" algn="l">
              <a:lnSpc>
                <a:spcPct val="100000"/>
              </a:lnSpc>
              <a:spcBef>
                <a:spcPts val="480"/>
              </a:spcBef>
              <a:spcAft>
                <a:spcPts val="0"/>
              </a:spcAft>
              <a:buClr>
                <a:srgbClr val="E8D3A2"/>
              </a:buClr>
              <a:buSzPts val="2400"/>
              <a:buFont typeface="Arial"/>
              <a:buChar char="■"/>
              <a:defRPr b="0" i="0" sz="2400" u="none" cap="none" strike="noStrike">
                <a:solidFill>
                  <a:srgbClr val="E8D3A2"/>
                </a:solidFill>
                <a:latin typeface="Encode Sans Black"/>
                <a:ea typeface="Encode Sans Black"/>
                <a:cs typeface="Encode Sans Black"/>
                <a:sym typeface="Encode Sans Black"/>
              </a:defRPr>
            </a:lvl3pPr>
            <a:lvl4pPr indent="-355600" lvl="3" marL="18288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4pPr>
            <a:lvl5pPr indent="-355600" lvl="4" marL="22860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ordmark_center_Purple_HEX.png" id="24" name="Google Shape;24;p4"/>
          <p:cNvPicPr preferRelativeResize="0"/>
          <p:nvPr/>
        </p:nvPicPr>
        <p:blipFill rotWithShape="1">
          <a:blip r:embed="rId2">
            <a:alphaModFix/>
          </a:blip>
          <a:srcRect b="0" l="0" r="0" t="0"/>
          <a:stretch/>
        </p:blipFill>
        <p:spPr>
          <a:xfrm>
            <a:off x="6382155" y="6487457"/>
            <a:ext cx="2407146" cy="163360"/>
          </a:xfrm>
          <a:prstGeom prst="rect">
            <a:avLst/>
          </a:prstGeom>
          <a:noFill/>
          <a:ln>
            <a:noFill/>
          </a:ln>
        </p:spPr>
      </p:pic>
      <p:pic>
        <p:nvPicPr>
          <p:cNvPr descr="Bar_RtAngle_7502_RGB.png" id="25" name="Google Shape;25;p4"/>
          <p:cNvPicPr preferRelativeResize="0"/>
          <p:nvPr/>
        </p:nvPicPr>
        <p:blipFill rotWithShape="1">
          <a:blip r:embed="rId3">
            <a:alphaModFix/>
          </a:blip>
          <a:srcRect b="0" l="0" r="0" t="0"/>
          <a:stretch/>
        </p:blipFill>
        <p:spPr>
          <a:xfrm>
            <a:off x="784225" y="1437805"/>
            <a:ext cx="1346402" cy="6704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Graphic">
  <p:cSld name="Header + Graphic">
    <p:spTree>
      <p:nvGrpSpPr>
        <p:cNvPr id="26" name="Shape 26"/>
        <p:cNvGrpSpPr/>
        <p:nvPr/>
      </p:nvGrpSpPr>
      <p:grpSpPr>
        <a:xfrm>
          <a:off x="0" y="0"/>
          <a:ext cx="0" cy="0"/>
          <a:chOff x="0" y="0"/>
          <a:chExt cx="0" cy="0"/>
        </a:xfrm>
      </p:grpSpPr>
      <p:sp>
        <p:nvSpPr>
          <p:cNvPr id="27" name="Google Shape;27;p5"/>
          <p:cNvSpPr/>
          <p:nvPr>
            <p:ph idx="2" type="chart"/>
          </p:nvPr>
        </p:nvSpPr>
        <p:spPr>
          <a:xfrm>
            <a:off x="766763" y="1736725"/>
            <a:ext cx="8021637" cy="44323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480"/>
              </a:spcBef>
              <a:spcAft>
                <a:spcPts val="0"/>
              </a:spcAft>
              <a:buClr>
                <a:srgbClr val="999999"/>
              </a:buClr>
              <a:buSzPts val="2400"/>
              <a:buFont typeface="Arial"/>
              <a:buNone/>
              <a:defRPr b="0" i="1" sz="2400" u="none" cap="none" strike="noStrike">
                <a:solidFill>
                  <a:srgbClr val="999999"/>
                </a:solidFill>
                <a:latin typeface="Open Sans Light"/>
                <a:ea typeface="Open Sans Light"/>
                <a:cs typeface="Open Sans Light"/>
                <a:sym typeface="Open Sans Light"/>
              </a:defRPr>
            </a:lvl1pPr>
            <a:lvl2pPr lvl="1"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8" name="Google Shape;28;p5"/>
          <p:cNvSpPr txBox="1"/>
          <p:nvPr>
            <p:ph idx="1" type="body"/>
          </p:nvPr>
        </p:nvSpPr>
        <p:spPr>
          <a:xfrm>
            <a:off x="671757" y="371510"/>
            <a:ext cx="8184662" cy="991998"/>
          </a:xfrm>
          <a:prstGeom prst="rect">
            <a:avLst/>
          </a:prstGeom>
          <a:noFill/>
          <a:ln>
            <a:noFill/>
          </a:ln>
        </p:spPr>
        <p:txBody>
          <a:bodyPr anchorCtr="0" anchor="b" bIns="91425" lIns="91425" spcFirstLastPara="1" rIns="91425" wrap="square" tIns="91425">
            <a:noAutofit/>
          </a:bodyPr>
          <a:lstStyle>
            <a:lvl1pPr indent="-419100" lvl="0" marL="457200" marR="0" rtl="0" algn="l">
              <a:lnSpc>
                <a:spcPct val="90000"/>
              </a:lnSpc>
              <a:spcBef>
                <a:spcPts val="600"/>
              </a:spcBef>
              <a:spcAft>
                <a:spcPts val="0"/>
              </a:spcAft>
              <a:buClr>
                <a:srgbClr val="4B2E83"/>
              </a:buClr>
              <a:buSzPts val="3000"/>
              <a:buFont typeface="Arial"/>
              <a:buChar char="●"/>
              <a:defRPr b="0" i="0" sz="3000" u="none" cap="none" strike="noStrike">
                <a:solidFill>
                  <a:srgbClr val="4B2E83"/>
                </a:solidFill>
                <a:latin typeface="Open Sans"/>
                <a:ea typeface="Open Sans"/>
                <a:cs typeface="Open Sans"/>
                <a:sym typeface="Open Sans"/>
              </a:defRPr>
            </a:lvl1pPr>
            <a:lvl2pPr indent="-406400" lvl="1" marL="914400" marR="0" rtl="0" algn="l">
              <a:lnSpc>
                <a:spcPct val="100000"/>
              </a:lnSpc>
              <a:spcBef>
                <a:spcPts val="560"/>
              </a:spcBef>
              <a:spcAft>
                <a:spcPts val="0"/>
              </a:spcAft>
              <a:buClr>
                <a:srgbClr val="E8D3A2"/>
              </a:buClr>
              <a:buSzPts val="2800"/>
              <a:buFont typeface="Arial"/>
              <a:buChar char="○"/>
              <a:defRPr b="0" i="0" sz="2800" u="none" cap="none" strike="noStrike">
                <a:solidFill>
                  <a:srgbClr val="E8D3A2"/>
                </a:solidFill>
                <a:latin typeface="Encode Sans Black"/>
                <a:ea typeface="Encode Sans Black"/>
                <a:cs typeface="Encode Sans Black"/>
                <a:sym typeface="Encode Sans Black"/>
              </a:defRPr>
            </a:lvl2pPr>
            <a:lvl3pPr indent="-381000" lvl="2" marL="1371600" marR="0" rtl="0" algn="l">
              <a:lnSpc>
                <a:spcPct val="100000"/>
              </a:lnSpc>
              <a:spcBef>
                <a:spcPts val="480"/>
              </a:spcBef>
              <a:spcAft>
                <a:spcPts val="0"/>
              </a:spcAft>
              <a:buClr>
                <a:srgbClr val="E8D3A2"/>
              </a:buClr>
              <a:buSzPts val="2400"/>
              <a:buFont typeface="Arial"/>
              <a:buChar char="■"/>
              <a:defRPr b="0" i="0" sz="2400" u="none" cap="none" strike="noStrike">
                <a:solidFill>
                  <a:srgbClr val="E8D3A2"/>
                </a:solidFill>
                <a:latin typeface="Encode Sans Black"/>
                <a:ea typeface="Encode Sans Black"/>
                <a:cs typeface="Encode Sans Black"/>
                <a:sym typeface="Encode Sans Black"/>
              </a:defRPr>
            </a:lvl3pPr>
            <a:lvl4pPr indent="-355600" lvl="3" marL="18288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4pPr>
            <a:lvl5pPr indent="-355600" lvl="4" marL="2286000" marR="0" rtl="0" algn="l">
              <a:lnSpc>
                <a:spcPct val="100000"/>
              </a:lnSpc>
              <a:spcBef>
                <a:spcPts val="400"/>
              </a:spcBef>
              <a:spcAft>
                <a:spcPts val="0"/>
              </a:spcAft>
              <a:buClr>
                <a:srgbClr val="E8D3A2"/>
              </a:buClr>
              <a:buSzPts val="2000"/>
              <a:buFont typeface="Arial"/>
              <a:buChar char="○"/>
              <a:defRPr b="0" i="0" sz="2000" u="none" cap="none" strike="noStrike">
                <a:solidFill>
                  <a:srgbClr val="E8D3A2"/>
                </a:solidFill>
                <a:latin typeface="Encode Sans Black"/>
                <a:ea typeface="Encode Sans Black"/>
                <a:cs typeface="Encode Sans Black"/>
                <a:sym typeface="Encode Sans Black"/>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Wordmark_center_Purple_HEX.png" id="29" name="Google Shape;29;p5"/>
          <p:cNvPicPr preferRelativeResize="0"/>
          <p:nvPr/>
        </p:nvPicPr>
        <p:blipFill rotWithShape="1">
          <a:blip r:embed="rId2">
            <a:alphaModFix/>
          </a:blip>
          <a:srcRect b="0" l="0" r="0" t="0"/>
          <a:stretch/>
        </p:blipFill>
        <p:spPr>
          <a:xfrm>
            <a:off x="6363105" y="6487457"/>
            <a:ext cx="2407146" cy="163360"/>
          </a:xfrm>
          <a:prstGeom prst="rect">
            <a:avLst/>
          </a:prstGeom>
          <a:noFill/>
          <a:ln>
            <a:noFill/>
          </a:ln>
        </p:spPr>
      </p:pic>
      <p:pic>
        <p:nvPicPr>
          <p:cNvPr descr="Bar_RtAngle_7502_RGB.png" id="30" name="Google Shape;30;p5"/>
          <p:cNvPicPr preferRelativeResize="0"/>
          <p:nvPr/>
        </p:nvPicPr>
        <p:blipFill rotWithShape="1">
          <a:blip r:embed="rId3">
            <a:alphaModFix/>
          </a:blip>
          <a:srcRect b="0" l="0" r="0" t="0"/>
          <a:stretch/>
        </p:blipFill>
        <p:spPr>
          <a:xfrm>
            <a:off x="784225" y="1437805"/>
            <a:ext cx="1346402" cy="6704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31" name="Shape 31"/>
        <p:cNvGrpSpPr/>
        <p:nvPr/>
      </p:nvGrpSpPr>
      <p:grpSpPr>
        <a:xfrm>
          <a:off x="0" y="0"/>
          <a:ext cx="0" cy="0"/>
          <a:chOff x="0" y="0"/>
          <a:chExt cx="0" cy="0"/>
        </a:xfrm>
      </p:grpSpPr>
      <p:sp>
        <p:nvSpPr>
          <p:cNvPr id="32" name="Google Shape;32;p6"/>
          <p:cNvSpPr/>
          <p:nvPr/>
        </p:nvSpPr>
        <p:spPr>
          <a:xfrm>
            <a:off x="309610" y="6569526"/>
            <a:ext cx="1211700" cy="1386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900"/>
              <a:buFont typeface="Arial"/>
              <a:buNone/>
            </a:pPr>
            <a:r>
              <a:rPr b="0" i="1" lang="en-US" sz="900" u="none" cap="none" strike="noStrike">
                <a:solidFill>
                  <a:schemeClr val="lt1"/>
                </a:solidFill>
                <a:latin typeface="Open Sans"/>
                <a:ea typeface="Open Sans"/>
                <a:cs typeface="Open Sans"/>
                <a:sym typeface="Open Sans"/>
              </a:rPr>
              <a:t>Confidential – Do Not Distribute</a:t>
            </a:r>
            <a:endParaRPr b="0" i="0" sz="1400" u="none" cap="none" strike="noStrike">
              <a:solidFill>
                <a:srgbClr val="000000"/>
              </a:solidFill>
              <a:latin typeface="Arial"/>
              <a:ea typeface="Arial"/>
              <a:cs typeface="Arial"/>
              <a:sym typeface="Arial"/>
            </a:endParaRPr>
          </a:p>
        </p:txBody>
      </p:sp>
      <p:grpSp>
        <p:nvGrpSpPr>
          <p:cNvPr id="33" name="Google Shape;33;p6"/>
          <p:cNvGrpSpPr/>
          <p:nvPr/>
        </p:nvGrpSpPr>
        <p:grpSpPr>
          <a:xfrm>
            <a:off x="4329603" y="3682706"/>
            <a:ext cx="484791" cy="62263"/>
            <a:chOff x="5960925" y="3683949"/>
            <a:chExt cx="646389" cy="62263"/>
          </a:xfrm>
        </p:grpSpPr>
        <p:sp>
          <p:nvSpPr>
            <p:cNvPr id="34" name="Google Shape;34;p6"/>
            <p:cNvSpPr/>
            <p:nvPr/>
          </p:nvSpPr>
          <p:spPr>
            <a:xfrm>
              <a:off x="6101255" y="3683949"/>
              <a:ext cx="506059" cy="62263"/>
            </a:xfrm>
            <a:custGeom>
              <a:rect b="b" l="l" r="r" t="t"/>
              <a:pathLst>
                <a:path extrusionOk="0" h="77345" w="538361">
                  <a:moveTo>
                    <a:pt x="0" y="0"/>
                  </a:moveTo>
                  <a:lnTo>
                    <a:pt x="538361" y="0"/>
                  </a:lnTo>
                  <a:lnTo>
                    <a:pt x="519311" y="77345"/>
                  </a:lnTo>
                  <a:lnTo>
                    <a:pt x="0" y="77345"/>
                  </a:lnTo>
                  <a:lnTo>
                    <a:pt x="0" y="0"/>
                  </a:lnTo>
                  <a:close/>
                </a:path>
              </a:pathLst>
            </a:custGeom>
            <a:solidFill>
              <a:srgbClr val="33A1A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 name="Google Shape;35;p6"/>
            <p:cNvSpPr/>
            <p:nvPr/>
          </p:nvSpPr>
          <p:spPr>
            <a:xfrm flipH="1">
              <a:off x="5960925" y="3683949"/>
              <a:ext cx="506059" cy="62263"/>
            </a:xfrm>
            <a:custGeom>
              <a:rect b="b" l="l" r="r" t="t"/>
              <a:pathLst>
                <a:path extrusionOk="0" h="77345" w="538361">
                  <a:moveTo>
                    <a:pt x="0" y="0"/>
                  </a:moveTo>
                  <a:lnTo>
                    <a:pt x="538361" y="0"/>
                  </a:lnTo>
                  <a:lnTo>
                    <a:pt x="519311" y="77345"/>
                  </a:lnTo>
                  <a:lnTo>
                    <a:pt x="0" y="77345"/>
                  </a:lnTo>
                  <a:lnTo>
                    <a:pt x="0" y="0"/>
                  </a:lnTo>
                  <a:close/>
                </a:path>
              </a:pathLst>
            </a:custGeom>
            <a:solidFill>
              <a:srgbClr val="33A1A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36" name="Google Shape;36;p6"/>
          <p:cNvSpPr txBox="1"/>
          <p:nvPr>
            <p:ph idx="1" type="body"/>
          </p:nvPr>
        </p:nvSpPr>
        <p:spPr>
          <a:xfrm>
            <a:off x="501778" y="1596747"/>
            <a:ext cx="8140500" cy="1727700"/>
          </a:xfrm>
          <a:prstGeom prst="rect">
            <a:avLst/>
          </a:prstGeom>
          <a:noFill/>
          <a:ln>
            <a:noFill/>
          </a:ln>
        </p:spPr>
        <p:txBody>
          <a:bodyPr anchorCtr="0" anchor="t" bIns="45700" lIns="0" spcFirstLastPara="1" rIns="91425" wrap="square" tIns="45700">
            <a:normAutofit/>
          </a:bodyPr>
          <a:lstStyle>
            <a:lvl1pPr indent="-228600" lvl="0" marL="457200" marR="0" rtl="0" algn="ctr">
              <a:lnSpc>
                <a:spcPct val="90000"/>
              </a:lnSpc>
              <a:spcBef>
                <a:spcPts val="1000"/>
              </a:spcBef>
              <a:spcAft>
                <a:spcPts val="0"/>
              </a:spcAft>
              <a:buClr>
                <a:srgbClr val="2D2161"/>
              </a:buClr>
              <a:buSzPts val="5280"/>
              <a:buFont typeface="Arial"/>
              <a:buNone/>
              <a:defRPr b="0" i="0" sz="6600" u="none" cap="none" strike="noStrike">
                <a:solidFill>
                  <a:srgbClr val="2D2161"/>
                </a:solidFill>
                <a:latin typeface="Calibri"/>
                <a:ea typeface="Calibri"/>
                <a:cs typeface="Calibri"/>
                <a:sym typeface="Calibri"/>
              </a:defRPr>
            </a:lvl1pPr>
            <a:lvl2pPr indent="-228600" lvl="1" marL="914400" marR="0" rtl="0" algn="ctr">
              <a:lnSpc>
                <a:spcPct val="90000"/>
              </a:lnSpc>
              <a:spcBef>
                <a:spcPts val="500"/>
              </a:spcBef>
              <a:spcAft>
                <a:spcPts val="0"/>
              </a:spcAft>
              <a:buClr>
                <a:schemeClr val="lt1"/>
              </a:buClr>
              <a:buSzPts val="5280"/>
              <a:buFont typeface="Arial"/>
              <a:buNone/>
              <a:defRPr b="0" i="0" sz="6600" u="none" cap="none" strike="noStrike">
                <a:solidFill>
                  <a:schemeClr val="lt1"/>
                </a:solidFill>
                <a:latin typeface="Encode Sans"/>
                <a:ea typeface="Encode Sans"/>
                <a:cs typeface="Encode Sans"/>
                <a:sym typeface="Encode Sans"/>
              </a:defRPr>
            </a:lvl2pPr>
            <a:lvl3pPr indent="-228600" lvl="2" marL="1371600" marR="0" rtl="0" algn="ctr">
              <a:lnSpc>
                <a:spcPct val="90000"/>
              </a:lnSpc>
              <a:spcBef>
                <a:spcPts val="500"/>
              </a:spcBef>
              <a:spcAft>
                <a:spcPts val="0"/>
              </a:spcAft>
              <a:buClr>
                <a:schemeClr val="lt1"/>
              </a:buClr>
              <a:buSzPts val="5280"/>
              <a:buFont typeface="Arial"/>
              <a:buNone/>
              <a:defRPr b="0" i="0" sz="6600" u="none" cap="none" strike="noStrike">
                <a:solidFill>
                  <a:schemeClr val="lt1"/>
                </a:solidFill>
                <a:latin typeface="Encode Sans"/>
                <a:ea typeface="Encode Sans"/>
                <a:cs typeface="Encode Sans"/>
                <a:sym typeface="Encode Sans"/>
              </a:defRPr>
            </a:lvl3pPr>
            <a:lvl4pPr indent="-228600" lvl="3" marL="1828800" marR="0" rtl="0" algn="ctr">
              <a:lnSpc>
                <a:spcPct val="90000"/>
              </a:lnSpc>
              <a:spcBef>
                <a:spcPts val="500"/>
              </a:spcBef>
              <a:spcAft>
                <a:spcPts val="0"/>
              </a:spcAft>
              <a:buClr>
                <a:schemeClr val="lt1"/>
              </a:buClr>
              <a:buSzPts val="6600"/>
              <a:buFont typeface="Arial"/>
              <a:buNone/>
              <a:defRPr b="0" i="0" sz="6600" u="none" cap="none" strike="noStrike">
                <a:solidFill>
                  <a:schemeClr val="lt1"/>
                </a:solidFill>
                <a:latin typeface="Encode Sans"/>
                <a:ea typeface="Encode Sans"/>
                <a:cs typeface="Encode Sans"/>
                <a:sym typeface="Encode Sans"/>
              </a:defRPr>
            </a:lvl4pPr>
            <a:lvl5pPr indent="-228600" lvl="4" marL="2286000" marR="0" rtl="0" algn="ctr">
              <a:lnSpc>
                <a:spcPct val="90000"/>
              </a:lnSpc>
              <a:spcBef>
                <a:spcPts val="500"/>
              </a:spcBef>
              <a:spcAft>
                <a:spcPts val="0"/>
              </a:spcAft>
              <a:buClr>
                <a:schemeClr val="lt1"/>
              </a:buClr>
              <a:buSzPts val="6600"/>
              <a:buFont typeface="Arial"/>
              <a:buNone/>
              <a:defRPr b="0" i="0" sz="6600" u="none" cap="none" strike="noStrike">
                <a:solidFill>
                  <a:schemeClr val="lt1"/>
                </a:solidFill>
                <a:latin typeface="Encode Sans"/>
                <a:ea typeface="Encode Sans"/>
                <a:cs typeface="Encode Sans"/>
                <a:sym typeface="Encode Sans"/>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37" name="Google Shape;37;p6"/>
          <p:cNvSpPr txBox="1"/>
          <p:nvPr>
            <p:ph idx="2" type="body"/>
          </p:nvPr>
        </p:nvSpPr>
        <p:spPr>
          <a:xfrm>
            <a:off x="1600199" y="4103127"/>
            <a:ext cx="5943600" cy="309600"/>
          </a:xfrm>
          <a:prstGeom prst="rect">
            <a:avLst/>
          </a:prstGeom>
          <a:noFill/>
          <a:ln>
            <a:noFill/>
          </a:ln>
        </p:spPr>
        <p:txBody>
          <a:bodyPr anchorCtr="0" anchor="t" bIns="45700" lIns="0" spcFirstLastPara="1" rIns="91425" wrap="square" tIns="45700">
            <a:noAutofit/>
          </a:bodyPr>
          <a:lstStyle>
            <a:lvl1pPr indent="-228600" lvl="0" marL="457200" marR="0" rtl="0" algn="ctr">
              <a:lnSpc>
                <a:spcPct val="90000"/>
              </a:lnSpc>
              <a:spcBef>
                <a:spcPts val="1000"/>
              </a:spcBef>
              <a:spcAft>
                <a:spcPts val="0"/>
              </a:spcAft>
              <a:buClr>
                <a:srgbClr val="2D2161"/>
              </a:buClr>
              <a:buSzPts val="1920"/>
              <a:buFont typeface="Arial"/>
              <a:buNone/>
              <a:defRPr b="0" i="0" sz="2400" u="none" cap="none" strike="noStrike">
                <a:solidFill>
                  <a:srgbClr val="2D2161"/>
                </a:solidFill>
                <a:latin typeface="Calibri"/>
                <a:ea typeface="Calibri"/>
                <a:cs typeface="Calibri"/>
                <a:sym typeface="Calibri"/>
              </a:defRPr>
            </a:lvl1pPr>
            <a:lvl2pPr indent="-228600" lvl="1" marL="914400" marR="0" rtl="0" algn="ctr">
              <a:lnSpc>
                <a:spcPct val="90000"/>
              </a:lnSpc>
              <a:spcBef>
                <a:spcPts val="500"/>
              </a:spcBef>
              <a:spcAft>
                <a:spcPts val="0"/>
              </a:spcAft>
              <a:buClr>
                <a:schemeClr val="lt1"/>
              </a:buClr>
              <a:buSzPts val="1600"/>
              <a:buFont typeface="Arial"/>
              <a:buNone/>
              <a:defRPr b="0" i="0" sz="1400" u="none" cap="none" strike="noStrike">
                <a:solidFill>
                  <a:schemeClr val="lt1"/>
                </a:solidFill>
                <a:latin typeface="Arial"/>
                <a:ea typeface="Arial"/>
                <a:cs typeface="Arial"/>
                <a:sym typeface="Arial"/>
              </a:defRPr>
            </a:lvl2pPr>
            <a:lvl3pPr indent="-228600" lvl="2" marL="1371600" marR="0" rtl="0" algn="ctr">
              <a:lnSpc>
                <a:spcPct val="90000"/>
              </a:lnSpc>
              <a:spcBef>
                <a:spcPts val="500"/>
              </a:spcBef>
              <a:spcAft>
                <a:spcPts val="0"/>
              </a:spcAft>
              <a:buClr>
                <a:schemeClr val="lt1"/>
              </a:buClr>
              <a:buSzPts val="1280"/>
              <a:buFont typeface="Arial"/>
              <a:buNone/>
              <a:defRPr b="0" i="0" sz="1400" u="none" cap="none" strike="noStrike">
                <a:solidFill>
                  <a:schemeClr val="lt1"/>
                </a:solidFill>
                <a:latin typeface="Arial"/>
                <a:ea typeface="Arial"/>
                <a:cs typeface="Arial"/>
                <a:sym typeface="Arial"/>
              </a:defRPr>
            </a:lvl3pPr>
            <a:lvl4pPr indent="-228600" lvl="3" marL="1828800" marR="0" rtl="0" algn="ctr">
              <a:lnSpc>
                <a:spcPct val="90000"/>
              </a:lnSpc>
              <a:spcBef>
                <a:spcPts val="500"/>
              </a:spcBef>
              <a:spcAft>
                <a:spcPts val="0"/>
              </a:spcAft>
              <a:buClr>
                <a:schemeClr val="lt1"/>
              </a:buClr>
              <a:buSzPts val="1600"/>
              <a:buFont typeface="Arial"/>
              <a:buNone/>
              <a:defRPr b="0" i="0" sz="1400" u="none" cap="none" strike="noStrike">
                <a:solidFill>
                  <a:schemeClr val="lt1"/>
                </a:solidFill>
                <a:latin typeface="Arial"/>
                <a:ea typeface="Arial"/>
                <a:cs typeface="Arial"/>
                <a:sym typeface="Arial"/>
              </a:defRPr>
            </a:lvl4pPr>
            <a:lvl5pPr indent="-228600" lvl="4" marL="2286000" marR="0" rtl="0" algn="ctr">
              <a:lnSpc>
                <a:spcPct val="90000"/>
              </a:lnSpc>
              <a:spcBef>
                <a:spcPts val="500"/>
              </a:spcBef>
              <a:spcAft>
                <a:spcPts val="0"/>
              </a:spcAft>
              <a:buClr>
                <a:schemeClr val="lt1"/>
              </a:buClr>
              <a:buSzPts val="1600"/>
              <a:buFont typeface="Arial"/>
              <a:buNone/>
              <a:defRPr b="0" i="0" sz="14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38" name="Google Shape;38;p6"/>
          <p:cNvSpPr txBox="1"/>
          <p:nvPr>
            <p:ph idx="3" type="body"/>
          </p:nvPr>
        </p:nvSpPr>
        <p:spPr>
          <a:xfrm>
            <a:off x="3752849" y="4770935"/>
            <a:ext cx="1638300" cy="230700"/>
          </a:xfrm>
          <a:prstGeom prst="rect">
            <a:avLst/>
          </a:prstGeom>
          <a:noFill/>
          <a:ln>
            <a:noFill/>
          </a:ln>
        </p:spPr>
        <p:txBody>
          <a:bodyPr anchorCtr="0" anchor="t" bIns="45700" lIns="0" spcFirstLastPara="1" rIns="91425" wrap="square" tIns="45700">
            <a:noAutofit/>
          </a:bodyPr>
          <a:lstStyle>
            <a:lvl1pPr indent="-228600" lvl="0" marL="457200" marR="0" rtl="0" algn="ctr">
              <a:lnSpc>
                <a:spcPct val="90000"/>
              </a:lnSpc>
              <a:spcBef>
                <a:spcPts val="1000"/>
              </a:spcBef>
              <a:spcAft>
                <a:spcPts val="0"/>
              </a:spcAft>
              <a:buClr>
                <a:srgbClr val="2D2161"/>
              </a:buClr>
              <a:buSzPts val="1280"/>
              <a:buFont typeface="Arial"/>
              <a:buNone/>
              <a:defRPr b="0" i="0" sz="1600" u="none" cap="none" strike="noStrike">
                <a:solidFill>
                  <a:srgbClr val="2D2161"/>
                </a:solidFill>
                <a:latin typeface="Calibri"/>
                <a:ea typeface="Calibri"/>
                <a:cs typeface="Calibri"/>
                <a:sym typeface="Calibri"/>
              </a:defRPr>
            </a:lvl1pPr>
            <a:lvl2pPr indent="-228600" lvl="1" marL="914400" marR="0" rtl="0" algn="ctr">
              <a:lnSpc>
                <a:spcPct val="90000"/>
              </a:lnSpc>
              <a:spcBef>
                <a:spcPts val="500"/>
              </a:spcBef>
              <a:spcAft>
                <a:spcPts val="0"/>
              </a:spcAft>
              <a:buClr>
                <a:schemeClr val="lt1"/>
              </a:buClr>
              <a:buSzPts val="1280"/>
              <a:buFont typeface="Arial"/>
              <a:buNone/>
              <a:defRPr b="0" i="0" sz="1600" u="none" cap="none" strike="noStrike">
                <a:solidFill>
                  <a:schemeClr val="lt1"/>
                </a:solidFill>
                <a:latin typeface="Open Sans"/>
                <a:ea typeface="Open Sans"/>
                <a:cs typeface="Open Sans"/>
                <a:sym typeface="Open Sans"/>
              </a:defRPr>
            </a:lvl2pPr>
            <a:lvl3pPr indent="-228600" lvl="2" marL="1371600" marR="0" rtl="0" algn="ctr">
              <a:lnSpc>
                <a:spcPct val="90000"/>
              </a:lnSpc>
              <a:spcBef>
                <a:spcPts val="500"/>
              </a:spcBef>
              <a:spcAft>
                <a:spcPts val="0"/>
              </a:spcAft>
              <a:buClr>
                <a:schemeClr val="lt1"/>
              </a:buClr>
              <a:buSzPts val="1280"/>
              <a:buFont typeface="Arial"/>
              <a:buNone/>
              <a:defRPr b="0" i="0" sz="1600" u="none" cap="none" strike="noStrike">
                <a:solidFill>
                  <a:schemeClr val="lt1"/>
                </a:solidFill>
                <a:latin typeface="Open Sans"/>
                <a:ea typeface="Open Sans"/>
                <a:cs typeface="Open Sans"/>
                <a:sym typeface="Open Sans"/>
              </a:defRPr>
            </a:lvl3pPr>
            <a:lvl4pPr indent="-228600" lvl="3" marL="1828800"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Open Sans"/>
                <a:ea typeface="Open Sans"/>
                <a:cs typeface="Open Sans"/>
                <a:sym typeface="Open Sans"/>
              </a:defRPr>
            </a:lvl4pPr>
            <a:lvl5pPr indent="-228600" lvl="4" marL="2286000" marR="0" rtl="0" algn="ctr">
              <a:lnSpc>
                <a:spcPct val="90000"/>
              </a:lnSpc>
              <a:spcBef>
                <a:spcPts val="500"/>
              </a:spcBef>
              <a:spcAft>
                <a:spcPts val="0"/>
              </a:spcAft>
              <a:buClr>
                <a:schemeClr val="lt1"/>
              </a:buClr>
              <a:buSzPts val="1600"/>
              <a:buFont typeface="Arial"/>
              <a:buNone/>
              <a:defRPr b="0" i="0" sz="1600" u="none" cap="none" strike="noStrike">
                <a:solidFill>
                  <a:schemeClr val="lt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39" name="Google Shape;39;p6"/>
          <p:cNvSpPr txBox="1"/>
          <p:nvPr>
            <p:ph idx="11" type="ftr"/>
          </p:nvPr>
        </p:nvSpPr>
        <p:spPr>
          <a:xfrm>
            <a:off x="581950" y="6333490"/>
            <a:ext cx="30861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p:cSld name="Title and Vertical Text">
    <p:spTree>
      <p:nvGrpSpPr>
        <p:cNvPr id="40" name="Shape 40"/>
        <p:cNvGrpSpPr/>
        <p:nvPr/>
      </p:nvGrpSpPr>
      <p:grpSpPr>
        <a:xfrm>
          <a:off x="0" y="0"/>
          <a:ext cx="0" cy="0"/>
          <a:chOff x="0" y="0"/>
          <a:chExt cx="0" cy="0"/>
        </a:xfrm>
      </p:grpSpPr>
      <p:sp>
        <p:nvSpPr>
          <p:cNvPr id="41" name="Google Shape;41;p7"/>
          <p:cNvSpPr txBox="1"/>
          <p:nvPr/>
        </p:nvSpPr>
        <p:spPr>
          <a:xfrm>
            <a:off x="411746" y="1437861"/>
            <a:ext cx="4229700" cy="7842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chemeClr val="dk1"/>
              </a:buClr>
              <a:buSzPts val="6000"/>
              <a:buFont typeface="Calibri"/>
              <a:buNone/>
            </a:pPr>
            <a:r>
              <a:t/>
            </a:r>
            <a:endParaRPr b="0" i="0" sz="6000" u="none" cap="none" strike="noStrike">
              <a:solidFill>
                <a:srgbClr val="474747"/>
              </a:solidFill>
              <a:latin typeface="Encode Sans"/>
              <a:ea typeface="Encode Sans"/>
              <a:cs typeface="Encode Sans"/>
              <a:sym typeface="Encode Sans"/>
            </a:endParaRPr>
          </a:p>
        </p:txBody>
      </p:sp>
      <p:sp>
        <p:nvSpPr>
          <p:cNvPr id="42" name="Google Shape;42;p7"/>
          <p:cNvSpPr/>
          <p:nvPr/>
        </p:nvSpPr>
        <p:spPr>
          <a:xfrm>
            <a:off x="345070" y="1345740"/>
            <a:ext cx="379545" cy="62263"/>
          </a:xfrm>
          <a:custGeom>
            <a:rect b="b" l="l" r="r" t="t"/>
            <a:pathLst>
              <a:path extrusionOk="0" h="77345" w="538361">
                <a:moveTo>
                  <a:pt x="0" y="0"/>
                </a:moveTo>
                <a:lnTo>
                  <a:pt x="538361" y="0"/>
                </a:lnTo>
                <a:lnTo>
                  <a:pt x="519311" y="77345"/>
                </a:lnTo>
                <a:lnTo>
                  <a:pt x="0" y="77345"/>
                </a:lnTo>
                <a:lnTo>
                  <a:pt x="0" y="0"/>
                </a:lnTo>
                <a:close/>
              </a:path>
            </a:pathLst>
          </a:custGeom>
          <a:solidFill>
            <a:srgbClr val="33A1A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3" name="Google Shape;43;p7"/>
          <p:cNvSpPr/>
          <p:nvPr/>
        </p:nvSpPr>
        <p:spPr>
          <a:xfrm>
            <a:off x="309610" y="6569526"/>
            <a:ext cx="1211700" cy="1386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900"/>
              <a:buFont typeface="Arial"/>
              <a:buNone/>
            </a:pPr>
            <a:r>
              <a:rPr b="0" i="1" lang="en-US" sz="900" u="none" cap="none" strike="noStrike">
                <a:solidFill>
                  <a:schemeClr val="lt1"/>
                </a:solidFill>
                <a:latin typeface="Open Sans"/>
                <a:ea typeface="Open Sans"/>
                <a:cs typeface="Open Sans"/>
                <a:sym typeface="Open Sans"/>
              </a:rPr>
              <a:t>Confidential – Do Not Distribute</a:t>
            </a:r>
            <a:endParaRPr b="0" i="0" sz="1400" u="none" cap="none" strike="noStrike">
              <a:solidFill>
                <a:srgbClr val="000000"/>
              </a:solidFill>
              <a:latin typeface="Arial"/>
              <a:ea typeface="Arial"/>
              <a:cs typeface="Arial"/>
              <a:sym typeface="Arial"/>
            </a:endParaRPr>
          </a:p>
        </p:txBody>
      </p:sp>
      <p:sp>
        <p:nvSpPr>
          <p:cNvPr id="44" name="Google Shape;44;p7"/>
          <p:cNvSpPr txBox="1"/>
          <p:nvPr>
            <p:ph idx="1" type="body"/>
          </p:nvPr>
        </p:nvSpPr>
        <p:spPr>
          <a:xfrm>
            <a:off x="359556" y="547486"/>
            <a:ext cx="7878900" cy="670500"/>
          </a:xfrm>
          <a:prstGeom prst="rect">
            <a:avLst/>
          </a:prstGeom>
          <a:noFill/>
          <a:ln>
            <a:noFill/>
          </a:ln>
        </p:spPr>
        <p:txBody>
          <a:bodyPr anchorCtr="0" anchor="t" bIns="45700" lIns="0" spcFirstLastPara="1" rIns="91425" wrap="square" tIns="45700">
            <a:noAutofit/>
          </a:bodyPr>
          <a:lstStyle>
            <a:lvl1pPr indent="-228600" lvl="0" marL="457200" marR="0" rtl="0" algn="l">
              <a:lnSpc>
                <a:spcPct val="90000"/>
              </a:lnSpc>
              <a:spcBef>
                <a:spcPts val="1000"/>
              </a:spcBef>
              <a:spcAft>
                <a:spcPts val="0"/>
              </a:spcAft>
              <a:buClr>
                <a:srgbClr val="2D2161"/>
              </a:buClr>
              <a:buSzPts val="3520"/>
              <a:buFont typeface="Arial"/>
              <a:buNone/>
              <a:defRPr b="0" i="0" sz="4400" u="none" cap="none" strike="noStrike">
                <a:solidFill>
                  <a:srgbClr val="2D2161"/>
                </a:solidFill>
                <a:latin typeface="Calibri"/>
                <a:ea typeface="Calibri"/>
                <a:cs typeface="Calibri"/>
                <a:sym typeface="Calibri"/>
              </a:defRPr>
            </a:lvl1pPr>
            <a:lvl2pPr indent="-320040" lvl="1" marL="914400" marR="0" rtl="0" algn="l">
              <a:lnSpc>
                <a:spcPct val="90000"/>
              </a:lnSpc>
              <a:spcBef>
                <a:spcPts val="500"/>
              </a:spcBef>
              <a:spcAft>
                <a:spcPts val="0"/>
              </a:spcAft>
              <a:buClr>
                <a:schemeClr val="dk1"/>
              </a:buClr>
              <a:buSzPts val="1440"/>
              <a:buFont typeface="Arial"/>
              <a:buChar char="○"/>
              <a:defRPr b="0" i="0" sz="1400" u="none" cap="none" strike="noStrike">
                <a:solidFill>
                  <a:srgbClr val="000000"/>
                </a:solidFill>
                <a:latin typeface="Arial"/>
                <a:ea typeface="Arial"/>
                <a:cs typeface="Arial"/>
                <a:sym typeface="Arial"/>
              </a:defRPr>
            </a:lvl2pPr>
            <a:lvl3pPr indent="-320039" lvl="2" marL="1371600" marR="0" rtl="0" algn="l">
              <a:lnSpc>
                <a:spcPct val="90000"/>
              </a:lnSpc>
              <a:spcBef>
                <a:spcPts val="500"/>
              </a:spcBef>
              <a:spcAft>
                <a:spcPts val="0"/>
              </a:spcAft>
              <a:buClr>
                <a:schemeClr val="dk1"/>
              </a:buClr>
              <a:buSzPts val="1440"/>
              <a:buFont typeface="Arial"/>
              <a:buChar char="■"/>
              <a:defRPr b="0" i="0" sz="1400" u="none" cap="none" strike="noStrike">
                <a:solidFill>
                  <a:srgbClr val="00000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45" name="Google Shape;45;p7"/>
          <p:cNvSpPr txBox="1"/>
          <p:nvPr>
            <p:ph idx="2" type="body"/>
          </p:nvPr>
        </p:nvSpPr>
        <p:spPr>
          <a:xfrm>
            <a:off x="352462" y="1836509"/>
            <a:ext cx="7569900" cy="531900"/>
          </a:xfrm>
          <a:prstGeom prst="rect">
            <a:avLst/>
          </a:prstGeom>
          <a:noFill/>
          <a:ln>
            <a:noFill/>
          </a:ln>
        </p:spPr>
        <p:txBody>
          <a:bodyPr anchorCtr="0" anchor="ctr" bIns="45700" lIns="0" spcFirstLastPara="1" rIns="91425" wrap="square" tIns="45700">
            <a:noAutofit/>
          </a:bodyPr>
          <a:lstStyle>
            <a:lvl1pPr indent="-228600" lvl="0" marL="457200" marR="0" rtl="0" algn="l">
              <a:lnSpc>
                <a:spcPct val="90000"/>
              </a:lnSpc>
              <a:spcBef>
                <a:spcPts val="1000"/>
              </a:spcBef>
              <a:spcAft>
                <a:spcPts val="0"/>
              </a:spcAft>
              <a:buClr>
                <a:srgbClr val="2D2161"/>
              </a:buClr>
              <a:buSzPts val="2080"/>
              <a:buFont typeface="Arial"/>
              <a:buNone/>
              <a:defRPr b="1" i="0" sz="2600" u="none" cap="none" strike="noStrike">
                <a:solidFill>
                  <a:srgbClr val="2D216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920"/>
              <a:buFont typeface="Arial"/>
              <a:buNone/>
              <a:defRPr b="1" i="0" sz="2400" u="none" cap="none" strike="noStrike">
                <a:solidFill>
                  <a:srgbClr val="000000"/>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920"/>
              <a:buFont typeface="Arial"/>
              <a:buNone/>
              <a:defRPr b="1" i="0" sz="2400" u="none" cap="none" strike="noStrike">
                <a:solidFill>
                  <a:srgbClr val="000000"/>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2400"/>
              <a:buFont typeface="Arial"/>
              <a:buNone/>
              <a:defRPr b="1" i="0" sz="2400" u="none" cap="none" strike="noStrike">
                <a:solidFill>
                  <a:srgbClr val="000000"/>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2400"/>
              <a:buFont typeface="Arial"/>
              <a:buNone/>
              <a:defRPr b="1" i="0" sz="2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46" name="Google Shape;46;p7"/>
          <p:cNvSpPr txBox="1"/>
          <p:nvPr>
            <p:ph idx="3" type="body"/>
          </p:nvPr>
        </p:nvSpPr>
        <p:spPr>
          <a:xfrm>
            <a:off x="275035" y="2368322"/>
            <a:ext cx="4525800" cy="3589500"/>
          </a:xfrm>
          <a:prstGeom prst="rect">
            <a:avLst/>
          </a:prstGeom>
          <a:noFill/>
          <a:ln>
            <a:noFill/>
          </a:ln>
        </p:spPr>
        <p:txBody>
          <a:bodyPr anchorCtr="0" anchor="t" bIns="45700" lIns="0" spcFirstLastPara="1" rIns="91425" wrap="square" tIns="45700">
            <a:normAutofit/>
          </a:bodyPr>
          <a:lstStyle>
            <a:lvl1pPr indent="-350520" lvl="0" marL="457200" marR="0" rtl="0" algn="l">
              <a:lnSpc>
                <a:spcPct val="90000"/>
              </a:lnSpc>
              <a:spcBef>
                <a:spcPts val="1000"/>
              </a:spcBef>
              <a:spcAft>
                <a:spcPts val="0"/>
              </a:spcAft>
              <a:buClr>
                <a:schemeClr val="dk1"/>
              </a:buClr>
              <a:buSzPts val="1920"/>
              <a:buFont typeface="Arial"/>
              <a:buChar char="•"/>
              <a:defRPr b="0" i="0" sz="1400" u="none" cap="none" strike="noStrike">
                <a:solidFill>
                  <a:srgbClr val="000000"/>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6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8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6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600"/>
              <a:buFont typeface="Arial"/>
              <a:buNone/>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47" name="Google Shape;47;p7"/>
          <p:cNvSpPr txBox="1"/>
          <p:nvPr>
            <p:ph idx="4" type="body"/>
          </p:nvPr>
        </p:nvSpPr>
        <p:spPr>
          <a:xfrm>
            <a:off x="5050973" y="2368323"/>
            <a:ext cx="3674100" cy="3589500"/>
          </a:xfrm>
          <a:prstGeom prst="rect">
            <a:avLst/>
          </a:prstGeom>
          <a:noFill/>
          <a:ln>
            <a:noFill/>
          </a:ln>
        </p:spPr>
        <p:txBody>
          <a:bodyPr anchorCtr="0" anchor="t" bIns="45700" lIns="0" spcFirstLastPara="1" rIns="91425" wrap="square" tIns="45700">
            <a:normAutofit/>
          </a:bodyPr>
          <a:lstStyle>
            <a:lvl1pPr indent="-350520" lvl="0" marL="457200" marR="0" rtl="0" algn="l">
              <a:lnSpc>
                <a:spcPct val="90000"/>
              </a:lnSpc>
              <a:spcBef>
                <a:spcPts val="1000"/>
              </a:spcBef>
              <a:spcAft>
                <a:spcPts val="0"/>
              </a:spcAft>
              <a:buClr>
                <a:schemeClr val="dk1"/>
              </a:buClr>
              <a:buSzPts val="1920"/>
              <a:buFont typeface="Arial"/>
              <a:buChar char="●"/>
              <a:defRPr b="0" i="0" sz="1400" u="none" cap="none" strike="noStrike">
                <a:solidFill>
                  <a:srgbClr val="000000"/>
                </a:solidFill>
                <a:latin typeface="Calibri"/>
                <a:ea typeface="Calibri"/>
                <a:cs typeface="Calibri"/>
                <a:sym typeface="Calibri"/>
              </a:defRPr>
            </a:lvl1pPr>
            <a:lvl2pPr indent="-330200" lvl="1" marL="914400" marR="0" rtl="0" algn="l">
              <a:lnSpc>
                <a:spcPct val="90000"/>
              </a:lnSpc>
              <a:spcBef>
                <a:spcPts val="500"/>
              </a:spcBef>
              <a:spcAft>
                <a:spcPts val="0"/>
              </a:spcAft>
              <a:buClr>
                <a:schemeClr val="dk1"/>
              </a:buClr>
              <a:buSzPts val="1600"/>
              <a:buFont typeface="Arial"/>
              <a:buChar char="○"/>
              <a:defRPr b="0" i="0" sz="1400" u="none" cap="none" strike="noStrike">
                <a:solidFill>
                  <a:srgbClr val="000000"/>
                </a:solidFill>
                <a:latin typeface="Calibri"/>
                <a:ea typeface="Calibri"/>
                <a:cs typeface="Calibri"/>
                <a:sym typeface="Calibri"/>
              </a:defRPr>
            </a:lvl2pPr>
            <a:lvl3pPr indent="-309880" lvl="2" marL="1371600" marR="0" rtl="0" algn="l">
              <a:lnSpc>
                <a:spcPct val="90000"/>
              </a:lnSpc>
              <a:spcBef>
                <a:spcPts val="500"/>
              </a:spcBef>
              <a:spcAft>
                <a:spcPts val="0"/>
              </a:spcAft>
              <a:buClr>
                <a:schemeClr val="dk1"/>
              </a:buClr>
              <a:buSzPts val="1280"/>
              <a:buFont typeface="Arial"/>
              <a:buChar char="■"/>
              <a:defRPr b="0" i="0" sz="1400" u="none" cap="none" strike="noStrike">
                <a:solidFill>
                  <a:srgbClr val="000000"/>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48" name="Google Shape;48;p7"/>
          <p:cNvSpPr txBox="1"/>
          <p:nvPr>
            <p:ph idx="11" type="ftr"/>
          </p:nvPr>
        </p:nvSpPr>
        <p:spPr>
          <a:xfrm>
            <a:off x="309610" y="6333711"/>
            <a:ext cx="3086100" cy="3657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spTree>
      <p:nvGrpSpPr>
        <p:cNvPr id="49" name="Shape 49"/>
        <p:cNvGrpSpPr/>
        <p:nvPr/>
      </p:nvGrpSpPr>
      <p:grpSpPr>
        <a:xfrm>
          <a:off x="0" y="0"/>
          <a:ext cx="0" cy="0"/>
          <a:chOff x="0" y="0"/>
          <a:chExt cx="0" cy="0"/>
        </a:xfrm>
      </p:grpSpPr>
      <p:grpSp>
        <p:nvGrpSpPr>
          <p:cNvPr id="50" name="Google Shape;50;p8"/>
          <p:cNvGrpSpPr/>
          <p:nvPr/>
        </p:nvGrpSpPr>
        <p:grpSpPr>
          <a:xfrm>
            <a:off x="4367181" y="3995857"/>
            <a:ext cx="484791" cy="62263"/>
            <a:chOff x="5960925" y="3683949"/>
            <a:chExt cx="646389" cy="62263"/>
          </a:xfrm>
        </p:grpSpPr>
        <p:sp>
          <p:nvSpPr>
            <p:cNvPr id="51" name="Google Shape;51;p8"/>
            <p:cNvSpPr/>
            <p:nvPr/>
          </p:nvSpPr>
          <p:spPr>
            <a:xfrm>
              <a:off x="6101255" y="3683949"/>
              <a:ext cx="506059" cy="62263"/>
            </a:xfrm>
            <a:custGeom>
              <a:rect b="b" l="l" r="r" t="t"/>
              <a:pathLst>
                <a:path extrusionOk="0" h="77345" w="538361">
                  <a:moveTo>
                    <a:pt x="0" y="0"/>
                  </a:moveTo>
                  <a:lnTo>
                    <a:pt x="538361" y="0"/>
                  </a:lnTo>
                  <a:lnTo>
                    <a:pt x="519311" y="77345"/>
                  </a:lnTo>
                  <a:lnTo>
                    <a:pt x="0" y="77345"/>
                  </a:lnTo>
                  <a:lnTo>
                    <a:pt x="0" y="0"/>
                  </a:lnTo>
                  <a:close/>
                </a:path>
              </a:pathLst>
            </a:custGeom>
            <a:solidFill>
              <a:srgbClr val="33A1A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2" name="Google Shape;52;p8"/>
            <p:cNvSpPr/>
            <p:nvPr/>
          </p:nvSpPr>
          <p:spPr>
            <a:xfrm flipH="1">
              <a:off x="5960925" y="3683949"/>
              <a:ext cx="506059" cy="62263"/>
            </a:xfrm>
            <a:custGeom>
              <a:rect b="b" l="l" r="r" t="t"/>
              <a:pathLst>
                <a:path extrusionOk="0" h="77345" w="538361">
                  <a:moveTo>
                    <a:pt x="0" y="0"/>
                  </a:moveTo>
                  <a:lnTo>
                    <a:pt x="538361" y="0"/>
                  </a:lnTo>
                  <a:lnTo>
                    <a:pt x="519311" y="77345"/>
                  </a:lnTo>
                  <a:lnTo>
                    <a:pt x="0" y="77345"/>
                  </a:lnTo>
                  <a:lnTo>
                    <a:pt x="0" y="0"/>
                  </a:lnTo>
                  <a:close/>
                </a:path>
              </a:pathLst>
            </a:custGeom>
            <a:solidFill>
              <a:srgbClr val="33A1A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53" name="Google Shape;53;p8"/>
          <p:cNvSpPr/>
          <p:nvPr/>
        </p:nvSpPr>
        <p:spPr>
          <a:xfrm>
            <a:off x="309610" y="6569526"/>
            <a:ext cx="1211700" cy="1386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900"/>
              <a:buFont typeface="Arial"/>
              <a:buNone/>
            </a:pPr>
            <a:r>
              <a:rPr b="0" i="1" lang="en-US" sz="900" u="none" cap="none" strike="noStrike">
                <a:solidFill>
                  <a:schemeClr val="lt1"/>
                </a:solidFill>
                <a:latin typeface="Open Sans"/>
                <a:ea typeface="Open Sans"/>
                <a:cs typeface="Open Sans"/>
                <a:sym typeface="Open Sans"/>
              </a:rPr>
              <a:t>Confidential – Do Not Distribute</a:t>
            </a:r>
            <a:endParaRPr b="0" i="0" sz="1400" u="none" cap="none" strike="noStrike">
              <a:solidFill>
                <a:srgbClr val="000000"/>
              </a:solidFill>
              <a:latin typeface="Arial"/>
              <a:ea typeface="Arial"/>
              <a:cs typeface="Arial"/>
              <a:sym typeface="Arial"/>
            </a:endParaRPr>
          </a:p>
        </p:txBody>
      </p:sp>
      <p:sp>
        <p:nvSpPr>
          <p:cNvPr id="54" name="Google Shape;54;p8"/>
          <p:cNvSpPr txBox="1"/>
          <p:nvPr>
            <p:ph idx="1" type="body"/>
          </p:nvPr>
        </p:nvSpPr>
        <p:spPr>
          <a:xfrm>
            <a:off x="1338173" y="2624137"/>
            <a:ext cx="6548400" cy="1015200"/>
          </a:xfrm>
          <a:prstGeom prst="rect">
            <a:avLst/>
          </a:prstGeom>
          <a:noFill/>
          <a:ln>
            <a:noFill/>
          </a:ln>
        </p:spPr>
        <p:txBody>
          <a:bodyPr anchorCtr="0" anchor="t" bIns="45700" lIns="0" spcFirstLastPara="1" rIns="91425" wrap="square" tIns="45700">
            <a:normAutofit/>
          </a:bodyPr>
          <a:lstStyle>
            <a:lvl1pPr indent="-228600" lvl="0" marL="457200" marR="0" rtl="0" algn="ctr">
              <a:lnSpc>
                <a:spcPct val="90000"/>
              </a:lnSpc>
              <a:spcBef>
                <a:spcPts val="1000"/>
              </a:spcBef>
              <a:spcAft>
                <a:spcPts val="0"/>
              </a:spcAft>
              <a:buClr>
                <a:schemeClr val="accent1"/>
              </a:buClr>
              <a:buSzPts val="5280"/>
              <a:buFont typeface="Arial"/>
              <a:buNone/>
              <a:defRPr b="0" i="0" sz="6600" u="none" cap="none" strike="noStrike">
                <a:solidFill>
                  <a:schemeClr val="accent1"/>
                </a:solidFill>
                <a:latin typeface="Calibri"/>
                <a:ea typeface="Calibri"/>
                <a:cs typeface="Calibri"/>
                <a:sym typeface="Calibri"/>
              </a:defRPr>
            </a:lvl1pPr>
            <a:lvl2pPr indent="-320040" lvl="1" marL="914400" marR="0" rtl="0" algn="l">
              <a:lnSpc>
                <a:spcPct val="90000"/>
              </a:lnSpc>
              <a:spcBef>
                <a:spcPts val="500"/>
              </a:spcBef>
              <a:spcAft>
                <a:spcPts val="0"/>
              </a:spcAft>
              <a:buClr>
                <a:schemeClr val="dk1"/>
              </a:buClr>
              <a:buSzPts val="1440"/>
              <a:buFont typeface="Arial"/>
              <a:buChar char="○"/>
              <a:defRPr b="0" i="0" sz="1400" u="none" cap="none" strike="noStrike">
                <a:solidFill>
                  <a:srgbClr val="000000"/>
                </a:solidFill>
                <a:latin typeface="Arial"/>
                <a:ea typeface="Arial"/>
                <a:cs typeface="Arial"/>
                <a:sym typeface="Arial"/>
              </a:defRPr>
            </a:lvl2pPr>
            <a:lvl3pPr indent="-320039" lvl="2" marL="1371600" marR="0" rtl="0" algn="l">
              <a:lnSpc>
                <a:spcPct val="90000"/>
              </a:lnSpc>
              <a:spcBef>
                <a:spcPts val="500"/>
              </a:spcBef>
              <a:spcAft>
                <a:spcPts val="0"/>
              </a:spcAft>
              <a:buClr>
                <a:schemeClr val="dk1"/>
              </a:buClr>
              <a:buSzPts val="1440"/>
              <a:buFont typeface="Arial"/>
              <a:buChar char="■"/>
              <a:defRPr b="0" i="0" sz="1400" u="none" cap="none" strike="noStrike">
                <a:solidFill>
                  <a:srgbClr val="000000"/>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osp@uw.edu" TargetMode="External"/><Relationship Id="rId4" Type="http://schemas.openxmlformats.org/officeDocument/2006/relationships/hyperlink" Target="https://grants.nih.gov/grants/guide/notice-files/NOT-OD-25-104.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grants.nih.gov/grants/guide/notice-files/NOT-OD-25-110.html" TargetMode="External"/><Relationship Id="rId4" Type="http://schemas.openxmlformats.org/officeDocument/2006/relationships/hyperlink" Target="https://www.washington.edu/research/announcements/federal-administration-updat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washington.edu/research/faq/nsf-indirect-cost-policy-5-05-25/" TargetMode="External"/><Relationship Id="rId4" Type="http://schemas.openxmlformats.org/officeDocument/2006/relationships/hyperlink" Target="https://www.washington.edu/provost/2025/05/06/pausing-processing-of-nsf-awards/" TargetMode="External"/><Relationship Id="rId5" Type="http://schemas.openxmlformats.org/officeDocument/2006/relationships/hyperlink" Target="https://www.washington.edu/research/announcements/federal-administration-updates/#nsf-idc-5-0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1" Type="http://schemas.openxmlformats.org/officeDocument/2006/relationships/hyperlink" Target="https://grants.nih.gov/grants/guide/notice-files/NOT-OD-25-090.html" TargetMode="External"/><Relationship Id="rId10" Type="http://schemas.openxmlformats.org/officeDocument/2006/relationships/hyperlink" Target="https://grants.nih.gov/grants/glossary.htm#ForeignComponent" TargetMode="External"/><Relationship Id="rId13" Type="http://schemas.openxmlformats.org/officeDocument/2006/relationships/hyperlink" Target="https://grants.nih.gov/news-events/nih-extramural-nexus-news/2025/05/new-nih-foreign-subaward-structure-enhances-integrity-accountability-oversight-and-national-security-of-nih-funded-research" TargetMode="External"/><Relationship Id="rId12" Type="http://schemas.openxmlformats.org/officeDocument/2006/relationships/hyperlink" Target="https://grants.nih.gov/grants/guide/notice-files/NOT-OD-25-104.html"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www.washington.edu/compliance/resources/" TargetMode="External"/><Relationship Id="rId4" Type="http://schemas.openxmlformats.org/officeDocument/2006/relationships/hyperlink" Target="https://www.washington.edu/research/or/guidance-on-new-admin-policy/" TargetMode="External"/><Relationship Id="rId9" Type="http://schemas.openxmlformats.org/officeDocument/2006/relationships/hyperlink" Target="https://www.washington.edu/research/policies/uw-statement-on-foreign-subrecipient-assessment-tracking-and-monitoring/" TargetMode="External"/><Relationship Id="rId15" Type="http://schemas.openxmlformats.org/officeDocument/2006/relationships/hyperlink" Target="https://www.washington.edu/research/faq/nsf-indirect-cost-policy-5-05-25/" TargetMode="External"/><Relationship Id="rId14" Type="http://schemas.openxmlformats.org/officeDocument/2006/relationships/hyperlink" Target="https://www.nsf.gov/policies/document/indirect-cost-rate" TargetMode="External"/><Relationship Id="rId17" Type="http://schemas.openxmlformats.org/officeDocument/2006/relationships/hyperlink" Target="https://finance.uw.edu/pafc/spending/specific-cost-items/closeout-termination-costs" TargetMode="External"/><Relationship Id="rId16" Type="http://schemas.openxmlformats.org/officeDocument/2006/relationships/hyperlink" Target="https://www.washington.edu/provost/2025/05/06/pausing-processing-of-nsf-awards/" TargetMode="External"/><Relationship Id="rId5" Type="http://schemas.openxmlformats.org/officeDocument/2006/relationships/hyperlink" Target="https://www.washington.edu/research/announcements/federal-administration-updates/" TargetMode="External"/><Relationship Id="rId6" Type="http://schemas.openxmlformats.org/officeDocument/2006/relationships/hyperlink" Target="https://www.washington.edu/research/faq/federal-agency-updates-links-memos/" TargetMode="External"/><Relationship Id="rId18" Type="http://schemas.openxmlformats.org/officeDocument/2006/relationships/hyperlink" Target="https://finance.uw.edu/gca/award-lifecycle/closing-your-award" TargetMode="External"/><Relationship Id="rId7" Type="http://schemas.openxmlformats.org/officeDocument/2006/relationships/hyperlink" Target="https://www.washington.edu/research/announcements/federal-administration-updates/#nsf-idc-5-05" TargetMode="External"/><Relationship Id="rId8" Type="http://schemas.openxmlformats.org/officeDocument/2006/relationships/hyperlink" Target="https://www.washington.edu/provost/2025/05/06/pausing-processing-of-nsf-award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washington.edu/compliance/resources/" TargetMode="External"/><Relationship Id="rId4" Type="http://schemas.openxmlformats.org/officeDocument/2006/relationships/hyperlink" Target="https://grants.nih.gov/grants/guide/notice-files/NOT-OD-25-090.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grants.nih.gov/grants/guide/notice-files/NOT-OD-25-104.html" TargetMode="External"/><Relationship Id="rId4" Type="http://schemas.openxmlformats.org/officeDocument/2006/relationships/hyperlink" Target="https://grants.nih.gov/news-events/nih-extramural-nexus-news/2025/05/new-nih-foreign-subaward-structure-enhances-integrity-accountability-oversight-and-national-security-of-nih-funded-research"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grants.nih.gov/grants/guide/notice-files/NOT-OD-25-104.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grants.nih.gov/grants/guide/notice-files/NOT-OD-25-104.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grants.nih.gov/grants/guide/notice-files/NOT-OD-25-104.html" TargetMode="External"/><Relationship Id="rId4" Type="http://schemas.openxmlformats.org/officeDocument/2006/relationships/hyperlink" Target="https://grants.nih.gov/grants/guide/notice-files/NOT-OD-25-104.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grants.nih.gov/grants/glossary.htm#ForeignCompon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washington.edu/research/policies/uw-statement-on-foreign-subrecipient-assessment-tracking-and-monitoring/" TargetMode="External"/><Relationship Id="rId4" Type="http://schemas.openxmlformats.org/officeDocument/2006/relationships/hyperlink" Target="https://www.washington.edu/research/policies/uw-statement-on-foreign-subrecipient-assessment-tracking-and-monitoring/" TargetMode="External"/><Relationship Id="rId5" Type="http://schemas.openxmlformats.org/officeDocument/2006/relationships/hyperlink" Target="https://grants.nih.gov/grants/guide/notice-files/NOT-OD-25-104.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9"/>
          <p:cNvSpPr txBox="1"/>
          <p:nvPr>
            <p:ph type="title"/>
          </p:nvPr>
        </p:nvSpPr>
        <p:spPr>
          <a:xfrm>
            <a:off x="671757" y="1167124"/>
            <a:ext cx="6972300" cy="26418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4B2E83"/>
              </a:buClr>
              <a:buSzPts val="1500"/>
              <a:buFont typeface="Arial"/>
              <a:buNone/>
            </a:pPr>
            <a:r>
              <a:rPr b="0" i="0" lang="en-US" sz="3700" u="none" cap="none" strike="noStrike">
                <a:solidFill>
                  <a:srgbClr val="4B2E83"/>
                </a:solidFill>
                <a:latin typeface="Encode Sans Black"/>
                <a:ea typeface="Encode Sans Black"/>
                <a:cs typeface="Encode Sans Black"/>
                <a:sym typeface="Encode Sans Black"/>
              </a:rPr>
              <a:t>Marathon, with intermittent Sprints: Federal Policy Changes Impacting Awards</a:t>
            </a:r>
            <a:endParaRPr/>
          </a:p>
          <a:p>
            <a:pPr indent="0" lvl="0" marL="0" marR="0" rtl="0" algn="l">
              <a:lnSpc>
                <a:spcPct val="100000"/>
              </a:lnSpc>
              <a:spcBef>
                <a:spcPts val="0"/>
              </a:spcBef>
              <a:spcAft>
                <a:spcPts val="0"/>
              </a:spcAft>
              <a:buClr>
                <a:srgbClr val="4B2E83"/>
              </a:buClr>
              <a:buSzPts val="1500"/>
              <a:buFont typeface="Arial"/>
              <a:buNone/>
            </a:pPr>
            <a:r>
              <a:t/>
            </a:r>
            <a:endParaRPr b="0" i="0" sz="3700" u="none" cap="none" strike="noStrike">
              <a:solidFill>
                <a:srgbClr val="4B2E83"/>
              </a:solidFill>
              <a:latin typeface="Encode Sans Black"/>
              <a:ea typeface="Encode Sans Black"/>
              <a:cs typeface="Encode Sans Black"/>
              <a:sym typeface="Encode Sans Black"/>
            </a:endParaRPr>
          </a:p>
        </p:txBody>
      </p:sp>
      <p:sp>
        <p:nvSpPr>
          <p:cNvPr id="60" name="Google Shape;60;p9"/>
          <p:cNvSpPr txBox="1"/>
          <p:nvPr/>
        </p:nvSpPr>
        <p:spPr>
          <a:xfrm>
            <a:off x="692029" y="4736699"/>
            <a:ext cx="6656700" cy="1310100"/>
          </a:xfrm>
          <a:prstGeom prst="rect">
            <a:avLst/>
          </a:prstGeom>
          <a:noFill/>
          <a:ln>
            <a:noFill/>
          </a:ln>
        </p:spPr>
        <p:txBody>
          <a:bodyPr anchorCtr="0" anchor="b" bIns="45700" lIns="91425" spcFirstLastPara="1" rIns="91425" wrap="square" tIns="45700">
            <a:noAutofit/>
          </a:bodyPr>
          <a:lstStyle/>
          <a:p>
            <a:pPr indent="0" lvl="0" marL="0" marR="0" rtl="0" algn="l">
              <a:lnSpc>
                <a:spcPct val="150000"/>
              </a:lnSpc>
              <a:spcBef>
                <a:spcPts val="0"/>
              </a:spcBef>
              <a:spcAft>
                <a:spcPts val="0"/>
              </a:spcAft>
              <a:buClr>
                <a:srgbClr val="33006F"/>
              </a:buClr>
              <a:buSzPts val="400"/>
              <a:buFont typeface="Arial"/>
              <a:buNone/>
            </a:pPr>
            <a:r>
              <a:rPr b="0" i="0" lang="en-US" sz="1600" u="none" cap="none" strike="noStrike">
                <a:solidFill>
                  <a:srgbClr val="33006F"/>
                </a:solidFill>
                <a:latin typeface="Open Sans"/>
                <a:ea typeface="Open Sans"/>
                <a:cs typeface="Open Sans"/>
                <a:sym typeface="Open Sans"/>
              </a:rPr>
              <a:t>2025, MRAM</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320"/>
              </a:spcBef>
              <a:spcAft>
                <a:spcPts val="0"/>
              </a:spcAft>
              <a:buClr>
                <a:srgbClr val="33006F"/>
              </a:buClr>
              <a:buSzPts val="400"/>
              <a:buFont typeface="Arial"/>
              <a:buNone/>
            </a:pPr>
            <a:r>
              <a:rPr b="0" i="0" lang="en-US" sz="1600" u="none" cap="none" strike="noStrike">
                <a:solidFill>
                  <a:srgbClr val="33006F"/>
                </a:solidFill>
                <a:latin typeface="Open Sans"/>
                <a:ea typeface="Open Sans"/>
                <a:cs typeface="Open Sans"/>
                <a:sym typeface="Open Sans"/>
              </a:rPr>
              <a:t>Carol Rhodes, Office of Sponsored Programs</a:t>
            </a:r>
            <a:endParaRPr b="0" i="0" sz="1600" u="none" cap="none" strike="noStrike">
              <a:solidFill>
                <a:srgbClr val="33006F"/>
              </a:solidFill>
              <a:latin typeface="Open Sans"/>
              <a:ea typeface="Open Sans"/>
              <a:cs typeface="Open Sans"/>
              <a:sym typeface="Open Sans"/>
            </a:endParaRPr>
          </a:p>
          <a:p>
            <a:pPr indent="0" lvl="0" marL="0" marR="0" rtl="0" algn="l">
              <a:lnSpc>
                <a:spcPct val="150000"/>
              </a:lnSpc>
              <a:spcBef>
                <a:spcPts val="320"/>
              </a:spcBef>
              <a:spcAft>
                <a:spcPts val="0"/>
              </a:spcAft>
              <a:buClr>
                <a:srgbClr val="33006F"/>
              </a:buClr>
              <a:buSzPts val="400"/>
              <a:buFont typeface="Arial"/>
              <a:buNone/>
            </a:pPr>
            <a:r>
              <a:rPr b="0" i="0" lang="en-US" sz="1600" u="none" cap="none" strike="noStrike">
                <a:solidFill>
                  <a:srgbClr val="33006F"/>
                </a:solidFill>
                <a:latin typeface="Open Sans"/>
                <a:ea typeface="Open Sans"/>
                <a:cs typeface="Open Sans"/>
                <a:sym typeface="Open Sans"/>
              </a:rPr>
              <a:t>Matt Gardner, Post Award Fiscal Compliance</a:t>
            </a:r>
            <a:endParaRPr b="0" i="0" sz="1600" u="none" cap="none" strike="noStrike">
              <a:solidFill>
                <a:srgbClr val="33006F"/>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Foreign Subawards </a:t>
            </a:r>
            <a:endParaRPr/>
          </a:p>
        </p:txBody>
      </p:sp>
      <p:sp>
        <p:nvSpPr>
          <p:cNvPr id="128" name="Google Shape;128;p18"/>
          <p:cNvSpPr txBox="1"/>
          <p:nvPr>
            <p:ph idx="2" type="body"/>
          </p:nvPr>
        </p:nvSpPr>
        <p:spPr>
          <a:xfrm>
            <a:off x="754200" y="1635625"/>
            <a:ext cx="7788000" cy="422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950">
                <a:solidFill>
                  <a:srgbClr val="4B2E83"/>
                </a:solidFill>
              </a:rPr>
              <a:t>All responses should be submitted on a OSP/GCA SAGE MOD; this typically needs to be sent from OSP to the NIH GMS. </a:t>
            </a:r>
            <a:endParaRPr sz="1950">
              <a:solidFill>
                <a:srgbClr val="4B2E83"/>
              </a:solidFill>
            </a:endParaRPr>
          </a:p>
          <a:p>
            <a:pPr indent="0" lvl="0" marL="0" rtl="0" algn="l">
              <a:lnSpc>
                <a:spcPct val="115000"/>
              </a:lnSpc>
              <a:spcBef>
                <a:spcPts val="0"/>
              </a:spcBef>
              <a:spcAft>
                <a:spcPts val="0"/>
              </a:spcAft>
              <a:buSzPts val="2400"/>
              <a:buNone/>
            </a:pPr>
            <a:r>
              <a:t/>
            </a:r>
            <a:endParaRPr sz="1950">
              <a:solidFill>
                <a:srgbClr val="4B2E83"/>
              </a:solidFill>
            </a:endParaRPr>
          </a:p>
          <a:p>
            <a:pPr indent="0" lvl="0" marL="0" rtl="0" algn="l">
              <a:lnSpc>
                <a:spcPct val="115000"/>
              </a:lnSpc>
              <a:spcBef>
                <a:spcPts val="0"/>
              </a:spcBef>
              <a:spcAft>
                <a:spcPts val="0"/>
              </a:spcAft>
              <a:buSzPts val="2400"/>
              <a:buNone/>
            </a:pPr>
            <a:r>
              <a:rPr lang="en-US" sz="1950">
                <a:solidFill>
                  <a:srgbClr val="4B2E83"/>
                </a:solidFill>
              </a:rPr>
              <a:t>If Program Officer requests directly from PI with less than a two day turnaround: </a:t>
            </a:r>
            <a:endParaRPr sz="1950">
              <a:solidFill>
                <a:srgbClr val="4B2E83"/>
              </a:solidFill>
            </a:endParaRPr>
          </a:p>
          <a:p>
            <a:pPr indent="-352425" lvl="0" marL="457200" rtl="0" algn="l">
              <a:lnSpc>
                <a:spcPct val="115000"/>
              </a:lnSpc>
              <a:spcBef>
                <a:spcPts val="0"/>
              </a:spcBef>
              <a:spcAft>
                <a:spcPts val="0"/>
              </a:spcAft>
              <a:buClr>
                <a:srgbClr val="4B2E83"/>
              </a:buClr>
              <a:buSzPts val="1950"/>
              <a:buChar char="&gt;"/>
            </a:pPr>
            <a:r>
              <a:rPr lang="en-US" sz="1950">
                <a:solidFill>
                  <a:srgbClr val="4B2E83"/>
                </a:solidFill>
              </a:rPr>
              <a:t>PI can respond directly</a:t>
            </a:r>
            <a:endParaRPr sz="1950">
              <a:solidFill>
                <a:srgbClr val="4B2E83"/>
              </a:solidFill>
            </a:endParaRPr>
          </a:p>
          <a:p>
            <a:pPr indent="-352425" lvl="0" marL="457200" rtl="0" algn="l">
              <a:lnSpc>
                <a:spcPct val="115000"/>
              </a:lnSpc>
              <a:spcBef>
                <a:spcPts val="0"/>
              </a:spcBef>
              <a:spcAft>
                <a:spcPts val="0"/>
              </a:spcAft>
              <a:buClr>
                <a:srgbClr val="4B2E83"/>
              </a:buClr>
              <a:buSzPts val="1950"/>
              <a:buChar char="&gt;"/>
            </a:pPr>
            <a:r>
              <a:rPr lang="en-US" sz="1950">
                <a:solidFill>
                  <a:srgbClr val="4B2E83"/>
                </a:solidFill>
              </a:rPr>
              <a:t>Copy OSP (</a:t>
            </a:r>
            <a:r>
              <a:rPr lang="en-US" sz="1950" u="sng">
                <a:solidFill>
                  <a:schemeClr val="hlink"/>
                </a:solidFill>
                <a:hlinkClick r:id="rId3"/>
              </a:rPr>
              <a:t>osp@uw.edu</a:t>
            </a:r>
            <a:r>
              <a:rPr lang="en-US" sz="1950">
                <a:solidFill>
                  <a:srgbClr val="4B2E83"/>
                </a:solidFill>
              </a:rPr>
              <a:t>) as Author</a:t>
            </a:r>
            <a:r>
              <a:rPr lang="en-US" sz="1950"/>
              <a:t>ized Official</a:t>
            </a:r>
            <a:endParaRPr sz="1950">
              <a:solidFill>
                <a:srgbClr val="4B2E83"/>
              </a:solidFill>
            </a:endParaRPr>
          </a:p>
          <a:p>
            <a:pPr indent="-352425" lvl="0" marL="457200" rtl="0" algn="l">
              <a:lnSpc>
                <a:spcPct val="115000"/>
              </a:lnSpc>
              <a:spcBef>
                <a:spcPts val="0"/>
              </a:spcBef>
              <a:spcAft>
                <a:spcPts val="0"/>
              </a:spcAft>
              <a:buClr>
                <a:srgbClr val="4B2E83"/>
              </a:buClr>
              <a:buSzPts val="1950"/>
              <a:buChar char="&gt;"/>
            </a:pPr>
            <a:r>
              <a:rPr lang="en-US" sz="1950">
                <a:solidFill>
                  <a:srgbClr val="4B2E83"/>
                </a:solidFill>
              </a:rPr>
              <a:t>Route OSP/GCA SAGE MOD with the email correspondence attached</a:t>
            </a:r>
            <a:endParaRPr sz="1950">
              <a:solidFill>
                <a:srgbClr val="4B2E83"/>
              </a:solidFill>
            </a:endParaRPr>
          </a:p>
          <a:p>
            <a:pPr indent="0" lvl="0" marL="457200" rtl="0" algn="l">
              <a:lnSpc>
                <a:spcPct val="115000"/>
              </a:lnSpc>
              <a:spcBef>
                <a:spcPts val="0"/>
              </a:spcBef>
              <a:spcAft>
                <a:spcPts val="0"/>
              </a:spcAft>
              <a:buSzPts val="2400"/>
              <a:buNone/>
            </a:pPr>
            <a:r>
              <a:t/>
            </a:r>
            <a:endParaRPr sz="1800"/>
          </a:p>
          <a:p>
            <a:pPr indent="0" lvl="0" marL="457200" rtl="0" algn="l">
              <a:lnSpc>
                <a:spcPct val="115000"/>
              </a:lnSpc>
              <a:spcBef>
                <a:spcPts val="0"/>
              </a:spcBef>
              <a:spcAft>
                <a:spcPts val="0"/>
              </a:spcAft>
              <a:buSzPts val="2400"/>
              <a:buNone/>
            </a:pPr>
            <a:r>
              <a:t/>
            </a:r>
            <a:endParaRPr sz="1800"/>
          </a:p>
          <a:p>
            <a:pPr indent="0" lvl="0" marL="457200" marR="0" rtl="0" algn="l">
              <a:lnSpc>
                <a:spcPct val="115000"/>
              </a:lnSpc>
              <a:spcBef>
                <a:spcPts val="0"/>
              </a:spcBef>
              <a:spcAft>
                <a:spcPts val="0"/>
              </a:spcAft>
              <a:buSzPts val="2400"/>
              <a:buNone/>
            </a:pPr>
            <a:r>
              <a:t/>
            </a:r>
            <a:endParaRPr sz="1800"/>
          </a:p>
        </p:txBody>
      </p:sp>
      <p:sp>
        <p:nvSpPr>
          <p:cNvPr id="129" name="Google Shape;129;p18"/>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600" u="sng">
                <a:solidFill>
                  <a:schemeClr val="hlink"/>
                </a:solidFill>
                <a:hlinkClick r:id="rId4"/>
              </a:rPr>
              <a:t>NIH Updated Policy on Foreign Subawards - NOT OD-25-104</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No-Cost Extension Guidance</a:t>
            </a:r>
            <a:endParaRPr/>
          </a:p>
        </p:txBody>
      </p:sp>
      <p:sp>
        <p:nvSpPr>
          <p:cNvPr id="136" name="Google Shape;136;p19"/>
          <p:cNvSpPr txBox="1"/>
          <p:nvPr>
            <p:ph idx="2" type="body"/>
          </p:nvPr>
        </p:nvSpPr>
        <p:spPr>
          <a:xfrm>
            <a:off x="754200" y="1444113"/>
            <a:ext cx="7788000" cy="4412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b="1" lang="en-US" sz="1650"/>
              <a:t>eRA Commons No-Cost Extension functionality</a:t>
            </a:r>
            <a:r>
              <a:rPr lang="en-US" sz="1650"/>
              <a:t> is </a:t>
            </a:r>
            <a:r>
              <a:rPr b="1" lang="en-US" sz="1650"/>
              <a:t>temporarily disabled</a:t>
            </a:r>
            <a:r>
              <a:rPr lang="en-US" sz="1650"/>
              <a:t>. All no-cost extensions (NCE) requests must be submitted as a prior approval.</a:t>
            </a:r>
            <a:endParaRPr sz="1650"/>
          </a:p>
          <a:p>
            <a:pPr indent="0" lvl="0" marL="0" rtl="0" algn="l">
              <a:lnSpc>
                <a:spcPct val="115000"/>
              </a:lnSpc>
              <a:spcBef>
                <a:spcPts val="0"/>
              </a:spcBef>
              <a:spcAft>
                <a:spcPts val="0"/>
              </a:spcAft>
              <a:buSzPts val="2400"/>
              <a:buNone/>
            </a:pPr>
            <a:r>
              <a:t/>
            </a:r>
            <a:endParaRPr b="1" sz="1650"/>
          </a:p>
          <a:p>
            <a:pPr indent="0" lvl="0" marL="0" rtl="0" algn="l">
              <a:lnSpc>
                <a:spcPct val="115000"/>
              </a:lnSpc>
              <a:spcBef>
                <a:spcPts val="0"/>
              </a:spcBef>
              <a:spcAft>
                <a:spcPts val="0"/>
              </a:spcAft>
              <a:buSzPts val="2400"/>
              <a:buNone/>
            </a:pPr>
            <a:r>
              <a:rPr b="1" lang="en-US" sz="1650"/>
              <a:t>Planning to request an NCE on an NIH award? </a:t>
            </a:r>
            <a:endParaRPr b="1" sz="1650"/>
          </a:p>
          <a:p>
            <a:pPr indent="0" lvl="0" marL="0" rtl="0" algn="l">
              <a:lnSpc>
                <a:spcPct val="115000"/>
              </a:lnSpc>
              <a:spcBef>
                <a:spcPts val="0"/>
              </a:spcBef>
              <a:spcAft>
                <a:spcPts val="0"/>
              </a:spcAft>
              <a:buSzPts val="2400"/>
              <a:buNone/>
            </a:pPr>
            <a:r>
              <a:rPr lang="en-US" sz="1650"/>
              <a:t>Complete UW’s NCE form as a prior approval request &amp; </a:t>
            </a:r>
            <a:r>
              <a:rPr b="1" lang="en-US" sz="1650"/>
              <a:t>include all required documents</a:t>
            </a:r>
            <a:r>
              <a:rPr lang="en-US" sz="1650"/>
              <a:t> with OSP/GCA MOD in SAGE.</a:t>
            </a:r>
            <a:endParaRPr sz="1650"/>
          </a:p>
          <a:p>
            <a:pPr indent="-333375" lvl="0" marL="457200" rtl="0" algn="l">
              <a:lnSpc>
                <a:spcPct val="115000"/>
              </a:lnSpc>
              <a:spcBef>
                <a:spcPts val="0"/>
              </a:spcBef>
              <a:spcAft>
                <a:spcPts val="0"/>
              </a:spcAft>
              <a:buSzPts val="1650"/>
              <a:buChar char="&gt;"/>
            </a:pPr>
            <a:r>
              <a:rPr lang="en-US" sz="1650"/>
              <a:t>Progress Report</a:t>
            </a:r>
            <a:endParaRPr sz="1650"/>
          </a:p>
          <a:p>
            <a:pPr indent="-333375" lvl="0" marL="457200" rtl="0" algn="l">
              <a:lnSpc>
                <a:spcPct val="115000"/>
              </a:lnSpc>
              <a:spcBef>
                <a:spcPts val="0"/>
              </a:spcBef>
              <a:spcAft>
                <a:spcPts val="0"/>
              </a:spcAft>
              <a:buSzPts val="1650"/>
              <a:buChar char="&gt;"/>
            </a:pPr>
            <a:r>
              <a:rPr lang="en-US" sz="1650"/>
              <a:t>Budget Documentation</a:t>
            </a:r>
            <a:endParaRPr sz="1650"/>
          </a:p>
          <a:p>
            <a:pPr indent="-333375" lvl="0" marL="457200" rtl="0" algn="l">
              <a:lnSpc>
                <a:spcPct val="115000"/>
              </a:lnSpc>
              <a:spcBef>
                <a:spcPts val="0"/>
              </a:spcBef>
              <a:spcAft>
                <a:spcPts val="0"/>
              </a:spcAft>
              <a:buSzPts val="1650"/>
              <a:buChar char="&gt;"/>
            </a:pPr>
            <a:r>
              <a:rPr lang="en-US" sz="1650"/>
              <a:t>Justification for the NCE request</a:t>
            </a:r>
            <a:endParaRPr sz="1850"/>
          </a:p>
          <a:p>
            <a:pPr indent="0" lvl="0" marL="0" rtl="0" algn="l">
              <a:lnSpc>
                <a:spcPct val="115000"/>
              </a:lnSpc>
              <a:spcBef>
                <a:spcPts val="0"/>
              </a:spcBef>
              <a:spcAft>
                <a:spcPts val="0"/>
              </a:spcAft>
              <a:buSzPts val="2400"/>
              <a:buNone/>
            </a:pPr>
            <a:r>
              <a:t/>
            </a:r>
            <a:endParaRPr sz="1650"/>
          </a:p>
          <a:p>
            <a:pPr indent="0" lvl="0" marL="0" rtl="0" algn="l">
              <a:lnSpc>
                <a:spcPct val="115000"/>
              </a:lnSpc>
              <a:spcBef>
                <a:spcPts val="0"/>
              </a:spcBef>
              <a:spcAft>
                <a:spcPts val="0"/>
              </a:spcAft>
              <a:buSzPts val="2400"/>
              <a:buNone/>
            </a:pPr>
            <a:r>
              <a:rPr lang="en-US" sz="1650"/>
              <a:t>NIH NCEs already in OSP without this documentation is being returned.</a:t>
            </a:r>
            <a:endParaRPr sz="1650"/>
          </a:p>
          <a:p>
            <a:pPr indent="0" lvl="0" marL="0" rtl="0" algn="l">
              <a:lnSpc>
                <a:spcPct val="115000"/>
              </a:lnSpc>
              <a:spcBef>
                <a:spcPts val="0"/>
              </a:spcBef>
              <a:spcAft>
                <a:spcPts val="0"/>
              </a:spcAft>
              <a:buSzPts val="2400"/>
              <a:buNone/>
            </a:pPr>
            <a:r>
              <a:t/>
            </a:r>
            <a:endParaRPr sz="1650"/>
          </a:p>
          <a:p>
            <a:pPr indent="0" lvl="0" marL="0" rtl="0" algn="l">
              <a:lnSpc>
                <a:spcPct val="115000"/>
              </a:lnSpc>
              <a:spcBef>
                <a:spcPts val="0"/>
              </a:spcBef>
              <a:spcAft>
                <a:spcPts val="0"/>
              </a:spcAft>
              <a:buSzPts val="2400"/>
              <a:buNone/>
            </a:pPr>
            <a:r>
              <a:rPr lang="en-US" sz="1650"/>
              <a:t>If eRA Commons prior approval path is not yet enabled, we are submitting to GMS. Do not wait until after the end of project period!!</a:t>
            </a:r>
            <a:endParaRPr sz="1500"/>
          </a:p>
          <a:p>
            <a:pPr indent="0" lvl="0" marL="457200" marR="0" rtl="0" algn="l">
              <a:lnSpc>
                <a:spcPct val="115000"/>
              </a:lnSpc>
              <a:spcBef>
                <a:spcPts val="0"/>
              </a:spcBef>
              <a:spcAft>
                <a:spcPts val="0"/>
              </a:spcAft>
              <a:buSzPts val="2400"/>
              <a:buNone/>
            </a:pPr>
            <a:r>
              <a:t/>
            </a:r>
            <a:endParaRPr sz="1500"/>
          </a:p>
        </p:txBody>
      </p:sp>
      <p:sp>
        <p:nvSpPr>
          <p:cNvPr id="137" name="Google Shape;137;p19"/>
          <p:cNvSpPr txBox="1"/>
          <p:nvPr>
            <p:ph idx="2" type="body"/>
          </p:nvPr>
        </p:nvSpPr>
        <p:spPr>
          <a:xfrm>
            <a:off x="384775" y="6118200"/>
            <a:ext cx="6954300" cy="739800"/>
          </a:xfrm>
          <a:prstGeom prst="rect">
            <a:avLst/>
          </a:prstGeom>
          <a:noFill/>
          <a:ln>
            <a:noFill/>
          </a:ln>
        </p:spPr>
        <p:txBody>
          <a:bodyPr anchorCtr="0" anchor="t" bIns="91425" lIns="91425" spcFirstLastPara="1" rIns="91425" wrap="square" tIns="91425">
            <a:noAutofit/>
          </a:bodyPr>
          <a:lstStyle/>
          <a:p>
            <a:pPr indent="-323850" lvl="0" marL="457200" rtl="0" algn="l">
              <a:lnSpc>
                <a:spcPct val="115000"/>
              </a:lnSpc>
              <a:spcBef>
                <a:spcPts val="0"/>
              </a:spcBef>
              <a:spcAft>
                <a:spcPts val="0"/>
              </a:spcAft>
              <a:buSzPts val="1500"/>
              <a:buChar char="&gt;"/>
            </a:pPr>
            <a:r>
              <a:rPr lang="en-US" sz="1500" u="sng">
                <a:solidFill>
                  <a:schemeClr val="hlink"/>
                </a:solidFill>
                <a:hlinkClick r:id="rId3"/>
              </a:rPr>
              <a:t>NIH Updated NIH Processes for No-Cost Extensions: NOT-OD-25-110</a:t>
            </a:r>
            <a:endParaRPr sz="1500"/>
          </a:p>
          <a:p>
            <a:pPr indent="-323850" lvl="0" marL="457200" rtl="0" algn="l">
              <a:lnSpc>
                <a:spcPct val="115000"/>
              </a:lnSpc>
              <a:spcBef>
                <a:spcPts val="0"/>
              </a:spcBef>
              <a:spcAft>
                <a:spcPts val="0"/>
              </a:spcAft>
              <a:buSzPts val="1500"/>
              <a:buChar char="&gt;"/>
            </a:pPr>
            <a:r>
              <a:rPr lang="en-US" sz="1500" u="sng">
                <a:solidFill>
                  <a:schemeClr val="hlink"/>
                </a:solidFill>
                <a:hlinkClick r:id="rId4"/>
              </a:rPr>
              <a:t>UW Federal Administration Updates</a:t>
            </a:r>
            <a:endParaRPr sz="15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0"/>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National Science Foundation (NSF)</a:t>
            </a:r>
            <a:endParaRPr/>
          </a:p>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Terminations </a:t>
            </a:r>
            <a:endParaRPr/>
          </a:p>
        </p:txBody>
      </p:sp>
      <p:sp>
        <p:nvSpPr>
          <p:cNvPr id="144" name="Google Shape;144;p20"/>
          <p:cNvSpPr txBox="1"/>
          <p:nvPr>
            <p:ph idx="2" type="body"/>
          </p:nvPr>
        </p:nvSpPr>
        <p:spPr>
          <a:xfrm>
            <a:off x="754200" y="1695250"/>
            <a:ext cx="7788000" cy="4015500"/>
          </a:xfrm>
          <a:prstGeom prst="rect">
            <a:avLst/>
          </a:prstGeom>
          <a:noFill/>
          <a:ln>
            <a:noFill/>
          </a:ln>
        </p:spPr>
        <p:txBody>
          <a:bodyPr anchorCtr="0" anchor="t" bIns="91425" lIns="91425" spcFirstLastPara="1" rIns="91425" wrap="square" tIns="91425">
            <a:noAutofit/>
          </a:bodyPr>
          <a:lstStyle/>
          <a:p>
            <a:pPr indent="-361950" lvl="0" marL="457200" rtl="0" algn="l">
              <a:lnSpc>
                <a:spcPct val="115000"/>
              </a:lnSpc>
              <a:spcBef>
                <a:spcPts val="0"/>
              </a:spcBef>
              <a:spcAft>
                <a:spcPts val="0"/>
              </a:spcAft>
              <a:buSzPts val="2100"/>
              <a:buChar char="&gt;"/>
            </a:pPr>
            <a:r>
              <a:rPr lang="en-US" sz="2100"/>
              <a:t>Terminations have arrived in batches over the course of last few weeks.</a:t>
            </a:r>
            <a:endParaRPr sz="2100"/>
          </a:p>
          <a:p>
            <a:pPr indent="0" lvl="0" marL="457200" rtl="0" algn="l">
              <a:lnSpc>
                <a:spcPct val="115000"/>
              </a:lnSpc>
              <a:spcBef>
                <a:spcPts val="0"/>
              </a:spcBef>
              <a:spcAft>
                <a:spcPts val="0"/>
              </a:spcAft>
              <a:buSzPts val="2400"/>
              <a:buNone/>
            </a:pPr>
            <a:r>
              <a:t/>
            </a:r>
            <a:endParaRPr sz="2100"/>
          </a:p>
          <a:p>
            <a:pPr indent="-361950" lvl="0" marL="457200" rtl="0" algn="l">
              <a:lnSpc>
                <a:spcPct val="115000"/>
              </a:lnSpc>
              <a:spcBef>
                <a:spcPts val="0"/>
              </a:spcBef>
              <a:spcAft>
                <a:spcPts val="0"/>
              </a:spcAft>
              <a:buSzPts val="2100"/>
              <a:buChar char="&gt;"/>
            </a:pPr>
            <a:r>
              <a:rPr lang="en-US" sz="2100"/>
              <a:t>No appeal process included in the termination; appeal strategy under consideration.</a:t>
            </a:r>
            <a:endParaRPr sz="2100"/>
          </a:p>
          <a:p>
            <a:pPr indent="0" lvl="0" marL="457200" rtl="0" algn="l">
              <a:lnSpc>
                <a:spcPct val="115000"/>
              </a:lnSpc>
              <a:spcBef>
                <a:spcPts val="0"/>
              </a:spcBef>
              <a:spcAft>
                <a:spcPts val="0"/>
              </a:spcAft>
              <a:buSzPts val="2400"/>
              <a:buNone/>
            </a:pPr>
            <a:r>
              <a:t/>
            </a:r>
            <a:endParaRPr sz="2100"/>
          </a:p>
          <a:p>
            <a:pPr indent="-361950" lvl="0" marL="457200" rtl="0" algn="l">
              <a:lnSpc>
                <a:spcPct val="115000"/>
              </a:lnSpc>
              <a:spcBef>
                <a:spcPts val="0"/>
              </a:spcBef>
              <a:spcAft>
                <a:spcPts val="0"/>
              </a:spcAft>
              <a:buSzPts val="2100"/>
              <a:buChar char="&gt;"/>
            </a:pPr>
            <a:r>
              <a:rPr lang="en-US" sz="2100"/>
              <a:t>Terminated NSF awards are the subject of litigation.</a:t>
            </a:r>
            <a:endParaRPr sz="2100"/>
          </a:p>
          <a:p>
            <a:pPr indent="0" lvl="0" marL="457200" rtl="0" algn="l">
              <a:lnSpc>
                <a:spcPct val="115000"/>
              </a:lnSpc>
              <a:spcBef>
                <a:spcPts val="0"/>
              </a:spcBef>
              <a:spcAft>
                <a:spcPts val="0"/>
              </a:spcAft>
              <a:buSzPts val="2400"/>
              <a:buNone/>
            </a:pPr>
            <a:r>
              <a:t/>
            </a:r>
            <a:endParaRPr sz="2100"/>
          </a:p>
          <a:p>
            <a:pPr indent="-361950" lvl="0" marL="457200" rtl="0" algn="l">
              <a:lnSpc>
                <a:spcPct val="115000"/>
              </a:lnSpc>
              <a:spcBef>
                <a:spcPts val="0"/>
              </a:spcBef>
              <a:spcAft>
                <a:spcPts val="0"/>
              </a:spcAft>
              <a:buSzPts val="2100"/>
              <a:buChar char="&gt;"/>
            </a:pPr>
            <a:r>
              <a:rPr lang="en-US" sz="2100"/>
              <a:t>In meantime, these are going through closeout.</a:t>
            </a:r>
            <a:endParaRPr sz="2100"/>
          </a:p>
          <a:p>
            <a:pPr indent="0" lvl="0" marL="457200" marR="0" rtl="0" algn="l">
              <a:lnSpc>
                <a:spcPct val="115000"/>
              </a:lnSpc>
              <a:spcBef>
                <a:spcPts val="0"/>
              </a:spcBef>
              <a:spcAft>
                <a:spcPts val="0"/>
              </a:spcAft>
              <a:buSzPts val="2400"/>
              <a:buNone/>
            </a:pPr>
            <a:r>
              <a:t/>
            </a:r>
            <a:endParaRPr sz="2100"/>
          </a:p>
        </p:txBody>
      </p:sp>
      <p:sp>
        <p:nvSpPr>
          <p:cNvPr id="145" name="Google Shape;145;p20"/>
          <p:cNvSpPr txBox="1"/>
          <p:nvPr/>
        </p:nvSpPr>
        <p:spPr>
          <a:xfrm>
            <a:off x="321950" y="5819225"/>
            <a:ext cx="64182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1"/>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National Science Foundation (NSF)</a:t>
            </a:r>
            <a:endParaRPr/>
          </a:p>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Indirect Cost Rate Cap</a:t>
            </a:r>
            <a:endParaRPr/>
          </a:p>
        </p:txBody>
      </p:sp>
      <p:sp>
        <p:nvSpPr>
          <p:cNvPr id="152" name="Google Shape;152;p21"/>
          <p:cNvSpPr txBox="1"/>
          <p:nvPr>
            <p:ph idx="2" type="body"/>
          </p:nvPr>
        </p:nvSpPr>
        <p:spPr>
          <a:xfrm>
            <a:off x="754200" y="1466650"/>
            <a:ext cx="7788000" cy="4015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b="1" lang="en-US" sz="1800"/>
              <a:t>Proposals</a:t>
            </a:r>
            <a:r>
              <a:rPr lang="en-US" sz="1800"/>
              <a:t>: No submission of proposals for opportunities posted May 5th or later or that incorporate the indirect cost (IDC) cap policy</a:t>
            </a:r>
            <a:endParaRPr sz="1800"/>
          </a:p>
          <a:p>
            <a:pPr indent="-342900" lvl="1" marL="914400" rtl="0" algn="l">
              <a:lnSpc>
                <a:spcPct val="115000"/>
              </a:lnSpc>
              <a:spcBef>
                <a:spcPts val="0"/>
              </a:spcBef>
              <a:spcAft>
                <a:spcPts val="0"/>
              </a:spcAft>
              <a:buSzPts val="1800"/>
              <a:buChar char="–"/>
            </a:pPr>
            <a:r>
              <a:rPr lang="en-US" sz="1800"/>
              <a:t>If a funding opportunity posted prior to May 5th does not incorporate the IDC cap, decision to invest time to prep is up to PI; submission will be based on court decision (pending litigation).</a:t>
            </a:r>
            <a:endParaRPr sz="1800"/>
          </a:p>
          <a:p>
            <a:pPr indent="-342900" lvl="1" marL="914400" rtl="0" algn="l">
              <a:lnSpc>
                <a:spcPct val="115000"/>
              </a:lnSpc>
              <a:spcBef>
                <a:spcPts val="0"/>
              </a:spcBef>
              <a:spcAft>
                <a:spcPts val="0"/>
              </a:spcAft>
              <a:buSzPts val="1800"/>
              <a:buChar char="–"/>
            </a:pPr>
            <a:r>
              <a:rPr lang="en-US" sz="1800"/>
              <a:t>There is a risk in working on a proposal that may not move forward.</a:t>
            </a:r>
            <a:endParaRPr sz="1800"/>
          </a:p>
          <a:p>
            <a:pPr indent="-342900" lvl="1" marL="914400" rtl="0" algn="l">
              <a:lnSpc>
                <a:spcPct val="115000"/>
              </a:lnSpc>
              <a:spcBef>
                <a:spcPts val="0"/>
              </a:spcBef>
              <a:spcAft>
                <a:spcPts val="0"/>
              </a:spcAft>
              <a:buSzPts val="1800"/>
              <a:buChar char="–"/>
            </a:pPr>
            <a:r>
              <a:rPr lang="en-US" sz="1800"/>
              <a:t>Review more on </a:t>
            </a:r>
            <a:r>
              <a:rPr lang="en-US" sz="1800" u="sng">
                <a:solidFill>
                  <a:schemeClr val="hlink"/>
                </a:solidFill>
                <a:hlinkClick r:id="rId3"/>
              </a:rPr>
              <a:t>NSF Indirect Cost FAQs</a:t>
            </a:r>
            <a:endParaRPr sz="1800"/>
          </a:p>
          <a:p>
            <a:pPr indent="0" lvl="0" marL="0" rtl="0" algn="l">
              <a:lnSpc>
                <a:spcPct val="115000"/>
              </a:lnSpc>
              <a:spcBef>
                <a:spcPts val="0"/>
              </a:spcBef>
              <a:spcAft>
                <a:spcPts val="0"/>
              </a:spcAft>
              <a:buSzPts val="2400"/>
              <a:buNone/>
            </a:pPr>
            <a:r>
              <a:rPr b="1" lang="en-US" sz="1800"/>
              <a:t>Advance Spend</a:t>
            </a:r>
            <a:r>
              <a:rPr lang="en-US" sz="1800"/>
              <a:t>: No advance spend allowed</a:t>
            </a:r>
            <a:endParaRPr sz="1800"/>
          </a:p>
          <a:p>
            <a:pPr indent="0" lvl="0" marL="0" rtl="0" algn="l">
              <a:lnSpc>
                <a:spcPct val="115000"/>
              </a:lnSpc>
              <a:spcBef>
                <a:spcPts val="0"/>
              </a:spcBef>
              <a:spcAft>
                <a:spcPts val="0"/>
              </a:spcAft>
              <a:buSzPts val="2400"/>
              <a:buNone/>
            </a:pPr>
            <a:r>
              <a:rPr b="1" lang="en-US" sz="1800"/>
              <a:t>Awards</a:t>
            </a:r>
            <a:r>
              <a:rPr lang="en-US" sz="1800"/>
              <a:t>: Pause on processing of NSF awards with notification dates on or after May 5th.</a:t>
            </a:r>
            <a:endParaRPr sz="1800"/>
          </a:p>
          <a:p>
            <a:pPr indent="0" lvl="0" marL="0" rtl="0" algn="l">
              <a:lnSpc>
                <a:spcPct val="115000"/>
              </a:lnSpc>
              <a:spcBef>
                <a:spcPts val="0"/>
              </a:spcBef>
              <a:spcAft>
                <a:spcPts val="0"/>
              </a:spcAft>
              <a:buSzPts val="2400"/>
              <a:buNone/>
            </a:pPr>
            <a:r>
              <a:t/>
            </a:r>
            <a:endParaRPr sz="1800"/>
          </a:p>
          <a:p>
            <a:pPr indent="0" lvl="0" marL="0" rtl="0" algn="l">
              <a:lnSpc>
                <a:spcPct val="115000"/>
              </a:lnSpc>
              <a:spcBef>
                <a:spcPts val="0"/>
              </a:spcBef>
              <a:spcAft>
                <a:spcPts val="0"/>
              </a:spcAft>
              <a:buSzPts val="2400"/>
              <a:buNone/>
            </a:pPr>
            <a:r>
              <a:rPr lang="en-US" sz="1800"/>
              <a:t>Please see the </a:t>
            </a:r>
            <a:r>
              <a:rPr lang="en-US" sz="1800" u="sng">
                <a:solidFill>
                  <a:schemeClr val="dk1"/>
                </a:solidFill>
                <a:hlinkClick r:id="rId4">
                  <a:extLst>
                    <a:ext uri="{A12FA001-AC4F-418D-AE19-62706E023703}">
                      <ahyp:hlinkClr val="tx"/>
                    </a:ext>
                  </a:extLst>
                </a:hlinkClick>
              </a:rPr>
              <a:t>Provost's blog</a:t>
            </a:r>
            <a:r>
              <a:rPr lang="en-US" sz="1800" u="sng">
                <a:solidFill>
                  <a:schemeClr val="dk1"/>
                </a:solidFill>
              </a:rPr>
              <a:t> </a:t>
            </a:r>
            <a:r>
              <a:rPr lang="en-US" sz="1800"/>
              <a:t>with a link to pending litigation.</a:t>
            </a:r>
            <a:endParaRPr sz="1800"/>
          </a:p>
          <a:p>
            <a:pPr indent="0" lvl="0" marL="0" rtl="0" algn="l">
              <a:lnSpc>
                <a:spcPct val="115000"/>
              </a:lnSpc>
              <a:spcBef>
                <a:spcPts val="0"/>
              </a:spcBef>
              <a:spcAft>
                <a:spcPts val="0"/>
              </a:spcAft>
              <a:buSzPts val="2400"/>
              <a:buNone/>
            </a:pPr>
            <a:r>
              <a:t/>
            </a:r>
            <a:endParaRPr sz="1800"/>
          </a:p>
          <a:p>
            <a:pPr indent="0" lvl="0" marL="457200" marR="0" rtl="0" algn="l">
              <a:lnSpc>
                <a:spcPct val="115000"/>
              </a:lnSpc>
              <a:spcBef>
                <a:spcPts val="0"/>
              </a:spcBef>
              <a:spcAft>
                <a:spcPts val="0"/>
              </a:spcAft>
              <a:buSzPts val="2400"/>
              <a:buNone/>
            </a:pPr>
            <a:r>
              <a:t/>
            </a:r>
            <a:endParaRPr sz="1800"/>
          </a:p>
        </p:txBody>
      </p:sp>
      <p:sp>
        <p:nvSpPr>
          <p:cNvPr id="153" name="Google Shape;153;p21"/>
          <p:cNvSpPr txBox="1"/>
          <p:nvPr/>
        </p:nvSpPr>
        <p:spPr>
          <a:xfrm>
            <a:off x="754200" y="6164475"/>
            <a:ext cx="4878900" cy="615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4B2E83"/>
                </a:solidFill>
                <a:latin typeface="Open Sans"/>
                <a:ea typeface="Open Sans"/>
                <a:cs typeface="Open Sans"/>
                <a:sym typeface="Open Sans"/>
              </a:rPr>
              <a:t>See also: </a:t>
            </a:r>
            <a:r>
              <a:rPr b="0" i="0" lang="en-US" sz="1400" u="sng" cap="none" strike="noStrike">
                <a:solidFill>
                  <a:srgbClr val="4B2E83"/>
                </a:solidFill>
                <a:latin typeface="Open Sans"/>
                <a:ea typeface="Open Sans"/>
                <a:cs typeface="Open Sans"/>
                <a:sym typeface="Open Sans"/>
                <a:hlinkClick r:id="rId5">
                  <a:extLst>
                    <a:ext uri="{A12FA001-AC4F-418D-AE19-62706E023703}">
                      <ahyp:hlinkClr val="tx"/>
                    </a:ext>
                  </a:extLst>
                </a:hlinkClick>
              </a:rPr>
              <a:t>NSF IDC Guidance</a:t>
            </a:r>
            <a:endParaRPr b="0" i="0" sz="1400" u="none" cap="none" strike="noStrike">
              <a:solidFill>
                <a:srgbClr val="4B2E83"/>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accent1"/>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2"/>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Dept. of Energy</a:t>
            </a:r>
            <a:endParaRPr/>
          </a:p>
          <a:p>
            <a:pPr indent="0" lvl="0" marL="0" marR="0" rtl="0" algn="l">
              <a:lnSpc>
                <a:spcPct val="90000"/>
              </a:lnSpc>
              <a:spcBef>
                <a:spcPts val="600"/>
              </a:spcBef>
              <a:spcAft>
                <a:spcPts val="0"/>
              </a:spcAft>
              <a:buClr>
                <a:srgbClr val="4B2E83"/>
              </a:buClr>
              <a:buSzPts val="3000"/>
              <a:buFont typeface="Arial"/>
              <a:buNone/>
            </a:pPr>
            <a:r>
              <a:rPr b="0" i="0" lang="en-US" sz="2800" u="none" cap="none" strike="noStrike">
                <a:solidFill>
                  <a:srgbClr val="4B2E83"/>
                </a:solidFill>
                <a:latin typeface="Encode Sans"/>
                <a:ea typeface="Encode Sans"/>
                <a:cs typeface="Encode Sans"/>
                <a:sym typeface="Encode Sans"/>
              </a:rPr>
              <a:t>Accept IDC cap or terminate?</a:t>
            </a:r>
            <a:endParaRPr/>
          </a:p>
        </p:txBody>
      </p:sp>
      <p:sp>
        <p:nvSpPr>
          <p:cNvPr id="160" name="Google Shape;160;p22"/>
          <p:cNvSpPr txBox="1"/>
          <p:nvPr>
            <p:ph idx="2" type="body"/>
          </p:nvPr>
        </p:nvSpPr>
        <p:spPr>
          <a:xfrm>
            <a:off x="764800" y="1761325"/>
            <a:ext cx="7788000" cy="4224900"/>
          </a:xfrm>
          <a:prstGeom prst="rect">
            <a:avLst/>
          </a:prstGeom>
          <a:noFill/>
          <a:ln>
            <a:noFill/>
          </a:ln>
        </p:spPr>
        <p:txBody>
          <a:bodyPr anchorCtr="0" anchor="t" bIns="91425" lIns="91425" spcFirstLastPara="1" rIns="91425" wrap="square" tIns="91425">
            <a:noAutofit/>
          </a:bodyPr>
          <a:lstStyle/>
          <a:p>
            <a:pPr indent="-368300" lvl="0" marL="457200" marR="0" rtl="0" algn="l">
              <a:lnSpc>
                <a:spcPct val="100000"/>
              </a:lnSpc>
              <a:spcBef>
                <a:spcPts val="480"/>
              </a:spcBef>
              <a:spcAft>
                <a:spcPts val="0"/>
              </a:spcAft>
              <a:buSzPts val="2200"/>
              <a:buChar char="&gt;"/>
            </a:pPr>
            <a:r>
              <a:rPr lang="en-US" sz="2200"/>
              <a:t>UW will not use IDC cap nor wish to have any of these terminated.</a:t>
            </a:r>
            <a:endParaRPr sz="2200"/>
          </a:p>
          <a:p>
            <a:pPr indent="0" lvl="0" marL="457200" marR="0" rtl="0" algn="l">
              <a:lnSpc>
                <a:spcPct val="100000"/>
              </a:lnSpc>
              <a:spcBef>
                <a:spcPts val="480"/>
              </a:spcBef>
              <a:spcAft>
                <a:spcPts val="0"/>
              </a:spcAft>
              <a:buSzPts val="2400"/>
              <a:buNone/>
            </a:pPr>
            <a:r>
              <a:t/>
            </a:r>
            <a:endParaRPr sz="2200"/>
          </a:p>
          <a:p>
            <a:pPr indent="-368300" lvl="0" marL="457200" marR="0" rtl="0" algn="l">
              <a:lnSpc>
                <a:spcPct val="100000"/>
              </a:lnSpc>
              <a:spcBef>
                <a:spcPts val="480"/>
              </a:spcBef>
              <a:spcAft>
                <a:spcPts val="0"/>
              </a:spcAft>
              <a:buSzPts val="2200"/>
              <a:buChar char="&gt;"/>
            </a:pPr>
            <a:r>
              <a:rPr lang="en-US" sz="2200"/>
              <a:t>Litigation filed and current Temporary Restraining Order (TRO) in place. Hearing in a few weeks.</a:t>
            </a:r>
            <a:endParaRPr sz="2200"/>
          </a:p>
          <a:p>
            <a:pPr indent="0" lvl="0" marL="457200" marR="0" rtl="0" algn="l">
              <a:lnSpc>
                <a:spcPct val="100000"/>
              </a:lnSpc>
              <a:spcBef>
                <a:spcPts val="480"/>
              </a:spcBef>
              <a:spcAft>
                <a:spcPts val="0"/>
              </a:spcAft>
              <a:buSzPts val="2400"/>
              <a:buNone/>
            </a:pPr>
            <a:r>
              <a:t/>
            </a:r>
            <a:endParaRPr sz="2200"/>
          </a:p>
          <a:p>
            <a:pPr indent="-368300" lvl="0" marL="457200" marR="0" rtl="0" algn="l">
              <a:lnSpc>
                <a:spcPct val="100000"/>
              </a:lnSpc>
              <a:spcBef>
                <a:spcPts val="480"/>
              </a:spcBef>
              <a:spcAft>
                <a:spcPts val="0"/>
              </a:spcAft>
              <a:buSzPts val="2200"/>
              <a:buChar char="&gt;"/>
            </a:pPr>
            <a:r>
              <a:rPr lang="en-US" sz="2200"/>
              <a:t>These DOE projects may resume (never terminated in our system), but proceed with caution on spending.</a:t>
            </a:r>
            <a:endParaRPr sz="2200"/>
          </a:p>
          <a:p>
            <a:pPr indent="0" lvl="0" marL="0" marR="0" rtl="0" algn="l">
              <a:lnSpc>
                <a:spcPct val="100000"/>
              </a:lnSpc>
              <a:spcBef>
                <a:spcPts val="480"/>
              </a:spcBef>
              <a:spcAft>
                <a:spcPts val="0"/>
              </a:spcAft>
              <a:buSzPts val="2400"/>
              <a:buNone/>
            </a:pPr>
            <a:r>
              <a:t/>
            </a:r>
            <a:endParaRPr sz="2200"/>
          </a:p>
          <a:p>
            <a:pPr indent="0" lvl="0" marL="0" marR="0" rtl="0" algn="l">
              <a:lnSpc>
                <a:spcPct val="100000"/>
              </a:lnSpc>
              <a:spcBef>
                <a:spcPts val="480"/>
              </a:spcBef>
              <a:spcAft>
                <a:spcPts val="0"/>
              </a:spcAft>
              <a:buSzPts val="2400"/>
              <a:buNone/>
            </a:pPr>
            <a:r>
              <a:t/>
            </a:r>
            <a:endParaRPr sz="2200"/>
          </a:p>
          <a:p>
            <a:pPr indent="0" lvl="0" marL="457200" marR="0" rtl="0" algn="l">
              <a:lnSpc>
                <a:spcPct val="115000"/>
              </a:lnSpc>
              <a:spcBef>
                <a:spcPts val="0"/>
              </a:spcBef>
              <a:spcAft>
                <a:spcPts val="0"/>
              </a:spcAft>
              <a:buSzPts val="2400"/>
              <a:buNone/>
            </a:pPr>
            <a:r>
              <a:t/>
            </a:r>
            <a:endParaRPr sz="2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800" u="none" cap="none" strike="noStrike">
                <a:solidFill>
                  <a:srgbClr val="4B2E83"/>
                </a:solidFill>
                <a:latin typeface="Encode Sans Black"/>
                <a:ea typeface="Encode Sans Black"/>
                <a:cs typeface="Encode Sans Black"/>
                <a:sym typeface="Encode Sans Black"/>
              </a:rPr>
              <a:t>Appeals</a:t>
            </a:r>
            <a:endParaRPr/>
          </a:p>
        </p:txBody>
      </p:sp>
      <p:sp>
        <p:nvSpPr>
          <p:cNvPr id="167" name="Google Shape;167;p23"/>
          <p:cNvSpPr txBox="1"/>
          <p:nvPr>
            <p:ph idx="2" type="body"/>
          </p:nvPr>
        </p:nvSpPr>
        <p:spPr>
          <a:xfrm>
            <a:off x="665905" y="1504150"/>
            <a:ext cx="8196300" cy="4015500"/>
          </a:xfrm>
          <a:prstGeom prst="rect">
            <a:avLst/>
          </a:prstGeom>
          <a:noFill/>
          <a:ln>
            <a:noFill/>
          </a:ln>
        </p:spPr>
        <p:txBody>
          <a:bodyPr anchorCtr="0" anchor="t" bIns="91425" lIns="91425" spcFirstLastPara="1" rIns="91425" wrap="square" tIns="91425">
            <a:noAutofit/>
          </a:bodyPr>
          <a:lstStyle/>
          <a:p>
            <a:pPr indent="0" lvl="0" marL="0" rtl="0" algn="l">
              <a:lnSpc>
                <a:spcPct val="172222"/>
              </a:lnSpc>
              <a:spcBef>
                <a:spcPts val="0"/>
              </a:spcBef>
              <a:spcAft>
                <a:spcPts val="0"/>
              </a:spcAft>
              <a:buSzPts val="2400"/>
              <a:buNone/>
            </a:pPr>
            <a:r>
              <a:rPr lang="en-US" sz="1700">
                <a:solidFill>
                  <a:schemeClr val="accent1"/>
                </a:solidFill>
                <a:highlight>
                  <a:schemeClr val="lt2"/>
                </a:highlight>
              </a:rPr>
              <a:t>Some termination notices include clauses that allow the PI to appeal. </a:t>
            </a:r>
            <a:endParaRPr sz="1700">
              <a:solidFill>
                <a:schemeClr val="accent1"/>
              </a:solidFill>
              <a:highlight>
                <a:schemeClr val="lt2"/>
              </a:highlight>
            </a:endParaRPr>
          </a:p>
          <a:p>
            <a:pPr indent="-336550" lvl="0" marL="457200" rtl="0" algn="l">
              <a:lnSpc>
                <a:spcPct val="172222"/>
              </a:lnSpc>
              <a:spcBef>
                <a:spcPts val="1100"/>
              </a:spcBef>
              <a:spcAft>
                <a:spcPts val="0"/>
              </a:spcAft>
              <a:buClr>
                <a:schemeClr val="accent1"/>
              </a:buClr>
              <a:buSzPts val="1700"/>
              <a:buChar char="-"/>
            </a:pPr>
            <a:r>
              <a:rPr lang="en-US" sz="1700">
                <a:solidFill>
                  <a:schemeClr val="accent1"/>
                </a:solidFill>
                <a:highlight>
                  <a:schemeClr val="lt2"/>
                </a:highlight>
              </a:rPr>
              <a:t>PIs must work with their department and school/college leadership to review the information provided in the termination notice to determine whether to appeal. </a:t>
            </a:r>
            <a:endParaRPr sz="1700">
              <a:solidFill>
                <a:schemeClr val="accent1"/>
              </a:solidFill>
              <a:highlight>
                <a:schemeClr val="lt2"/>
              </a:highlight>
            </a:endParaRPr>
          </a:p>
          <a:p>
            <a:pPr indent="-336550" lvl="0" marL="457200" rtl="0" algn="l">
              <a:lnSpc>
                <a:spcPct val="172222"/>
              </a:lnSpc>
              <a:spcBef>
                <a:spcPts val="0"/>
              </a:spcBef>
              <a:spcAft>
                <a:spcPts val="0"/>
              </a:spcAft>
              <a:buClr>
                <a:schemeClr val="accent1"/>
              </a:buClr>
              <a:buSzPts val="1700"/>
              <a:buChar char="-"/>
            </a:pPr>
            <a:r>
              <a:rPr lang="en-US" sz="1700">
                <a:solidFill>
                  <a:schemeClr val="accent1"/>
                </a:solidFill>
                <a:highlight>
                  <a:schemeClr val="lt2"/>
                </a:highlight>
              </a:rPr>
              <a:t>OSP is responsible for submitting the appeal. </a:t>
            </a:r>
            <a:endParaRPr sz="1700">
              <a:solidFill>
                <a:schemeClr val="accent1"/>
              </a:solidFill>
              <a:highlight>
                <a:schemeClr val="lt2"/>
              </a:highlight>
            </a:endParaRPr>
          </a:p>
          <a:p>
            <a:pPr indent="-336550" lvl="0" marL="457200" rtl="0" algn="l">
              <a:lnSpc>
                <a:spcPct val="172222"/>
              </a:lnSpc>
              <a:spcBef>
                <a:spcPts val="0"/>
              </a:spcBef>
              <a:spcAft>
                <a:spcPts val="0"/>
              </a:spcAft>
              <a:buClr>
                <a:schemeClr val="accent1"/>
              </a:buClr>
              <a:buSzPts val="1700"/>
              <a:buChar char="-"/>
            </a:pPr>
            <a:r>
              <a:rPr lang="en-US" sz="1700">
                <a:solidFill>
                  <a:schemeClr val="accent1"/>
                </a:solidFill>
                <a:highlight>
                  <a:schemeClr val="lt2"/>
                </a:highlight>
              </a:rPr>
              <a:t>OSP will work with the PI in developing the justification. </a:t>
            </a:r>
            <a:endParaRPr sz="1700">
              <a:solidFill>
                <a:schemeClr val="accent1"/>
              </a:solidFill>
              <a:highlight>
                <a:schemeClr val="lt2"/>
              </a:highlight>
            </a:endParaRPr>
          </a:p>
          <a:p>
            <a:pPr indent="-336550" lvl="0" marL="457200" rtl="0" algn="l">
              <a:lnSpc>
                <a:spcPct val="172222"/>
              </a:lnSpc>
              <a:spcBef>
                <a:spcPts val="0"/>
              </a:spcBef>
              <a:spcAft>
                <a:spcPts val="0"/>
              </a:spcAft>
              <a:buClr>
                <a:schemeClr val="accent1"/>
              </a:buClr>
              <a:buSzPts val="1700"/>
              <a:buChar char="-"/>
            </a:pPr>
            <a:r>
              <a:rPr lang="en-US" sz="1700">
                <a:solidFill>
                  <a:schemeClr val="accent1"/>
                </a:solidFill>
                <a:highlight>
                  <a:schemeClr val="lt2"/>
                </a:highlight>
              </a:rPr>
              <a:t>Note that all charges to the project must be suspended during the appeal process.</a:t>
            </a:r>
            <a:endParaRPr sz="1700">
              <a:solidFill>
                <a:schemeClr val="accent1"/>
              </a:solidFill>
              <a:highlight>
                <a:schemeClr val="lt2"/>
              </a:highlight>
            </a:endParaRPr>
          </a:p>
          <a:p>
            <a:pPr indent="0" lvl="0" marL="0" rtl="0" algn="l">
              <a:lnSpc>
                <a:spcPct val="100000"/>
              </a:lnSpc>
              <a:spcBef>
                <a:spcPts val="1100"/>
              </a:spcBef>
              <a:spcAft>
                <a:spcPts val="1100"/>
              </a:spcAft>
              <a:buSzPts val="2400"/>
              <a:buNone/>
            </a:pPr>
            <a:r>
              <a:rPr lang="en-US" sz="1700">
                <a:solidFill>
                  <a:schemeClr val="accent1"/>
                </a:solidFill>
                <a:highlight>
                  <a:schemeClr val="lt2"/>
                </a:highlight>
              </a:rPr>
              <a:t>Contact Carol Rhodes, OSP Director at </a:t>
            </a:r>
            <a:r>
              <a:rPr lang="en-US" sz="1700" u="sng">
                <a:solidFill>
                  <a:srgbClr val="0074BB"/>
                </a:solidFill>
                <a:highlight>
                  <a:schemeClr val="lt2"/>
                </a:highlight>
              </a:rPr>
              <a:t>carhodes@uw.edu</a:t>
            </a:r>
            <a:r>
              <a:rPr lang="en-US" sz="1700">
                <a:solidFill>
                  <a:schemeClr val="accent1"/>
                </a:solidFill>
                <a:highlight>
                  <a:schemeClr val="lt2"/>
                </a:highlight>
              </a:rPr>
              <a:t> if you are considering an appeal.</a:t>
            </a:r>
            <a:endParaRPr sz="2800">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4"/>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800" u="none" cap="none" strike="noStrike">
                <a:solidFill>
                  <a:srgbClr val="4B2E83"/>
                </a:solidFill>
                <a:latin typeface="Encode Sans Black"/>
                <a:ea typeface="Encode Sans Black"/>
                <a:cs typeface="Encode Sans Black"/>
                <a:sym typeface="Encode Sans Black"/>
              </a:rPr>
              <a:t>Closeout</a:t>
            </a:r>
            <a:br>
              <a:rPr b="0" i="0" lang="en-US" sz="2800" u="none" cap="none" strike="noStrike">
                <a:solidFill>
                  <a:srgbClr val="4B2E83"/>
                </a:solidFill>
                <a:latin typeface="Encode Sans Black"/>
                <a:ea typeface="Encode Sans Black"/>
                <a:cs typeface="Encode Sans Black"/>
                <a:sym typeface="Encode Sans Black"/>
              </a:rPr>
            </a:br>
            <a:r>
              <a:rPr b="0" i="0" lang="en-US" sz="2600" u="none" cap="none" strike="noStrike">
                <a:solidFill>
                  <a:srgbClr val="4B2E83"/>
                </a:solidFill>
                <a:latin typeface="Encode Sans"/>
                <a:ea typeface="Encode Sans"/>
                <a:cs typeface="Encode Sans"/>
                <a:sym typeface="Encode Sans"/>
              </a:rPr>
              <a:t>Allowable Costs - Federal Awards</a:t>
            </a:r>
            <a:endParaRPr/>
          </a:p>
        </p:txBody>
      </p:sp>
      <p:sp>
        <p:nvSpPr>
          <p:cNvPr id="174" name="Google Shape;174;p24"/>
          <p:cNvSpPr txBox="1"/>
          <p:nvPr>
            <p:ph idx="2" type="body"/>
          </p:nvPr>
        </p:nvSpPr>
        <p:spPr>
          <a:xfrm>
            <a:off x="659305" y="1584325"/>
            <a:ext cx="8196300" cy="4015500"/>
          </a:xfrm>
          <a:prstGeom prst="rect">
            <a:avLst/>
          </a:prstGeom>
          <a:noFill/>
          <a:ln>
            <a:noFill/>
          </a:ln>
        </p:spPr>
        <p:txBody>
          <a:bodyPr anchorCtr="0" anchor="t" bIns="91425" lIns="91425" spcFirstLastPara="1" rIns="91425" wrap="square" tIns="91425">
            <a:noAutofit/>
          </a:bodyPr>
          <a:lstStyle/>
          <a:p>
            <a:pPr indent="-381000" lvl="0" marL="457200" rtl="0" algn="l">
              <a:lnSpc>
                <a:spcPct val="115000"/>
              </a:lnSpc>
              <a:spcBef>
                <a:spcPts val="1200"/>
              </a:spcBef>
              <a:spcAft>
                <a:spcPts val="0"/>
              </a:spcAft>
              <a:buSzPts val="2400"/>
              <a:buChar char="&gt;"/>
            </a:pPr>
            <a:r>
              <a:rPr lang="en-US" sz="1800"/>
              <a:t>Costs incurred prior to the date of termination are allowable</a:t>
            </a:r>
            <a:br>
              <a:rPr lang="en-US" sz="1800"/>
            </a:br>
            <a:endParaRPr sz="1800"/>
          </a:p>
          <a:p>
            <a:pPr indent="-381000" lvl="0" marL="457200" rtl="0" algn="l">
              <a:lnSpc>
                <a:spcPct val="115000"/>
              </a:lnSpc>
              <a:spcBef>
                <a:spcPts val="0"/>
              </a:spcBef>
              <a:spcAft>
                <a:spcPts val="0"/>
              </a:spcAft>
              <a:buSzPts val="2400"/>
              <a:buChar char="&gt;"/>
            </a:pPr>
            <a:r>
              <a:rPr lang="en-US" sz="1800"/>
              <a:t>Costs incurred after the date of termination are unallowable unless:</a:t>
            </a:r>
            <a:endParaRPr sz="1800"/>
          </a:p>
          <a:p>
            <a:pPr indent="-355600" lvl="1" marL="914400" rtl="0" algn="l">
              <a:lnSpc>
                <a:spcPct val="115000"/>
              </a:lnSpc>
              <a:spcBef>
                <a:spcPts val="0"/>
              </a:spcBef>
              <a:spcAft>
                <a:spcPts val="0"/>
              </a:spcAft>
              <a:buSzPts val="2000"/>
              <a:buChar char="–"/>
            </a:pPr>
            <a:r>
              <a:rPr lang="en-US" sz="1800"/>
              <a:t>Written approval from the federal sponsor; and</a:t>
            </a:r>
            <a:endParaRPr sz="1800"/>
          </a:p>
          <a:p>
            <a:pPr indent="-355600" lvl="1" marL="914400" rtl="0" algn="l">
              <a:lnSpc>
                <a:spcPct val="115000"/>
              </a:lnSpc>
              <a:spcBef>
                <a:spcPts val="0"/>
              </a:spcBef>
              <a:spcAft>
                <a:spcPts val="0"/>
              </a:spcAft>
              <a:buSzPts val="2000"/>
              <a:buChar char="–"/>
            </a:pPr>
            <a:r>
              <a:rPr lang="en-US" sz="1800"/>
              <a:t>The costs result from obligations that were “properly incurred” prior to termination and the cost would otherwise be allowable if not for suspension or termination</a:t>
            </a:r>
            <a:br>
              <a:rPr lang="en-US" sz="1800"/>
            </a:br>
            <a:endParaRPr sz="1800"/>
          </a:p>
          <a:p>
            <a:pPr indent="-381000" lvl="0" marL="457200" rtl="0" algn="l">
              <a:lnSpc>
                <a:spcPct val="115000"/>
              </a:lnSpc>
              <a:spcBef>
                <a:spcPts val="0"/>
              </a:spcBef>
              <a:spcAft>
                <a:spcPts val="0"/>
              </a:spcAft>
              <a:buSzPts val="2400"/>
              <a:buChar char="&gt;"/>
            </a:pPr>
            <a:r>
              <a:rPr lang="en-US" sz="1800"/>
              <a:t>Costs incurred </a:t>
            </a:r>
            <a:r>
              <a:rPr b="1" lang="en-US" sz="1800"/>
              <a:t>after</a:t>
            </a:r>
            <a:r>
              <a:rPr lang="en-US" sz="1800"/>
              <a:t> the termination date are high-risk</a:t>
            </a:r>
            <a:r>
              <a:rPr lang="en-US" sz="1100">
                <a:solidFill>
                  <a:srgbClr val="000000"/>
                </a:solidFill>
                <a:latin typeface="Arial"/>
                <a:ea typeface="Arial"/>
                <a:cs typeface="Arial"/>
                <a:sym typeface="Arial"/>
              </a:rPr>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5"/>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Closeout</a:t>
            </a:r>
            <a:endParaRPr/>
          </a:p>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Considerations</a:t>
            </a:r>
            <a:endParaRPr/>
          </a:p>
        </p:txBody>
      </p:sp>
      <p:sp>
        <p:nvSpPr>
          <p:cNvPr id="181" name="Google Shape;181;p25"/>
          <p:cNvSpPr txBox="1"/>
          <p:nvPr>
            <p:ph idx="2" type="body"/>
          </p:nvPr>
        </p:nvSpPr>
        <p:spPr>
          <a:xfrm>
            <a:off x="754200" y="1695250"/>
            <a:ext cx="7788000" cy="40155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gt;"/>
            </a:pPr>
            <a:r>
              <a:rPr lang="en-US" sz="1800"/>
              <a:t>All costs must be charged to the applicable grant Worktag in Workday for inclusion in the final request for payment</a:t>
            </a:r>
            <a:br>
              <a:rPr lang="en-US" sz="1800"/>
            </a:br>
            <a:endParaRPr sz="1800"/>
          </a:p>
          <a:p>
            <a:pPr indent="-342900" lvl="0" marL="457200" rtl="0" algn="l">
              <a:lnSpc>
                <a:spcPct val="115000"/>
              </a:lnSpc>
              <a:spcBef>
                <a:spcPts val="0"/>
              </a:spcBef>
              <a:spcAft>
                <a:spcPts val="0"/>
              </a:spcAft>
              <a:buSzPts val="1800"/>
              <a:buChar char="&gt;"/>
            </a:pPr>
            <a:r>
              <a:rPr lang="en-US" sz="1800"/>
              <a:t>If the sponsor approved inclusion of post-termination date expenditures, the unit </a:t>
            </a:r>
            <a:r>
              <a:rPr b="1" lang="en-US" sz="1800"/>
              <a:t>must reach out to GCA</a:t>
            </a:r>
            <a:r>
              <a:rPr lang="en-US" sz="1800"/>
              <a:t> to ensure the grant worktag remains open for the costs to post in Workday</a:t>
            </a:r>
            <a:br>
              <a:rPr lang="en-US" sz="1800"/>
            </a:br>
            <a:endParaRPr sz="1800"/>
          </a:p>
          <a:p>
            <a:pPr indent="-342900" lvl="0" marL="457200" rtl="0" algn="l">
              <a:lnSpc>
                <a:spcPct val="115000"/>
              </a:lnSpc>
              <a:spcBef>
                <a:spcPts val="0"/>
              </a:spcBef>
              <a:spcAft>
                <a:spcPts val="0"/>
              </a:spcAft>
              <a:buSzPts val="1800"/>
              <a:buChar char="&gt;"/>
            </a:pPr>
            <a:r>
              <a:rPr lang="en-US" sz="1800"/>
              <a:t>Expenditures not properly charged to the applicable grant worktag will not be included in the final request for payment and must be covered by non-sponsored funding</a:t>
            </a:r>
            <a:endParaRPr sz="1800"/>
          </a:p>
          <a:p>
            <a:pPr indent="0" lvl="0" marL="457200" rtl="0" algn="l">
              <a:lnSpc>
                <a:spcPct val="115000"/>
              </a:lnSpc>
              <a:spcBef>
                <a:spcPts val="1200"/>
              </a:spcBef>
              <a:spcAft>
                <a:spcPts val="0"/>
              </a:spcAft>
              <a:buSzPts val="2400"/>
              <a:buNone/>
            </a:pPr>
            <a:r>
              <a:t/>
            </a:r>
            <a:endParaRPr sz="1800"/>
          </a:p>
          <a:p>
            <a:pPr indent="0" lvl="0" marL="457200" marR="0" rtl="0" algn="l">
              <a:lnSpc>
                <a:spcPct val="115000"/>
              </a:lnSpc>
              <a:spcBef>
                <a:spcPts val="0"/>
              </a:spcBef>
              <a:spcAft>
                <a:spcPts val="0"/>
              </a:spcAft>
              <a:buSzPts val="2400"/>
              <a:buNone/>
            </a:pPr>
            <a:r>
              <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6"/>
          <p:cNvSpPr txBox="1"/>
          <p:nvPr>
            <p:ph type="title"/>
          </p:nvPr>
        </p:nvSpPr>
        <p:spPr>
          <a:xfrm>
            <a:off x="671757" y="371510"/>
            <a:ext cx="8184600" cy="9921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4B2E83"/>
              </a:buClr>
              <a:buSzPts val="750"/>
              <a:buFont typeface="Arial"/>
              <a:buNone/>
            </a:pPr>
            <a:r>
              <a:rPr b="0" i="0" lang="en-US" sz="3000" u="none" cap="none" strike="noStrike">
                <a:solidFill>
                  <a:srgbClr val="4B2E83"/>
                </a:solidFill>
                <a:latin typeface="Encode Sans Black"/>
                <a:ea typeface="Encode Sans Black"/>
                <a:cs typeface="Encode Sans Black"/>
                <a:sym typeface="Encode Sans Black"/>
              </a:rPr>
              <a:t>Resources</a:t>
            </a:r>
            <a:endParaRPr/>
          </a:p>
        </p:txBody>
      </p:sp>
      <p:sp>
        <p:nvSpPr>
          <p:cNvPr id="187" name="Google Shape;187;p26"/>
          <p:cNvSpPr txBox="1"/>
          <p:nvPr/>
        </p:nvSpPr>
        <p:spPr>
          <a:xfrm>
            <a:off x="754200" y="1542850"/>
            <a:ext cx="7788000" cy="4015500"/>
          </a:xfrm>
          <a:prstGeom prst="rect">
            <a:avLst/>
          </a:prstGeom>
          <a:noFill/>
          <a:ln>
            <a:noFill/>
          </a:ln>
        </p:spPr>
        <p:txBody>
          <a:bodyPr anchorCtr="0" anchor="t" bIns="91425" lIns="91425" spcFirstLastPara="1" rIns="91425" wrap="square" tIns="91425">
            <a:noAutofit/>
          </a:bodyPr>
          <a:lstStyle/>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3">
                  <a:extLst>
                    <a:ext uri="{A12FA001-AC4F-418D-AE19-62706E023703}">
                      <ahyp:hlinkClr val="tx"/>
                    </a:ext>
                  </a:extLst>
                </a:hlinkClick>
              </a:rPr>
              <a:t>UW’s Programs and Activities Checklist</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4">
                  <a:extLst>
                    <a:ext uri="{A12FA001-AC4F-418D-AE19-62706E023703}">
                      <ahyp:hlinkClr val="tx"/>
                    </a:ext>
                  </a:extLst>
                </a:hlinkClick>
              </a:rPr>
              <a:t>Guidance on Federal Administration Research Policy</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5">
                  <a:extLst>
                    <a:ext uri="{A12FA001-AC4F-418D-AE19-62706E023703}">
                      <ahyp:hlinkClr val="tx"/>
                    </a:ext>
                  </a:extLst>
                </a:hlinkClick>
              </a:rPr>
              <a:t>Federal Administration Updates - Office of Research Communications</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6">
                  <a:extLst>
                    <a:ext uri="{A12FA001-AC4F-418D-AE19-62706E023703}">
                      <ahyp:hlinkClr val="tx"/>
                    </a:ext>
                  </a:extLst>
                </a:hlinkClick>
              </a:rPr>
              <a:t>Federal Agency Links &amp; Memos</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33006F"/>
                </a:solidFill>
                <a:latin typeface="Open Sans"/>
                <a:ea typeface="Open Sans"/>
                <a:cs typeface="Open Sans"/>
                <a:sym typeface="Open Sans"/>
                <a:hlinkClick r:id="rId7">
                  <a:extLst>
                    <a:ext uri="{A12FA001-AC4F-418D-AE19-62706E023703}">
                      <ahyp:hlinkClr val="tx"/>
                    </a:ext>
                  </a:extLst>
                </a:hlinkClick>
              </a:rPr>
              <a:t>NSF Indirect Cost Rate Guidance </a:t>
            </a:r>
            <a:endParaRPr b="0" i="0" sz="1300" u="none" cap="none" strike="noStrike">
              <a:solidFill>
                <a:srgbClr val="33006F"/>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33006F"/>
                </a:solidFill>
                <a:latin typeface="Open Sans"/>
                <a:ea typeface="Open Sans"/>
                <a:cs typeface="Open Sans"/>
                <a:sym typeface="Open Sans"/>
                <a:hlinkClick r:id="rId8">
                  <a:extLst>
                    <a:ext uri="{A12FA001-AC4F-418D-AE19-62706E023703}">
                      <ahyp:hlinkClr val="tx"/>
                    </a:ext>
                  </a:extLst>
                </a:hlinkClick>
              </a:rPr>
              <a:t>Provost's blog on Pausing processing of NSF awards with notification dates on or after May 5, 2025</a:t>
            </a:r>
            <a:endParaRPr b="0" i="0" sz="1300" u="none" cap="none" strike="noStrike">
              <a:solidFill>
                <a:srgbClr val="4B2E83"/>
              </a:solidFill>
              <a:latin typeface="Open Sans"/>
              <a:ea typeface="Open Sans"/>
              <a:cs typeface="Open Sans"/>
              <a:sym typeface="Open Sans"/>
            </a:endParaRPr>
          </a:p>
          <a:p>
            <a:pPr indent="-317500" lvl="0" marL="457200" marR="0" rtl="0" algn="l">
              <a:lnSpc>
                <a:spcPct val="115000"/>
              </a:lnSpc>
              <a:spcBef>
                <a:spcPts val="0"/>
              </a:spcBef>
              <a:spcAft>
                <a:spcPts val="0"/>
              </a:spcAft>
              <a:buClr>
                <a:srgbClr val="4B2E83"/>
              </a:buClr>
              <a:buSzPts val="1400"/>
              <a:buFont typeface="Merriweather Sans"/>
              <a:buChar char="&gt;"/>
            </a:pPr>
            <a:r>
              <a:rPr b="0" i="0" lang="en-US" sz="1400" u="sng" cap="none" strike="noStrike">
                <a:solidFill>
                  <a:srgbClr val="26005C"/>
                </a:solidFill>
                <a:latin typeface="Open Sans"/>
                <a:ea typeface="Open Sans"/>
                <a:cs typeface="Open Sans"/>
                <a:sym typeface="Open Sans"/>
                <a:hlinkClick r:id="rId9">
                  <a:extLst>
                    <a:ext uri="{A12FA001-AC4F-418D-AE19-62706E023703}">
                      <ahyp:hlinkClr val="tx"/>
                    </a:ext>
                  </a:extLst>
                </a:hlinkClick>
              </a:rPr>
              <a:t>UW Statement on Assessing, Monitoring, and Tracking Foreign Subawards</a:t>
            </a:r>
            <a:endParaRPr b="0" i="0" sz="1300" u="none" cap="none" strike="noStrike">
              <a:solidFill>
                <a:srgbClr val="4B2E83"/>
              </a:solidFill>
              <a:latin typeface="Open Sans"/>
              <a:ea typeface="Open Sans"/>
              <a:cs typeface="Open Sans"/>
              <a:sym typeface="Open Sans"/>
            </a:endParaRPr>
          </a:p>
          <a:p>
            <a:pPr indent="0" lvl="0" marL="0" marR="0" rtl="0" algn="l">
              <a:lnSpc>
                <a:spcPct val="115000"/>
              </a:lnSpc>
              <a:spcBef>
                <a:spcPts val="0"/>
              </a:spcBef>
              <a:spcAft>
                <a:spcPts val="0"/>
              </a:spcAft>
              <a:buClr>
                <a:srgbClr val="000000"/>
              </a:buClr>
              <a:buSzPts val="1300"/>
              <a:buFont typeface="Arial"/>
              <a:buNone/>
            </a:pPr>
            <a:r>
              <a:rPr b="1" i="0" lang="en-US" sz="1300" u="none" cap="none" strike="noStrike">
                <a:solidFill>
                  <a:srgbClr val="4B2E83"/>
                </a:solidFill>
                <a:latin typeface="Open Sans"/>
                <a:ea typeface="Open Sans"/>
                <a:cs typeface="Open Sans"/>
                <a:sym typeface="Open Sans"/>
              </a:rPr>
              <a:t>NIH:</a:t>
            </a:r>
            <a:endParaRPr b="1"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0">
                  <a:extLst>
                    <a:ext uri="{A12FA001-AC4F-418D-AE19-62706E023703}">
                      <ahyp:hlinkClr val="tx"/>
                    </a:ext>
                  </a:extLst>
                </a:hlinkClick>
              </a:rPr>
              <a:t>Foreign Component definition</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1">
                  <a:extLst>
                    <a:ext uri="{A12FA001-AC4F-418D-AE19-62706E023703}">
                      <ahyp:hlinkClr val="tx"/>
                    </a:ext>
                  </a:extLst>
                </a:hlinkClick>
              </a:rPr>
              <a:t>NOT-OD-25-090: Notice of Civil Rights Term and Condition of Award</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2">
                  <a:extLst>
                    <a:ext uri="{A12FA001-AC4F-418D-AE19-62706E023703}">
                      <ahyp:hlinkClr val="tx"/>
                    </a:ext>
                  </a:extLst>
                </a:hlinkClick>
              </a:rPr>
              <a:t>NOT-OD-25-104: NIH Updated Policy on Foreign Subawards</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3">
                  <a:extLst>
                    <a:ext uri="{A12FA001-AC4F-418D-AE19-62706E023703}">
                      <ahyp:hlinkClr val="tx"/>
                    </a:ext>
                  </a:extLst>
                </a:hlinkClick>
              </a:rPr>
              <a:t>New NIH Foreign Subaward Structure Enhances Integrity, Accountability, Oversight, and National Security of NIH Funded Research</a:t>
            </a:r>
            <a:endParaRPr b="0" i="0" sz="1300" u="none" cap="none" strike="noStrike">
              <a:solidFill>
                <a:srgbClr val="4B2E83"/>
              </a:solidFill>
              <a:latin typeface="Open Sans"/>
              <a:ea typeface="Open Sans"/>
              <a:cs typeface="Open Sans"/>
              <a:sym typeface="Open Sans"/>
            </a:endParaRPr>
          </a:p>
          <a:p>
            <a:pPr indent="0" lvl="0" marL="0" marR="0" rtl="0" algn="l">
              <a:lnSpc>
                <a:spcPct val="115000"/>
              </a:lnSpc>
              <a:spcBef>
                <a:spcPts val="0"/>
              </a:spcBef>
              <a:spcAft>
                <a:spcPts val="0"/>
              </a:spcAft>
              <a:buClr>
                <a:srgbClr val="000000"/>
              </a:buClr>
              <a:buSzPts val="1300"/>
              <a:buFont typeface="Arial"/>
              <a:buNone/>
            </a:pPr>
            <a:r>
              <a:rPr b="1" i="0" lang="en-US" sz="1300" u="none" cap="none" strike="noStrike">
                <a:solidFill>
                  <a:srgbClr val="4B2E83"/>
                </a:solidFill>
                <a:latin typeface="Open Sans"/>
                <a:ea typeface="Open Sans"/>
                <a:cs typeface="Open Sans"/>
                <a:sym typeface="Open Sans"/>
              </a:rPr>
              <a:t>NSF:</a:t>
            </a:r>
            <a:endParaRPr b="1"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4">
                  <a:extLst>
                    <a:ext uri="{A12FA001-AC4F-418D-AE19-62706E023703}">
                      <ahyp:hlinkClr val="tx"/>
                    </a:ext>
                  </a:extLst>
                </a:hlinkClick>
              </a:rPr>
              <a:t>Indirect Cost Rate Policy</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Open Sans"/>
              <a:buChar char="&gt;"/>
            </a:pPr>
            <a:r>
              <a:rPr b="0" i="0" lang="en-US" sz="1300" u="sng" cap="none" strike="noStrike">
                <a:solidFill>
                  <a:schemeClr val="accent5"/>
                </a:solidFill>
                <a:latin typeface="Open Sans"/>
                <a:ea typeface="Open Sans"/>
                <a:cs typeface="Open Sans"/>
                <a:sym typeface="Open Sans"/>
                <a:hlinkClick r:id="rId15">
                  <a:extLst>
                    <a:ext uri="{A12FA001-AC4F-418D-AE19-62706E023703}">
                      <ahyp:hlinkClr val="tx"/>
                    </a:ext>
                  </a:extLst>
                </a:hlinkClick>
              </a:rPr>
              <a:t>NSF Indirect Cost FAQs</a:t>
            </a:r>
            <a:endParaRPr b="0"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Open Sans"/>
              <a:buChar char="&gt;"/>
            </a:pPr>
            <a:r>
              <a:rPr b="0" i="0" lang="en-US" sz="1300" u="sng" cap="none" strike="noStrike">
                <a:solidFill>
                  <a:schemeClr val="hlink"/>
                </a:solidFill>
                <a:latin typeface="Open Sans"/>
                <a:ea typeface="Open Sans"/>
                <a:cs typeface="Open Sans"/>
                <a:sym typeface="Open Sans"/>
                <a:hlinkClick r:id="rId16"/>
              </a:rPr>
              <a:t>Provost's blog on Pausing processing of NSF awards with notification dates on or after May 5, 2025</a:t>
            </a:r>
            <a:endParaRPr b="0" i="0" sz="1300" u="none" cap="none" strike="noStrike">
              <a:solidFill>
                <a:srgbClr val="4B2E83"/>
              </a:solidFill>
              <a:latin typeface="Open Sans"/>
              <a:ea typeface="Open Sans"/>
              <a:cs typeface="Open Sans"/>
              <a:sym typeface="Open Sans"/>
            </a:endParaRPr>
          </a:p>
          <a:p>
            <a:pPr indent="0" lvl="0" marL="0" marR="0" rtl="0" algn="l">
              <a:lnSpc>
                <a:spcPct val="115000"/>
              </a:lnSpc>
              <a:spcBef>
                <a:spcPts val="0"/>
              </a:spcBef>
              <a:spcAft>
                <a:spcPts val="0"/>
              </a:spcAft>
              <a:buClr>
                <a:srgbClr val="000000"/>
              </a:buClr>
              <a:buSzPts val="1300"/>
              <a:buFont typeface="Arial"/>
              <a:buNone/>
            </a:pPr>
            <a:r>
              <a:rPr b="1" i="0" lang="en-US" sz="1300" u="none" cap="none" strike="noStrike">
                <a:solidFill>
                  <a:srgbClr val="4B2E83"/>
                </a:solidFill>
                <a:latin typeface="Open Sans"/>
                <a:ea typeface="Open Sans"/>
                <a:cs typeface="Open Sans"/>
                <a:sym typeface="Open Sans"/>
              </a:rPr>
              <a:t>Closeout Resources</a:t>
            </a:r>
            <a:endParaRPr b="1" i="0" sz="13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7">
                  <a:extLst>
                    <a:ext uri="{A12FA001-AC4F-418D-AE19-62706E023703}">
                      <ahyp:hlinkClr val="tx"/>
                    </a:ext>
                  </a:extLst>
                </a:hlinkClick>
              </a:rPr>
              <a:t>PAFC: Closeout and Terminations Costs</a:t>
            </a:r>
            <a:endParaRPr b="0" i="0" sz="1900" u="none" cap="none" strike="noStrike">
              <a:solidFill>
                <a:srgbClr val="4B2E83"/>
              </a:solidFill>
              <a:latin typeface="Open Sans"/>
              <a:ea typeface="Open Sans"/>
              <a:cs typeface="Open Sans"/>
              <a:sym typeface="Open Sans"/>
            </a:endParaRPr>
          </a:p>
          <a:p>
            <a:pPr indent="-311150" lvl="0" marL="457200" marR="0" rtl="0" algn="l">
              <a:lnSpc>
                <a:spcPct val="115000"/>
              </a:lnSpc>
              <a:spcBef>
                <a:spcPts val="0"/>
              </a:spcBef>
              <a:spcAft>
                <a:spcPts val="0"/>
              </a:spcAft>
              <a:buClr>
                <a:srgbClr val="4B2E83"/>
              </a:buClr>
              <a:buSzPts val="1300"/>
              <a:buFont typeface="Merriweather Sans"/>
              <a:buChar char="&gt;"/>
            </a:pPr>
            <a:r>
              <a:rPr b="0" i="0" lang="en-US" sz="1300" u="sng" cap="none" strike="noStrike">
                <a:solidFill>
                  <a:srgbClr val="26005C"/>
                </a:solidFill>
                <a:latin typeface="Open Sans"/>
                <a:ea typeface="Open Sans"/>
                <a:cs typeface="Open Sans"/>
                <a:sym typeface="Open Sans"/>
                <a:hlinkClick r:id="rId18">
                  <a:extLst>
                    <a:ext uri="{A12FA001-AC4F-418D-AE19-62706E023703}">
                      <ahyp:hlinkClr val="tx"/>
                    </a:ext>
                  </a:extLst>
                </a:hlinkClick>
              </a:rPr>
              <a:t>GCA: Closing Your Award</a:t>
            </a:r>
            <a:endParaRPr b="0" i="0" sz="1300" u="none" cap="none" strike="noStrike">
              <a:solidFill>
                <a:srgbClr val="4B2E83"/>
              </a:solidFill>
              <a:latin typeface="Open Sans"/>
              <a:ea typeface="Open Sans"/>
              <a:cs typeface="Open Sans"/>
              <a:sym typeface="Open Sans"/>
            </a:endParaRPr>
          </a:p>
          <a:p>
            <a:pPr indent="0" lvl="0" marL="457200" marR="0" rtl="0" algn="l">
              <a:lnSpc>
                <a:spcPct val="115000"/>
              </a:lnSpc>
              <a:spcBef>
                <a:spcPts val="0"/>
              </a:spcBef>
              <a:spcAft>
                <a:spcPts val="0"/>
              </a:spcAft>
              <a:buClr>
                <a:srgbClr val="000000"/>
              </a:buClr>
              <a:buSzPts val="1300"/>
              <a:buFont typeface="Arial"/>
              <a:buNone/>
            </a:pPr>
            <a:r>
              <a:t/>
            </a:r>
            <a:endParaRPr b="1" i="0" sz="1300" u="none" cap="none" strike="noStrike">
              <a:solidFill>
                <a:srgbClr val="4B2E83"/>
              </a:solidFill>
              <a:latin typeface="Open Sans"/>
              <a:ea typeface="Open Sans"/>
              <a:cs typeface="Open Sans"/>
              <a:sym typeface="Open Sans"/>
            </a:endParaRPr>
          </a:p>
          <a:p>
            <a:pPr indent="0" lvl="0" marL="457200" marR="0" rtl="0" algn="l">
              <a:lnSpc>
                <a:spcPct val="115000"/>
              </a:lnSpc>
              <a:spcBef>
                <a:spcPts val="0"/>
              </a:spcBef>
              <a:spcAft>
                <a:spcPts val="0"/>
              </a:spcAft>
              <a:buClr>
                <a:srgbClr val="000000"/>
              </a:buClr>
              <a:buSzPts val="1300"/>
              <a:buFont typeface="Arial"/>
              <a:buNone/>
            </a:pPr>
            <a:r>
              <a:t/>
            </a:r>
            <a:endParaRPr b="0" i="0" sz="1300" u="none" cap="none" strike="noStrike">
              <a:solidFill>
                <a:srgbClr val="4B2E83"/>
              </a:solidFill>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7"/>
          <p:cNvSpPr txBox="1"/>
          <p:nvPr>
            <p:ph type="title"/>
          </p:nvPr>
        </p:nvSpPr>
        <p:spPr>
          <a:xfrm>
            <a:off x="671757" y="371510"/>
            <a:ext cx="8184600" cy="992100"/>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4B2E83"/>
              </a:buClr>
              <a:buSzPts val="750"/>
              <a:buFont typeface="Arial"/>
              <a:buNone/>
            </a:pPr>
            <a:r>
              <a:rPr b="0" i="0" lang="en-US" sz="3000" u="none" cap="none" strike="noStrike">
                <a:solidFill>
                  <a:srgbClr val="4B2E83"/>
                </a:solidFill>
                <a:latin typeface="Encode Sans Black"/>
                <a:ea typeface="Encode Sans Black"/>
                <a:cs typeface="Encode Sans Black"/>
                <a:sym typeface="Encode Sans Black"/>
              </a:rPr>
              <a:t>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0"/>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Notice of Civil Rights Term and Condition of Award</a:t>
            </a:r>
            <a:endParaRPr/>
          </a:p>
        </p:txBody>
      </p:sp>
      <p:sp>
        <p:nvSpPr>
          <p:cNvPr id="67" name="Google Shape;67;p10"/>
          <p:cNvSpPr txBox="1"/>
          <p:nvPr>
            <p:ph idx="2" type="body"/>
          </p:nvPr>
        </p:nvSpPr>
        <p:spPr>
          <a:xfrm>
            <a:off x="754200" y="1612225"/>
            <a:ext cx="7788000" cy="4015500"/>
          </a:xfrm>
          <a:prstGeom prst="rect">
            <a:avLst/>
          </a:prstGeom>
          <a:noFill/>
          <a:ln>
            <a:noFill/>
          </a:ln>
        </p:spPr>
        <p:txBody>
          <a:bodyPr anchorCtr="0" anchor="t" bIns="91425" lIns="91425" spcFirstLastPara="1" rIns="91425" wrap="square" tIns="91425">
            <a:noAutofit/>
          </a:bodyPr>
          <a:lstStyle/>
          <a:p>
            <a:pPr indent="-361950" lvl="0" marL="457200" rtl="0" algn="l">
              <a:lnSpc>
                <a:spcPct val="115000"/>
              </a:lnSpc>
              <a:spcBef>
                <a:spcPts val="0"/>
              </a:spcBef>
              <a:spcAft>
                <a:spcPts val="0"/>
              </a:spcAft>
              <a:buSzPts val="2100"/>
              <a:buChar char="&gt;"/>
            </a:pPr>
            <a:r>
              <a:rPr lang="en-US" sz="2100"/>
              <a:t>April 21st, NIH issued Notice of Civil Rights Term and Condition of Award</a:t>
            </a:r>
            <a:endParaRPr sz="2100"/>
          </a:p>
          <a:p>
            <a:pPr indent="0" lvl="0" marL="457200" rtl="0" algn="l">
              <a:lnSpc>
                <a:spcPct val="115000"/>
              </a:lnSpc>
              <a:spcBef>
                <a:spcPts val="0"/>
              </a:spcBef>
              <a:spcAft>
                <a:spcPts val="0"/>
              </a:spcAft>
              <a:buSzPts val="2400"/>
              <a:buNone/>
            </a:pPr>
            <a:r>
              <a:t/>
            </a:r>
            <a:endParaRPr sz="2100"/>
          </a:p>
          <a:p>
            <a:pPr indent="-361950" lvl="0" marL="457200" rtl="0" algn="l">
              <a:lnSpc>
                <a:spcPct val="115000"/>
              </a:lnSpc>
              <a:spcBef>
                <a:spcPts val="0"/>
              </a:spcBef>
              <a:spcAft>
                <a:spcPts val="0"/>
              </a:spcAft>
              <a:buSzPts val="2100"/>
              <a:buChar char="&gt;"/>
            </a:pPr>
            <a:r>
              <a:rPr lang="en-US" sz="2100"/>
              <a:t>UW and its programs comply with all applicable Federal anti-discrimination laws.</a:t>
            </a:r>
            <a:endParaRPr sz="2100"/>
          </a:p>
          <a:p>
            <a:pPr indent="0" lvl="0" marL="457200" rtl="0" algn="l">
              <a:lnSpc>
                <a:spcPct val="115000"/>
              </a:lnSpc>
              <a:spcBef>
                <a:spcPts val="0"/>
              </a:spcBef>
              <a:spcAft>
                <a:spcPts val="0"/>
              </a:spcAft>
              <a:buSzPts val="2400"/>
              <a:buNone/>
            </a:pPr>
            <a:r>
              <a:t/>
            </a:r>
            <a:endParaRPr sz="2100"/>
          </a:p>
          <a:p>
            <a:pPr indent="-361950" lvl="0" marL="457200" rtl="0" algn="l">
              <a:lnSpc>
                <a:spcPct val="115000"/>
              </a:lnSpc>
              <a:spcBef>
                <a:spcPts val="0"/>
              </a:spcBef>
              <a:spcAft>
                <a:spcPts val="0"/>
              </a:spcAft>
              <a:buSzPts val="2100"/>
              <a:buChar char="&gt;"/>
            </a:pPr>
            <a:r>
              <a:rPr lang="en-US" sz="2100"/>
              <a:t>For more information, see </a:t>
            </a:r>
            <a:r>
              <a:rPr lang="en-US" sz="2100" u="sng">
                <a:solidFill>
                  <a:schemeClr val="hlink"/>
                </a:solidFill>
                <a:hlinkClick r:id="rId3"/>
              </a:rPr>
              <a:t>UW’s Programs and Activities Checklist</a:t>
            </a:r>
            <a:r>
              <a:rPr lang="en-US" sz="2100"/>
              <a:t>.</a:t>
            </a:r>
            <a:endParaRPr sz="2100"/>
          </a:p>
          <a:p>
            <a:pPr indent="0" lvl="0" marL="457200" marR="0" rtl="0" algn="l">
              <a:lnSpc>
                <a:spcPct val="115000"/>
              </a:lnSpc>
              <a:spcBef>
                <a:spcPts val="0"/>
              </a:spcBef>
              <a:spcAft>
                <a:spcPts val="0"/>
              </a:spcAft>
              <a:buSzPts val="2400"/>
              <a:buNone/>
            </a:pPr>
            <a:r>
              <a:t/>
            </a:r>
            <a:endParaRPr sz="2100"/>
          </a:p>
        </p:txBody>
      </p:sp>
      <p:sp>
        <p:nvSpPr>
          <p:cNvPr id="68" name="Google Shape;68;p10"/>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600" u="sng">
                <a:solidFill>
                  <a:schemeClr val="hlink"/>
                </a:solidFill>
                <a:hlinkClick r:id="rId4"/>
              </a:rPr>
              <a:t>NOT-OD-25-090: Notice of Civil Rights Term and Condition of Award</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1"/>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Foreign Subawards</a:t>
            </a:r>
            <a:endParaRPr/>
          </a:p>
        </p:txBody>
      </p:sp>
      <p:sp>
        <p:nvSpPr>
          <p:cNvPr id="75" name="Google Shape;75;p11"/>
          <p:cNvSpPr txBox="1"/>
          <p:nvPr>
            <p:ph idx="2" type="body"/>
          </p:nvPr>
        </p:nvSpPr>
        <p:spPr>
          <a:xfrm>
            <a:off x="754200" y="1612225"/>
            <a:ext cx="7788000" cy="40155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SzPts val="2400"/>
              <a:buNone/>
            </a:pPr>
            <a:r>
              <a:rPr lang="en-US" sz="2000"/>
              <a:t>May 1st: </a:t>
            </a:r>
            <a:r>
              <a:rPr lang="en-US" sz="2000" u="sng">
                <a:solidFill>
                  <a:schemeClr val="hlink"/>
                </a:solidFill>
                <a:hlinkClick r:id="rId3"/>
              </a:rPr>
              <a:t>Updated NIH Policy on Foreign Subawards</a:t>
            </a:r>
            <a:endParaRPr sz="2000"/>
          </a:p>
          <a:p>
            <a:pPr indent="0" lvl="0" marL="0" marR="0" rtl="0" algn="l">
              <a:lnSpc>
                <a:spcPct val="115000"/>
              </a:lnSpc>
              <a:spcBef>
                <a:spcPts val="0"/>
              </a:spcBef>
              <a:spcAft>
                <a:spcPts val="0"/>
              </a:spcAft>
              <a:buSzPts val="2400"/>
              <a:buNone/>
            </a:pPr>
            <a:r>
              <a:rPr lang="en-US" sz="2000"/>
              <a:t>May 7th: </a:t>
            </a:r>
            <a:r>
              <a:rPr lang="en-US" sz="2000" u="sng">
                <a:solidFill>
                  <a:schemeClr val="hlink"/>
                </a:solidFill>
                <a:hlinkClick r:id="rId4"/>
              </a:rPr>
              <a:t>New NIH Foreign Subaward Structure Enhances Integrity, Accountability, Oversight, and National Security of NIH Funded Research</a:t>
            </a:r>
            <a:endParaRPr sz="2000"/>
          </a:p>
          <a:p>
            <a:pPr indent="-342900" lvl="0" marL="457200" marR="0" rtl="0" algn="l">
              <a:lnSpc>
                <a:spcPct val="115000"/>
              </a:lnSpc>
              <a:spcBef>
                <a:spcPts val="0"/>
              </a:spcBef>
              <a:spcAft>
                <a:spcPts val="0"/>
              </a:spcAft>
              <a:buSzPts val="1800"/>
              <a:buChar char="&gt;"/>
            </a:pPr>
            <a:r>
              <a:rPr lang="en-US" sz="1800"/>
              <a:t>NIH is establishing a new award structure that will prohibit foreign subawards from being nested under the parent award.</a:t>
            </a:r>
            <a:endParaRPr sz="1800"/>
          </a:p>
          <a:p>
            <a:pPr indent="-342900" lvl="0" marL="457200" marR="0" rtl="0" algn="l">
              <a:lnSpc>
                <a:spcPct val="115000"/>
              </a:lnSpc>
              <a:spcBef>
                <a:spcPts val="0"/>
              </a:spcBef>
              <a:spcAft>
                <a:spcPts val="0"/>
              </a:spcAft>
              <a:buSzPts val="1800"/>
              <a:buChar char="&gt;"/>
            </a:pPr>
            <a:r>
              <a:rPr lang="en-US" sz="1800"/>
              <a:t>Foreign awards will be made independent from the parent awards, and will be “linked” by NIH. </a:t>
            </a:r>
            <a:endParaRPr sz="1250">
              <a:solidFill>
                <a:srgbClr val="3D3D3D"/>
              </a:solidFill>
            </a:endParaRPr>
          </a:p>
          <a:p>
            <a:pPr indent="-355600" lvl="0" marL="457200" rtl="0" algn="l">
              <a:lnSpc>
                <a:spcPct val="115000"/>
              </a:lnSpc>
              <a:spcBef>
                <a:spcPts val="0"/>
              </a:spcBef>
              <a:spcAft>
                <a:spcPts val="0"/>
              </a:spcAft>
              <a:buSzPts val="2000"/>
              <a:buChar char="&gt;"/>
            </a:pPr>
            <a:r>
              <a:rPr lang="en-US" sz="1800"/>
              <a:t>Applies to all new, renewal, and non-competing continuation funding under NIH grants and cooperative agreements issued on or after May 1st.</a:t>
            </a:r>
            <a:endParaRPr sz="2000"/>
          </a:p>
          <a:p>
            <a:pPr indent="0" lvl="0" marL="0" rtl="0" algn="l">
              <a:lnSpc>
                <a:spcPct val="115000"/>
              </a:lnSpc>
              <a:spcBef>
                <a:spcPts val="0"/>
              </a:spcBef>
              <a:spcAft>
                <a:spcPts val="0"/>
              </a:spcAft>
              <a:buSzPts val="2400"/>
              <a:buNone/>
            </a:pPr>
            <a:r>
              <a:rPr lang="en-US" sz="2000"/>
              <a:t>The policy does not apply to current funding under active awards (i.e. not retroactively applied).</a:t>
            </a:r>
            <a:endParaRPr sz="2200"/>
          </a:p>
          <a:p>
            <a:pPr indent="0" lvl="0" marL="457200" rtl="0" algn="l">
              <a:lnSpc>
                <a:spcPct val="115000"/>
              </a:lnSpc>
              <a:spcBef>
                <a:spcPts val="0"/>
              </a:spcBef>
              <a:spcAft>
                <a:spcPts val="0"/>
              </a:spcAft>
              <a:buSzPts val="2400"/>
              <a:buNone/>
            </a:pPr>
            <a:r>
              <a:t/>
            </a:r>
            <a:endParaRPr sz="2000"/>
          </a:p>
          <a:p>
            <a:pPr indent="0" lvl="0" marL="457200" marR="0" rtl="0" algn="l">
              <a:lnSpc>
                <a:spcPct val="115000"/>
              </a:lnSpc>
              <a:spcBef>
                <a:spcPts val="0"/>
              </a:spcBef>
              <a:spcAft>
                <a:spcPts val="0"/>
              </a:spcAft>
              <a:buSzPts val="2400"/>
              <a:buNone/>
            </a:pPr>
            <a:r>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2"/>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6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Foreign Subawards &amp; Guidance on Proposals</a:t>
            </a:r>
            <a:endParaRPr/>
          </a:p>
        </p:txBody>
      </p:sp>
      <p:sp>
        <p:nvSpPr>
          <p:cNvPr id="82" name="Google Shape;82;p12"/>
          <p:cNvSpPr txBox="1"/>
          <p:nvPr>
            <p:ph idx="2" type="body"/>
          </p:nvPr>
        </p:nvSpPr>
        <p:spPr>
          <a:xfrm>
            <a:off x="754200" y="1536025"/>
            <a:ext cx="7788000" cy="40155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SzPts val="2400"/>
              <a:buNone/>
            </a:pPr>
            <a:r>
              <a:rPr b="1" lang="en-US" sz="1900"/>
              <a:t>Notice of Funding Opportunities (NOFOs) </a:t>
            </a:r>
            <a:r>
              <a:rPr lang="en-US" sz="1900"/>
              <a:t>which state foreign components are allowed are superseded by </a:t>
            </a:r>
            <a:r>
              <a:rPr lang="en-US" sz="1900" u="sng">
                <a:solidFill>
                  <a:schemeClr val="hlink"/>
                </a:solidFill>
                <a:hlinkClick r:id="rId3"/>
              </a:rPr>
              <a:t>the NIH notice</a:t>
            </a:r>
            <a:r>
              <a:rPr lang="en-US" sz="1900"/>
              <a:t>. This includes subawards. </a:t>
            </a:r>
            <a:endParaRPr sz="1900"/>
          </a:p>
          <a:p>
            <a:pPr indent="0" lvl="0" marL="0" marR="0" rtl="0" algn="l">
              <a:lnSpc>
                <a:spcPct val="115000"/>
              </a:lnSpc>
              <a:spcBef>
                <a:spcPts val="0"/>
              </a:spcBef>
              <a:spcAft>
                <a:spcPts val="0"/>
              </a:spcAft>
              <a:buSzPts val="2400"/>
              <a:buNone/>
            </a:pPr>
            <a:r>
              <a:t/>
            </a:r>
            <a:endParaRPr sz="1900"/>
          </a:p>
          <a:p>
            <a:pPr indent="0" lvl="0" marL="0" marR="0" rtl="0" algn="l">
              <a:lnSpc>
                <a:spcPct val="115000"/>
              </a:lnSpc>
              <a:spcBef>
                <a:spcPts val="0"/>
              </a:spcBef>
              <a:spcAft>
                <a:spcPts val="0"/>
              </a:spcAft>
              <a:buSzPts val="2400"/>
              <a:buNone/>
            </a:pPr>
            <a:r>
              <a:rPr lang="en-US" sz="1900"/>
              <a:t>Effective with the next NIH award cycle, all NIH-funded research involving foreign subawards must be structured as subprojects.</a:t>
            </a:r>
            <a:endParaRPr sz="1900"/>
          </a:p>
          <a:p>
            <a:pPr indent="0" lvl="0" marL="0" marR="0" rtl="0" algn="l">
              <a:lnSpc>
                <a:spcPct val="115000"/>
              </a:lnSpc>
              <a:spcBef>
                <a:spcPts val="0"/>
              </a:spcBef>
              <a:spcAft>
                <a:spcPts val="0"/>
              </a:spcAft>
              <a:buSzPts val="2400"/>
              <a:buNone/>
            </a:pPr>
            <a:r>
              <a:t/>
            </a:r>
            <a:endParaRPr sz="1900"/>
          </a:p>
          <a:p>
            <a:pPr indent="0" lvl="0" marL="0" marR="0" rtl="0" algn="l">
              <a:lnSpc>
                <a:spcPct val="115000"/>
              </a:lnSpc>
              <a:spcBef>
                <a:spcPts val="0"/>
              </a:spcBef>
              <a:spcAft>
                <a:spcPts val="0"/>
              </a:spcAft>
              <a:buSzPts val="2400"/>
              <a:buNone/>
            </a:pPr>
            <a:r>
              <a:rPr b="1" lang="en-US" sz="1900"/>
              <a:t>NIH Proposals, not yet submitted:</a:t>
            </a:r>
            <a:endParaRPr b="1" sz="1050">
              <a:solidFill>
                <a:srgbClr val="3D3D3D"/>
              </a:solidFill>
            </a:endParaRPr>
          </a:p>
          <a:p>
            <a:pPr indent="0" lvl="0" marL="0" marR="0" rtl="0" algn="l">
              <a:lnSpc>
                <a:spcPct val="115000"/>
              </a:lnSpc>
              <a:spcBef>
                <a:spcPts val="0"/>
              </a:spcBef>
              <a:spcAft>
                <a:spcPts val="0"/>
              </a:spcAft>
              <a:buSzPts val="2400"/>
              <a:buNone/>
            </a:pPr>
            <a:r>
              <a:rPr lang="en-US" sz="1900"/>
              <a:t>PIs are </a:t>
            </a:r>
            <a:r>
              <a:rPr b="1" i="1" lang="en-US" sz="1900"/>
              <a:t>strongly encouraged </a:t>
            </a:r>
            <a:r>
              <a:rPr lang="en-US" sz="1900"/>
              <a:t>to wait to submit proposals if will include a foreign entity. It is likely that NIH will withdraw June/July proposals if they have foreign subrecipients included. </a:t>
            </a:r>
            <a:endParaRPr sz="1900"/>
          </a:p>
          <a:p>
            <a:pPr indent="0" lvl="0" marL="0" marR="0" rtl="0" algn="l">
              <a:lnSpc>
                <a:spcPct val="115000"/>
              </a:lnSpc>
              <a:spcBef>
                <a:spcPts val="0"/>
              </a:spcBef>
              <a:spcAft>
                <a:spcPts val="0"/>
              </a:spcAft>
              <a:buSzPts val="2400"/>
              <a:buNone/>
            </a:pPr>
            <a:r>
              <a:t/>
            </a:r>
            <a:endParaRPr sz="1700"/>
          </a:p>
          <a:p>
            <a:pPr indent="0" lvl="0" marL="0" marR="0" rtl="0" algn="l">
              <a:lnSpc>
                <a:spcPct val="115000"/>
              </a:lnSpc>
              <a:spcBef>
                <a:spcPts val="0"/>
              </a:spcBef>
              <a:spcAft>
                <a:spcPts val="0"/>
              </a:spcAft>
              <a:buSzPts val="2400"/>
              <a:buNone/>
            </a:pPr>
            <a:r>
              <a:t/>
            </a:r>
            <a:endParaRPr sz="1600">
              <a:solidFill>
                <a:schemeClr val="dk1"/>
              </a:solidFill>
            </a:endParaRPr>
          </a:p>
          <a:p>
            <a:pPr indent="0" lvl="0" marL="457200" rtl="0" algn="l">
              <a:lnSpc>
                <a:spcPct val="115000"/>
              </a:lnSpc>
              <a:spcBef>
                <a:spcPts val="0"/>
              </a:spcBef>
              <a:spcAft>
                <a:spcPts val="0"/>
              </a:spcAft>
              <a:buSzPts val="2400"/>
              <a:buNone/>
            </a:pPr>
            <a:r>
              <a:t/>
            </a:r>
            <a:endParaRPr sz="1400">
              <a:solidFill>
                <a:schemeClr val="dk1"/>
              </a:solidFill>
            </a:endParaRPr>
          </a:p>
          <a:p>
            <a:pPr indent="0" lvl="0" marL="457200" rtl="0" algn="l">
              <a:lnSpc>
                <a:spcPct val="115000"/>
              </a:lnSpc>
              <a:spcBef>
                <a:spcPts val="0"/>
              </a:spcBef>
              <a:spcAft>
                <a:spcPts val="0"/>
              </a:spcAft>
              <a:buSzPts val="2400"/>
              <a:buNone/>
            </a:pPr>
            <a:r>
              <a:t/>
            </a:r>
            <a:endParaRPr sz="1700"/>
          </a:p>
          <a:p>
            <a:pPr indent="0" lvl="0" marL="457200" rtl="0" algn="l">
              <a:lnSpc>
                <a:spcPct val="115000"/>
              </a:lnSpc>
              <a:spcBef>
                <a:spcPts val="0"/>
              </a:spcBef>
              <a:spcAft>
                <a:spcPts val="0"/>
              </a:spcAft>
              <a:buSzPts val="2400"/>
              <a:buNone/>
            </a:pPr>
            <a:r>
              <a:t/>
            </a:r>
            <a:endParaRPr sz="1700"/>
          </a:p>
          <a:p>
            <a:pPr indent="0" lvl="0" marL="457200" marR="0" rtl="0" algn="l">
              <a:lnSpc>
                <a:spcPct val="115000"/>
              </a:lnSpc>
              <a:spcBef>
                <a:spcPts val="0"/>
              </a:spcBef>
              <a:spcAft>
                <a:spcPts val="0"/>
              </a:spcAft>
              <a:buSzPts val="2400"/>
              <a:buNone/>
            </a:pPr>
            <a:r>
              <a:t/>
            </a:r>
            <a:endParaRPr sz="1700"/>
          </a:p>
        </p:txBody>
      </p:sp>
      <p:sp>
        <p:nvSpPr>
          <p:cNvPr id="83" name="Google Shape;83;p12"/>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7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500" u="none" cap="none" strike="noStrike">
                <a:solidFill>
                  <a:srgbClr val="4B2E83"/>
                </a:solidFill>
                <a:latin typeface="Encode Sans"/>
                <a:ea typeface="Encode Sans"/>
                <a:cs typeface="Encode Sans"/>
                <a:sym typeface="Encode Sans"/>
              </a:rPr>
              <a:t>Foreign Subawards &amp; Proposals, cont’d.</a:t>
            </a:r>
            <a:endParaRPr/>
          </a:p>
        </p:txBody>
      </p:sp>
      <p:sp>
        <p:nvSpPr>
          <p:cNvPr id="90" name="Google Shape;90;p13"/>
          <p:cNvSpPr txBox="1"/>
          <p:nvPr>
            <p:ph idx="2" type="body"/>
          </p:nvPr>
        </p:nvSpPr>
        <p:spPr>
          <a:xfrm>
            <a:off x="754200" y="1559425"/>
            <a:ext cx="7788000" cy="4220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SzPts val="2400"/>
              <a:buNone/>
            </a:pPr>
            <a:r>
              <a:rPr lang="en-US" sz="1900"/>
              <a:t>If PI thinks critical to submit on this Cycle, two options:</a:t>
            </a:r>
            <a:endParaRPr sz="1900"/>
          </a:p>
          <a:p>
            <a:pPr indent="-349250" lvl="0" marL="457200" marR="0" rtl="0" algn="l">
              <a:lnSpc>
                <a:spcPct val="115000"/>
              </a:lnSpc>
              <a:spcBef>
                <a:spcPts val="0"/>
              </a:spcBef>
              <a:spcAft>
                <a:spcPts val="0"/>
              </a:spcAft>
              <a:buSzPts val="1900"/>
              <a:buChar char="&gt;"/>
            </a:pPr>
            <a:r>
              <a:rPr lang="en-US" sz="1900"/>
              <a:t>Submit without any foreign participation</a:t>
            </a:r>
            <a:endParaRPr sz="1900"/>
          </a:p>
          <a:p>
            <a:pPr indent="-349250" lvl="0" marL="457200" marR="0" rtl="0" algn="l">
              <a:lnSpc>
                <a:spcPct val="115000"/>
              </a:lnSpc>
              <a:spcBef>
                <a:spcPts val="0"/>
              </a:spcBef>
              <a:spcAft>
                <a:spcPts val="0"/>
              </a:spcAft>
              <a:buSzPts val="1900"/>
              <a:buChar char="&gt;"/>
            </a:pPr>
            <a:r>
              <a:rPr lang="en-US" sz="1900"/>
              <a:t>Submit with a description of the work to be carried out by the foreign participating entity and describe how we wish it to be linked as a subproject to parent award, once this new mechanism is available. Caution: This approach may result in problems upon submission or NIH Division Receipt &amp; Referral (DRR) withdrawing from consideration.</a:t>
            </a:r>
            <a:endParaRPr sz="1900"/>
          </a:p>
          <a:p>
            <a:pPr indent="0" lvl="0" marL="457200" marR="0" rtl="0" algn="l">
              <a:lnSpc>
                <a:spcPct val="115000"/>
              </a:lnSpc>
              <a:spcBef>
                <a:spcPts val="0"/>
              </a:spcBef>
              <a:spcAft>
                <a:spcPts val="0"/>
              </a:spcAft>
              <a:buSzPts val="2400"/>
              <a:buNone/>
            </a:pPr>
            <a:r>
              <a:t/>
            </a:r>
            <a:endParaRPr sz="1900"/>
          </a:p>
          <a:p>
            <a:pPr indent="0" lvl="0" marL="457200" marR="0" rtl="0" algn="l">
              <a:lnSpc>
                <a:spcPct val="115000"/>
              </a:lnSpc>
              <a:spcBef>
                <a:spcPts val="0"/>
              </a:spcBef>
              <a:spcAft>
                <a:spcPts val="0"/>
              </a:spcAft>
              <a:buSzPts val="2400"/>
              <a:buNone/>
            </a:pPr>
            <a:r>
              <a:t/>
            </a:r>
            <a:endParaRPr sz="1900"/>
          </a:p>
          <a:p>
            <a:pPr indent="0" lvl="0" marL="457200" marR="0" rtl="0" algn="l">
              <a:lnSpc>
                <a:spcPct val="115000"/>
              </a:lnSpc>
              <a:spcBef>
                <a:spcPts val="0"/>
              </a:spcBef>
              <a:spcAft>
                <a:spcPts val="0"/>
              </a:spcAft>
              <a:buSzPts val="2400"/>
              <a:buNone/>
            </a:pPr>
            <a:r>
              <a:t/>
            </a:r>
            <a:endParaRPr sz="2000"/>
          </a:p>
        </p:txBody>
      </p:sp>
      <p:sp>
        <p:nvSpPr>
          <p:cNvPr id="91" name="Google Shape;91;p13"/>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600" u="sng">
                <a:solidFill>
                  <a:schemeClr val="hlink"/>
                </a:solidFill>
                <a:hlinkClick r:id="rId3"/>
              </a:rPr>
              <a:t>NIH Updated Policy on Foreign Subawards - NOT OD-25-104</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7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500" u="none" cap="none" strike="noStrike">
                <a:solidFill>
                  <a:srgbClr val="4B2E83"/>
                </a:solidFill>
                <a:latin typeface="Encode Sans"/>
                <a:ea typeface="Encode Sans"/>
                <a:cs typeface="Encode Sans"/>
                <a:sym typeface="Encode Sans"/>
              </a:rPr>
              <a:t>Foreign Subawards &amp; submitted proposals and noncompeting continuations</a:t>
            </a:r>
            <a:endParaRPr/>
          </a:p>
        </p:txBody>
      </p:sp>
      <p:sp>
        <p:nvSpPr>
          <p:cNvPr id="98" name="Google Shape;98;p14"/>
          <p:cNvSpPr txBox="1"/>
          <p:nvPr>
            <p:ph idx="2" type="body"/>
          </p:nvPr>
        </p:nvSpPr>
        <p:spPr>
          <a:xfrm>
            <a:off x="754200" y="1559425"/>
            <a:ext cx="7788000" cy="4220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SzPts val="2400"/>
              <a:buNone/>
            </a:pPr>
            <a:r>
              <a:t/>
            </a:r>
            <a:endParaRPr sz="1900"/>
          </a:p>
          <a:p>
            <a:pPr indent="-349250" lvl="0" marL="457200" marR="0" rtl="0" algn="l">
              <a:lnSpc>
                <a:spcPct val="115000"/>
              </a:lnSpc>
              <a:spcBef>
                <a:spcPts val="0"/>
              </a:spcBef>
              <a:spcAft>
                <a:spcPts val="0"/>
              </a:spcAft>
              <a:buSzPts val="1900"/>
              <a:buChar char="&gt;"/>
            </a:pPr>
            <a:r>
              <a:rPr lang="en-US" sz="1900"/>
              <a:t>NIH </a:t>
            </a:r>
            <a:r>
              <a:rPr lang="en-US" sz="1900" u="sng">
                <a:solidFill>
                  <a:schemeClr val="hlink"/>
                </a:solidFill>
                <a:hlinkClick r:id="rId3"/>
              </a:rPr>
              <a:t>states that it will not issue</a:t>
            </a:r>
            <a:r>
              <a:rPr lang="en-US" sz="1900"/>
              <a:t> awards to domestic or foreign entities (new, renewal or non-competing continuation), that include a subaward to a foreign entity.</a:t>
            </a:r>
            <a:endParaRPr sz="1900"/>
          </a:p>
          <a:p>
            <a:pPr indent="0" lvl="0" marL="457200" marR="0" rtl="0" algn="l">
              <a:lnSpc>
                <a:spcPct val="115000"/>
              </a:lnSpc>
              <a:spcBef>
                <a:spcPts val="0"/>
              </a:spcBef>
              <a:spcAft>
                <a:spcPts val="0"/>
              </a:spcAft>
              <a:buSzPts val="2400"/>
              <a:buNone/>
            </a:pPr>
            <a:r>
              <a:t/>
            </a:r>
            <a:endParaRPr sz="1900"/>
          </a:p>
          <a:p>
            <a:pPr indent="-349250" lvl="0" marL="457200" rtl="0" algn="l">
              <a:lnSpc>
                <a:spcPct val="115000"/>
              </a:lnSpc>
              <a:spcBef>
                <a:spcPts val="0"/>
              </a:spcBef>
              <a:spcAft>
                <a:spcPts val="0"/>
              </a:spcAft>
              <a:buSzPts val="1900"/>
              <a:buChar char="&gt;"/>
            </a:pPr>
            <a:r>
              <a:rPr lang="en-US" sz="1900"/>
              <a:t>NIH will be allowed to renegotiate all award types to remove subawards to foreign entities where the work can be done domestically.</a:t>
            </a:r>
            <a:endParaRPr sz="1900"/>
          </a:p>
          <a:p>
            <a:pPr indent="0" lvl="0" marL="457200" marR="0" rtl="0" algn="l">
              <a:lnSpc>
                <a:spcPct val="115000"/>
              </a:lnSpc>
              <a:spcBef>
                <a:spcPts val="0"/>
              </a:spcBef>
              <a:spcAft>
                <a:spcPts val="0"/>
              </a:spcAft>
              <a:buSzPts val="2400"/>
              <a:buNone/>
            </a:pPr>
            <a:r>
              <a:t/>
            </a:r>
            <a:endParaRPr sz="2000"/>
          </a:p>
        </p:txBody>
      </p:sp>
      <p:sp>
        <p:nvSpPr>
          <p:cNvPr id="99" name="Google Shape;99;p14"/>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600" u="sng">
                <a:solidFill>
                  <a:schemeClr val="hlink"/>
                </a:solidFill>
                <a:hlinkClick r:id="rId4"/>
              </a:rPr>
              <a:t>NIH Updated Policy on Foreign Subawards - NOT OD-25-104</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5"/>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7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115000"/>
              </a:lnSpc>
              <a:spcBef>
                <a:spcPts val="0"/>
              </a:spcBef>
              <a:spcAft>
                <a:spcPts val="0"/>
              </a:spcAft>
              <a:buClr>
                <a:srgbClr val="4B2E83"/>
              </a:buClr>
              <a:buSzPts val="3000"/>
              <a:buFont typeface="Arial"/>
              <a:buNone/>
            </a:pPr>
            <a:r>
              <a:rPr b="0" i="0" lang="en-US" sz="1800" u="none" cap="none" strike="noStrike">
                <a:solidFill>
                  <a:srgbClr val="4B2E83"/>
                </a:solidFill>
                <a:latin typeface="Open Sans"/>
                <a:ea typeface="Open Sans"/>
                <a:cs typeface="Open Sans"/>
                <a:sym typeface="Open Sans"/>
              </a:rPr>
              <a:t>Actions NIH may ask of those with expected award </a:t>
            </a:r>
            <a:endParaRPr b="0" i="0" sz="2500" u="none" cap="none" strike="noStrike">
              <a:solidFill>
                <a:srgbClr val="4B2E83"/>
              </a:solidFill>
              <a:latin typeface="Encode Sans"/>
              <a:ea typeface="Encode Sans"/>
              <a:cs typeface="Encode Sans"/>
              <a:sym typeface="Encode Sans"/>
            </a:endParaRPr>
          </a:p>
        </p:txBody>
      </p:sp>
      <p:sp>
        <p:nvSpPr>
          <p:cNvPr id="106" name="Google Shape;106;p15"/>
          <p:cNvSpPr txBox="1"/>
          <p:nvPr>
            <p:ph idx="2" type="body"/>
          </p:nvPr>
        </p:nvSpPr>
        <p:spPr>
          <a:xfrm>
            <a:off x="754200" y="1517275"/>
            <a:ext cx="7788000" cy="422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t/>
            </a:r>
            <a:endParaRPr b="1" sz="2050">
              <a:solidFill>
                <a:schemeClr val="accent1"/>
              </a:solidFill>
            </a:endParaRPr>
          </a:p>
          <a:p>
            <a:pPr indent="0" lvl="0" marL="0" rtl="0" algn="l">
              <a:lnSpc>
                <a:spcPct val="115000"/>
              </a:lnSpc>
              <a:spcBef>
                <a:spcPts val="0"/>
              </a:spcBef>
              <a:spcAft>
                <a:spcPts val="0"/>
              </a:spcAft>
              <a:buSzPts val="2400"/>
              <a:buNone/>
            </a:pPr>
            <a:r>
              <a:rPr b="1" lang="en-US" sz="2050">
                <a:solidFill>
                  <a:schemeClr val="accent1"/>
                </a:solidFill>
              </a:rPr>
              <a:t>New/Competing - Submitted</a:t>
            </a:r>
            <a:endParaRPr b="1" sz="2050">
              <a:solidFill>
                <a:schemeClr val="accent1"/>
              </a:solidFill>
            </a:endParaRPr>
          </a:p>
          <a:p>
            <a:pPr indent="0" lvl="0" marL="0" rtl="0" algn="l">
              <a:lnSpc>
                <a:spcPct val="115000"/>
              </a:lnSpc>
              <a:spcBef>
                <a:spcPts val="0"/>
              </a:spcBef>
              <a:spcAft>
                <a:spcPts val="0"/>
              </a:spcAft>
              <a:buSzPts val="2400"/>
              <a:buNone/>
            </a:pPr>
            <a:r>
              <a:t/>
            </a:r>
            <a:endParaRPr b="1" sz="2050">
              <a:solidFill>
                <a:schemeClr val="accent1"/>
              </a:solidFill>
            </a:endParaRPr>
          </a:p>
          <a:p>
            <a:pPr indent="0" lvl="0" marL="0" rtl="0" algn="l">
              <a:lnSpc>
                <a:spcPct val="115000"/>
              </a:lnSpc>
              <a:spcBef>
                <a:spcPts val="0"/>
              </a:spcBef>
              <a:spcAft>
                <a:spcPts val="0"/>
              </a:spcAft>
              <a:buSzPts val="2400"/>
              <a:buNone/>
            </a:pPr>
            <a:r>
              <a:rPr b="1" lang="en-US" sz="2050">
                <a:solidFill>
                  <a:schemeClr val="accent1"/>
                </a:solidFill>
              </a:rPr>
              <a:t>Remove foreign subrecipient from proposed work and submit Change in Scope/Budget: </a:t>
            </a:r>
            <a:r>
              <a:rPr lang="en-US" sz="2050">
                <a:solidFill>
                  <a:schemeClr val="accent1"/>
                </a:solidFill>
              </a:rPr>
              <a:t>It is unclear if we can ask that that the new “subproject” model be implemented on case by case. We will address if/when this occurs.</a:t>
            </a:r>
            <a:endParaRPr sz="2050">
              <a:solidFill>
                <a:schemeClr val="accent1"/>
              </a:solidFill>
            </a:endParaRPr>
          </a:p>
          <a:p>
            <a:pPr indent="0" lvl="0" marL="0" rtl="0" algn="l">
              <a:lnSpc>
                <a:spcPct val="115000"/>
              </a:lnSpc>
              <a:spcBef>
                <a:spcPts val="0"/>
              </a:spcBef>
              <a:spcAft>
                <a:spcPts val="0"/>
              </a:spcAft>
              <a:buSzPts val="2400"/>
              <a:buNone/>
            </a:pPr>
            <a:r>
              <a:t/>
            </a:r>
            <a:endParaRPr b="1" sz="2050">
              <a:solidFill>
                <a:schemeClr val="accent1"/>
              </a:solidFill>
            </a:endParaRPr>
          </a:p>
          <a:p>
            <a:pPr indent="0" lvl="0" marL="0" rtl="0" algn="l">
              <a:lnSpc>
                <a:spcPct val="115000"/>
              </a:lnSpc>
              <a:spcBef>
                <a:spcPts val="0"/>
              </a:spcBef>
              <a:spcAft>
                <a:spcPts val="0"/>
              </a:spcAft>
              <a:buSzPts val="2400"/>
              <a:buNone/>
            </a:pPr>
            <a:r>
              <a:t/>
            </a:r>
            <a:endParaRPr sz="2050">
              <a:solidFill>
                <a:schemeClr val="accent1"/>
              </a:solidFill>
            </a:endParaRPr>
          </a:p>
          <a:p>
            <a:pPr indent="0" lvl="0" marL="1371600" rtl="0" algn="l">
              <a:lnSpc>
                <a:spcPct val="115000"/>
              </a:lnSpc>
              <a:spcBef>
                <a:spcPts val="0"/>
              </a:spcBef>
              <a:spcAft>
                <a:spcPts val="0"/>
              </a:spcAft>
              <a:buSzPts val="2400"/>
              <a:buNone/>
            </a:pPr>
            <a:r>
              <a:t/>
            </a:r>
            <a:endParaRPr sz="2050">
              <a:solidFill>
                <a:schemeClr val="accent1"/>
              </a:solidFill>
            </a:endParaRPr>
          </a:p>
          <a:p>
            <a:pPr indent="0" lvl="0" marL="457200" marR="0" rtl="0" algn="l">
              <a:lnSpc>
                <a:spcPct val="115000"/>
              </a:lnSpc>
              <a:spcBef>
                <a:spcPts val="0"/>
              </a:spcBef>
              <a:spcAft>
                <a:spcPts val="0"/>
              </a:spcAft>
              <a:buSzPts val="2400"/>
              <a:buNone/>
            </a:pPr>
            <a:r>
              <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6"/>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27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115000"/>
              </a:lnSpc>
              <a:spcBef>
                <a:spcPts val="0"/>
              </a:spcBef>
              <a:spcAft>
                <a:spcPts val="0"/>
              </a:spcAft>
              <a:buClr>
                <a:srgbClr val="4B2E83"/>
              </a:buClr>
              <a:buSzPts val="3000"/>
              <a:buFont typeface="Arial"/>
              <a:buNone/>
            </a:pPr>
            <a:r>
              <a:rPr b="0" i="0" lang="en-US" sz="2200" u="none" cap="none" strike="noStrike">
                <a:solidFill>
                  <a:srgbClr val="4B2E83"/>
                </a:solidFill>
                <a:latin typeface="Open Sans"/>
                <a:ea typeface="Open Sans"/>
                <a:cs typeface="Open Sans"/>
                <a:sym typeface="Open Sans"/>
              </a:rPr>
              <a:t>Actions NIH may ask of those with continuation funding</a:t>
            </a:r>
            <a:endParaRPr b="0" i="0" sz="2200" u="none" cap="none" strike="noStrike">
              <a:solidFill>
                <a:srgbClr val="4B2E83"/>
              </a:solidFill>
              <a:latin typeface="Encode Sans"/>
              <a:ea typeface="Encode Sans"/>
              <a:cs typeface="Encode Sans"/>
              <a:sym typeface="Encode Sans"/>
            </a:endParaRPr>
          </a:p>
        </p:txBody>
      </p:sp>
      <p:sp>
        <p:nvSpPr>
          <p:cNvPr id="113" name="Google Shape;113;p16"/>
          <p:cNvSpPr txBox="1"/>
          <p:nvPr>
            <p:ph idx="2" type="body"/>
          </p:nvPr>
        </p:nvSpPr>
        <p:spPr>
          <a:xfrm>
            <a:off x="754200" y="1254625"/>
            <a:ext cx="7788000" cy="422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t/>
            </a:r>
            <a:endParaRPr b="1" sz="1750">
              <a:solidFill>
                <a:schemeClr val="accent1"/>
              </a:solidFill>
            </a:endParaRPr>
          </a:p>
          <a:p>
            <a:pPr indent="0" lvl="0" marL="0" rtl="0" algn="l">
              <a:lnSpc>
                <a:spcPct val="115000"/>
              </a:lnSpc>
              <a:spcBef>
                <a:spcPts val="0"/>
              </a:spcBef>
              <a:spcAft>
                <a:spcPts val="0"/>
              </a:spcAft>
              <a:buSzPts val="2400"/>
              <a:buNone/>
            </a:pPr>
            <a:r>
              <a:rPr b="1" lang="en-US" sz="2150">
                <a:solidFill>
                  <a:schemeClr val="accent1"/>
                </a:solidFill>
              </a:rPr>
              <a:t>Non-competing Continuations</a:t>
            </a:r>
            <a:endParaRPr b="1" sz="2150">
              <a:solidFill>
                <a:schemeClr val="accent1"/>
              </a:solidFill>
            </a:endParaRPr>
          </a:p>
          <a:p>
            <a:pPr indent="0" lvl="0" marL="0" rtl="0" algn="l">
              <a:lnSpc>
                <a:spcPct val="115000"/>
              </a:lnSpc>
              <a:spcBef>
                <a:spcPts val="0"/>
              </a:spcBef>
              <a:spcAft>
                <a:spcPts val="0"/>
              </a:spcAft>
              <a:buSzPts val="2400"/>
              <a:buNone/>
            </a:pPr>
            <a:r>
              <a:t/>
            </a:r>
            <a:endParaRPr b="1" sz="1750">
              <a:solidFill>
                <a:schemeClr val="accent1"/>
              </a:solidFill>
            </a:endParaRPr>
          </a:p>
          <a:p>
            <a:pPr indent="0" lvl="0" marL="0" rtl="0" algn="l">
              <a:lnSpc>
                <a:spcPct val="115000"/>
              </a:lnSpc>
              <a:spcBef>
                <a:spcPts val="0"/>
              </a:spcBef>
              <a:spcAft>
                <a:spcPts val="0"/>
              </a:spcAft>
              <a:buSzPts val="2400"/>
              <a:buNone/>
            </a:pPr>
            <a:r>
              <a:rPr b="1" lang="en-US" sz="1750">
                <a:solidFill>
                  <a:schemeClr val="accent1"/>
                </a:solidFill>
              </a:rPr>
              <a:t>Closeout a current foreign subaward:</a:t>
            </a:r>
            <a:r>
              <a:rPr lang="en-US" sz="1750">
                <a:solidFill>
                  <a:schemeClr val="accent1"/>
                </a:solidFill>
              </a:rPr>
              <a:t> It is UW’s practice to issue subawards one year at a time. If we are asked to do an early termination, we should push back given the policy wording.</a:t>
            </a:r>
            <a:endParaRPr sz="1750">
              <a:solidFill>
                <a:schemeClr val="accent1"/>
              </a:solidFill>
            </a:endParaRPr>
          </a:p>
          <a:p>
            <a:pPr indent="0" lvl="0" marL="914400" rtl="0" algn="l">
              <a:lnSpc>
                <a:spcPct val="115000"/>
              </a:lnSpc>
              <a:spcBef>
                <a:spcPts val="0"/>
              </a:spcBef>
              <a:spcAft>
                <a:spcPts val="0"/>
              </a:spcAft>
              <a:buSzPts val="2400"/>
              <a:buNone/>
            </a:pPr>
            <a:r>
              <a:t/>
            </a:r>
            <a:endParaRPr sz="1750">
              <a:solidFill>
                <a:schemeClr val="accent1"/>
              </a:solidFill>
            </a:endParaRPr>
          </a:p>
          <a:p>
            <a:pPr indent="0" lvl="0" marL="0" rtl="0" algn="l">
              <a:lnSpc>
                <a:spcPct val="115000"/>
              </a:lnSpc>
              <a:spcBef>
                <a:spcPts val="0"/>
              </a:spcBef>
              <a:spcAft>
                <a:spcPts val="0"/>
              </a:spcAft>
              <a:buSzPts val="2400"/>
              <a:buNone/>
            </a:pPr>
            <a:r>
              <a:rPr b="1" lang="en-US" sz="1750">
                <a:solidFill>
                  <a:schemeClr val="accent1"/>
                </a:solidFill>
              </a:rPr>
              <a:t>Change scope for outyears</a:t>
            </a:r>
            <a:r>
              <a:rPr lang="en-US" sz="1750">
                <a:solidFill>
                  <a:schemeClr val="accent1"/>
                </a:solidFill>
              </a:rPr>
              <a:t>: In the absence of further direction from NIH, we recommend that the “Change in Scope” submitted reflect continued work without the foreign subrecipient, if possible, but include information on how we wish to include the foreign entity under the future new award structure. </a:t>
            </a:r>
            <a:endParaRPr sz="1750">
              <a:solidFill>
                <a:schemeClr val="accent1"/>
              </a:solidFill>
            </a:endParaRPr>
          </a:p>
          <a:p>
            <a:pPr indent="0" lvl="0" marL="0" rtl="0" algn="l">
              <a:lnSpc>
                <a:spcPct val="115000"/>
              </a:lnSpc>
              <a:spcBef>
                <a:spcPts val="0"/>
              </a:spcBef>
              <a:spcAft>
                <a:spcPts val="0"/>
              </a:spcAft>
              <a:buSzPts val="2400"/>
              <a:buNone/>
            </a:pPr>
            <a:r>
              <a:t/>
            </a:r>
            <a:endParaRPr sz="1750">
              <a:solidFill>
                <a:schemeClr val="accent1"/>
              </a:solidFill>
            </a:endParaRPr>
          </a:p>
          <a:p>
            <a:pPr indent="0" lvl="0" marL="0" rtl="0" algn="l">
              <a:lnSpc>
                <a:spcPct val="115000"/>
              </a:lnSpc>
              <a:spcBef>
                <a:spcPts val="0"/>
              </a:spcBef>
              <a:spcAft>
                <a:spcPts val="0"/>
              </a:spcAft>
              <a:buSzPts val="2400"/>
              <a:buNone/>
            </a:pPr>
            <a:r>
              <a:rPr b="1" lang="en-US" sz="1750">
                <a:solidFill>
                  <a:schemeClr val="accent1"/>
                </a:solidFill>
              </a:rPr>
              <a:t>Provide Justification for foreign component (including foreign subaward):</a:t>
            </a:r>
            <a:endParaRPr b="1" sz="1750">
              <a:solidFill>
                <a:schemeClr val="accent1"/>
              </a:solidFill>
            </a:endParaRPr>
          </a:p>
          <a:p>
            <a:pPr indent="-339725" lvl="0" marL="457200" rtl="0" algn="l">
              <a:lnSpc>
                <a:spcPct val="115000"/>
              </a:lnSpc>
              <a:spcBef>
                <a:spcPts val="0"/>
              </a:spcBef>
              <a:spcAft>
                <a:spcPts val="0"/>
              </a:spcAft>
              <a:buClr>
                <a:schemeClr val="accent1"/>
              </a:buClr>
              <a:buSzPts val="1750"/>
              <a:buChar char="&gt;"/>
            </a:pPr>
            <a:r>
              <a:rPr lang="en-US" sz="1750">
                <a:solidFill>
                  <a:schemeClr val="accent1"/>
                </a:solidFill>
              </a:rPr>
              <a:t>Re-evaluate the NIH definition of </a:t>
            </a:r>
            <a:r>
              <a:rPr lang="en-US" sz="1750" u="sng">
                <a:solidFill>
                  <a:schemeClr val="hlink"/>
                </a:solidFill>
                <a:hlinkClick r:id="rId3"/>
              </a:rPr>
              <a:t>foreign component</a:t>
            </a:r>
            <a:endParaRPr sz="1750">
              <a:solidFill>
                <a:schemeClr val="accent1"/>
              </a:solidFill>
            </a:endParaRPr>
          </a:p>
          <a:p>
            <a:pPr indent="-339725" lvl="0" marL="457200" rtl="0" algn="l">
              <a:lnSpc>
                <a:spcPct val="115000"/>
              </a:lnSpc>
              <a:spcBef>
                <a:spcPts val="0"/>
              </a:spcBef>
              <a:spcAft>
                <a:spcPts val="0"/>
              </a:spcAft>
              <a:buClr>
                <a:schemeClr val="accent1"/>
              </a:buClr>
              <a:buSzPts val="1750"/>
              <a:buChar char="&gt;"/>
            </a:pPr>
            <a:r>
              <a:rPr lang="en-US" sz="1750">
                <a:solidFill>
                  <a:schemeClr val="accent1"/>
                </a:solidFill>
              </a:rPr>
              <a:t>Prepare response with this definition in mind</a:t>
            </a:r>
            <a:endParaRPr sz="1750">
              <a:solidFill>
                <a:schemeClr val="accent1"/>
              </a:solidFill>
            </a:endParaRPr>
          </a:p>
          <a:p>
            <a:pPr indent="0" lvl="0" marL="1371600" rtl="0" algn="l">
              <a:lnSpc>
                <a:spcPct val="115000"/>
              </a:lnSpc>
              <a:spcBef>
                <a:spcPts val="0"/>
              </a:spcBef>
              <a:spcAft>
                <a:spcPts val="0"/>
              </a:spcAft>
              <a:buSzPts val="2400"/>
              <a:buNone/>
            </a:pPr>
            <a:r>
              <a:t/>
            </a:r>
            <a:endParaRPr sz="1750">
              <a:solidFill>
                <a:schemeClr val="accent1"/>
              </a:solidFill>
            </a:endParaRPr>
          </a:p>
          <a:p>
            <a:pPr indent="0" lvl="0" marL="457200" marR="0" rtl="0" algn="l">
              <a:lnSpc>
                <a:spcPct val="115000"/>
              </a:lnSpc>
              <a:spcBef>
                <a:spcPts val="0"/>
              </a:spcBef>
              <a:spcAft>
                <a:spcPts val="0"/>
              </a:spcAft>
              <a:buSzPts val="2400"/>
              <a:buNone/>
            </a:pPr>
            <a:r>
              <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7"/>
          <p:cNvSpPr txBox="1"/>
          <p:nvPr>
            <p:ph type="title"/>
          </p:nvPr>
        </p:nvSpPr>
        <p:spPr>
          <a:xfrm>
            <a:off x="671757" y="371510"/>
            <a:ext cx="8184600" cy="992100"/>
          </a:xfrm>
          <a:prstGeom prst="rect">
            <a:avLst/>
          </a:prstGeom>
          <a:noFill/>
          <a:ln>
            <a:noFill/>
          </a:ln>
        </p:spPr>
        <p:txBody>
          <a:bodyPr anchorCtr="0" anchor="b" bIns="91425" lIns="91425" spcFirstLastPara="1" rIns="91425" wrap="square" tIns="91425">
            <a:noAutofit/>
          </a:bodyPr>
          <a:lstStyle/>
          <a:p>
            <a:pPr indent="0" lvl="0" marL="0" marR="0" rtl="0" algn="l">
              <a:lnSpc>
                <a:spcPct val="90000"/>
              </a:lnSpc>
              <a:spcBef>
                <a:spcPts val="600"/>
              </a:spcBef>
              <a:spcAft>
                <a:spcPts val="0"/>
              </a:spcAft>
              <a:buClr>
                <a:srgbClr val="4B2E83"/>
              </a:buClr>
              <a:buSzPts val="3000"/>
              <a:buFont typeface="Arial"/>
              <a:buNone/>
            </a:pPr>
            <a:r>
              <a:rPr b="0" i="0" lang="en-US" sz="3000" u="none" cap="none" strike="noStrike">
                <a:solidFill>
                  <a:srgbClr val="4B2E83"/>
                </a:solidFill>
                <a:latin typeface="Encode Sans Black"/>
                <a:ea typeface="Encode Sans Black"/>
                <a:cs typeface="Encode Sans Black"/>
                <a:sym typeface="Encode Sans Black"/>
              </a:rPr>
              <a:t>National Institutes of Health (NIH)</a:t>
            </a:r>
            <a:endParaRPr/>
          </a:p>
          <a:p>
            <a:pPr indent="0" lvl="0" marL="0" marR="0" rtl="0" algn="l">
              <a:lnSpc>
                <a:spcPct val="90000"/>
              </a:lnSpc>
              <a:spcBef>
                <a:spcPts val="0"/>
              </a:spcBef>
              <a:spcAft>
                <a:spcPts val="0"/>
              </a:spcAft>
              <a:buClr>
                <a:srgbClr val="4B2E83"/>
              </a:buClr>
              <a:buSzPts val="3000"/>
              <a:buFont typeface="Arial"/>
              <a:buNone/>
            </a:pPr>
            <a:r>
              <a:rPr b="0" i="0" lang="en-US" sz="2600" u="none" cap="none" strike="noStrike">
                <a:solidFill>
                  <a:srgbClr val="4B2E83"/>
                </a:solidFill>
                <a:latin typeface="Encode Sans"/>
                <a:ea typeface="Encode Sans"/>
                <a:cs typeface="Encode Sans"/>
                <a:sym typeface="Encode Sans"/>
              </a:rPr>
              <a:t>Foreign Subawards - current funding</a:t>
            </a:r>
            <a:endParaRPr/>
          </a:p>
        </p:txBody>
      </p:sp>
      <p:sp>
        <p:nvSpPr>
          <p:cNvPr id="120" name="Google Shape;120;p17"/>
          <p:cNvSpPr txBox="1"/>
          <p:nvPr>
            <p:ph idx="2" type="body"/>
          </p:nvPr>
        </p:nvSpPr>
        <p:spPr>
          <a:xfrm>
            <a:off x="754200" y="1635625"/>
            <a:ext cx="7788000" cy="4220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SzPts val="2400"/>
              <a:buNone/>
            </a:pPr>
            <a:r>
              <a:rPr b="1" lang="en-US" sz="2250">
                <a:solidFill>
                  <a:schemeClr val="accent1"/>
                </a:solidFill>
              </a:rPr>
              <a:t>Tracking &amp; Monitoring Requests</a:t>
            </a:r>
            <a:endParaRPr b="1" sz="2250">
              <a:solidFill>
                <a:schemeClr val="accent1"/>
              </a:solidFill>
            </a:endParaRPr>
          </a:p>
          <a:p>
            <a:pPr indent="0" lvl="0" marL="0" marR="0" rtl="0" algn="l">
              <a:lnSpc>
                <a:spcPct val="115000"/>
              </a:lnSpc>
              <a:spcBef>
                <a:spcPts val="0"/>
              </a:spcBef>
              <a:spcAft>
                <a:spcPts val="0"/>
              </a:spcAft>
              <a:buSzPts val="2400"/>
              <a:buNone/>
            </a:pPr>
            <a:r>
              <a:rPr b="1" lang="en-US" sz="1650">
                <a:solidFill>
                  <a:schemeClr val="accent1"/>
                </a:solidFill>
              </a:rPr>
              <a:t>We are seeing requests to reflect how the UW tracks and monitors foreign subawards. </a:t>
            </a:r>
            <a:endParaRPr b="1" sz="1650">
              <a:solidFill>
                <a:schemeClr val="accent1"/>
              </a:solidFill>
            </a:endParaRPr>
          </a:p>
          <a:p>
            <a:pPr indent="0" lvl="0" marL="0" marR="0" rtl="0" algn="l">
              <a:lnSpc>
                <a:spcPct val="115000"/>
              </a:lnSpc>
              <a:spcBef>
                <a:spcPts val="0"/>
              </a:spcBef>
              <a:spcAft>
                <a:spcPts val="0"/>
              </a:spcAft>
              <a:buSzPts val="2400"/>
              <a:buNone/>
            </a:pPr>
            <a:r>
              <a:t/>
            </a:r>
            <a:endParaRPr sz="1650">
              <a:solidFill>
                <a:schemeClr val="accent1"/>
              </a:solidFill>
            </a:endParaRPr>
          </a:p>
          <a:p>
            <a:pPr indent="0" lvl="0" marL="0" marR="0" rtl="0" algn="l">
              <a:lnSpc>
                <a:spcPct val="115000"/>
              </a:lnSpc>
              <a:spcBef>
                <a:spcPts val="0"/>
              </a:spcBef>
              <a:spcAft>
                <a:spcPts val="0"/>
              </a:spcAft>
              <a:buSzPts val="2400"/>
              <a:buNone/>
            </a:pPr>
            <a:r>
              <a:rPr lang="en-US" sz="1650">
                <a:solidFill>
                  <a:schemeClr val="accent1"/>
                </a:solidFill>
              </a:rPr>
              <a:t>Please see our </a:t>
            </a:r>
            <a:r>
              <a:rPr lang="en-US" sz="1650" u="sng">
                <a:solidFill>
                  <a:schemeClr val="hlink"/>
                </a:solidFill>
                <a:hlinkClick r:id="rId3"/>
              </a:rPr>
              <a:t>UW Statement on Assessing, Monitoring, and Tracking Foreign Subawards.</a:t>
            </a:r>
            <a:r>
              <a:rPr lang="en-US" sz="1650">
                <a:solidFill>
                  <a:schemeClr val="accent1"/>
                </a:solidFill>
              </a:rPr>
              <a:t> </a:t>
            </a:r>
            <a:endParaRPr sz="1650">
              <a:solidFill>
                <a:schemeClr val="accent1"/>
              </a:solidFill>
            </a:endParaRPr>
          </a:p>
          <a:p>
            <a:pPr indent="0" lvl="0" marL="0" marR="0" rtl="0" algn="l">
              <a:lnSpc>
                <a:spcPct val="115000"/>
              </a:lnSpc>
              <a:spcBef>
                <a:spcPts val="0"/>
              </a:spcBef>
              <a:spcAft>
                <a:spcPts val="0"/>
              </a:spcAft>
              <a:buSzPts val="2400"/>
              <a:buNone/>
            </a:pPr>
            <a:r>
              <a:t/>
            </a:r>
            <a:endParaRPr sz="1650">
              <a:solidFill>
                <a:schemeClr val="accent1"/>
              </a:solidFill>
            </a:endParaRPr>
          </a:p>
          <a:p>
            <a:pPr indent="0" lvl="0" marL="0" marR="0" rtl="0" algn="l">
              <a:lnSpc>
                <a:spcPct val="115000"/>
              </a:lnSpc>
              <a:spcBef>
                <a:spcPts val="0"/>
              </a:spcBef>
              <a:spcAft>
                <a:spcPts val="0"/>
              </a:spcAft>
              <a:buSzPts val="2400"/>
              <a:buNone/>
            </a:pPr>
            <a:r>
              <a:rPr lang="en-US" sz="1650">
                <a:solidFill>
                  <a:schemeClr val="accent1"/>
                </a:solidFill>
              </a:rPr>
              <a:t>PIs can use </a:t>
            </a:r>
            <a:r>
              <a:rPr lang="en-US" sz="1650" u="sng">
                <a:solidFill>
                  <a:schemeClr val="hlink"/>
                </a:solidFill>
                <a:hlinkClick r:id="rId4"/>
              </a:rPr>
              <a:t>this information</a:t>
            </a:r>
            <a:r>
              <a:rPr lang="en-US" sz="1650">
                <a:solidFill>
                  <a:schemeClr val="accent1"/>
                </a:solidFill>
              </a:rPr>
              <a:t> to help address such a request from NIH, however in responding to NIH the PI </a:t>
            </a:r>
            <a:r>
              <a:rPr b="1" lang="en-US" sz="1650">
                <a:solidFill>
                  <a:schemeClr val="accent1"/>
                </a:solidFill>
              </a:rPr>
              <a:t>must also include</a:t>
            </a:r>
            <a:r>
              <a:rPr lang="en-US" sz="1650">
                <a:solidFill>
                  <a:schemeClr val="accent1"/>
                </a:solidFill>
              </a:rPr>
              <a:t> the steps they have taken to monitor progress (such as reports, site visits, calls, etc.) and how the PI decides on invoice approval in accordance with progress and consistency with the budget and NIH policy on allowable costs.</a:t>
            </a:r>
            <a:endParaRPr sz="2600"/>
          </a:p>
        </p:txBody>
      </p:sp>
      <p:sp>
        <p:nvSpPr>
          <p:cNvPr id="121" name="Google Shape;121;p17"/>
          <p:cNvSpPr txBox="1"/>
          <p:nvPr>
            <p:ph idx="2" type="body"/>
          </p:nvPr>
        </p:nvSpPr>
        <p:spPr>
          <a:xfrm>
            <a:off x="671750" y="5964100"/>
            <a:ext cx="6954300" cy="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400"/>
              <a:buNone/>
            </a:pPr>
            <a:r>
              <a:rPr lang="en-US" sz="1600" u="sng">
                <a:solidFill>
                  <a:schemeClr val="hlink"/>
                </a:solidFill>
                <a:hlinkClick r:id="rId5"/>
              </a:rPr>
              <a:t>NIH Updated Policy on Foreign Subawards - NOT OD-25-104</a:t>
            </a:r>
            <a:endParaRPr sz="1600"/>
          </a:p>
          <a:p>
            <a:pPr indent="0" lvl="0" marL="0" rtl="0" algn="l">
              <a:lnSpc>
                <a:spcPct val="115000"/>
              </a:lnSpc>
              <a:spcBef>
                <a:spcPts val="0"/>
              </a:spcBef>
              <a:spcAft>
                <a:spcPts val="0"/>
              </a:spcAft>
              <a:buSzPts val="2400"/>
              <a:buNone/>
            </a:pPr>
            <a:r>
              <a:t/>
            </a:r>
            <a:endParaRPr sz="1600"/>
          </a:p>
          <a:p>
            <a:pPr indent="0" lvl="0" marL="457200" marR="0" rtl="0" algn="l">
              <a:lnSpc>
                <a:spcPct val="115000"/>
              </a:lnSpc>
              <a:spcBef>
                <a:spcPts val="0"/>
              </a:spcBef>
              <a:spcAft>
                <a:spcPts val="0"/>
              </a:spcAft>
              <a:buSzPts val="2400"/>
              <a:buNone/>
            </a:pPr>
            <a:r>
              <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