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embeddedFontLst>
    <p:embeddedFont>
      <p:font typeface="Encode Sans Black"/>
      <p:bold r:id="rId16"/>
    </p:embeddedFont>
    <p:embeddedFont>
      <p:font typeface="Open Sans Light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Italic.fntdata"/><Relationship Id="rId11" Type="http://schemas.openxmlformats.org/officeDocument/2006/relationships/slide" Target="slides/slide5.xml"/><Relationship Id="rId22" Type="http://schemas.openxmlformats.org/officeDocument/2006/relationships/font" Target="fonts/OpenSans-bold.fntdata"/><Relationship Id="rId10" Type="http://schemas.openxmlformats.org/officeDocument/2006/relationships/slide" Target="slides/slide4.xml"/><Relationship Id="rId21" Type="http://schemas.openxmlformats.org/officeDocument/2006/relationships/font" Target="fonts/OpenSans-regular.fntdata"/><Relationship Id="rId13" Type="http://schemas.openxmlformats.org/officeDocument/2006/relationships/slide" Target="slides/slide7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6.xml"/><Relationship Id="rId23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OpenSansLight-regular.fntdata"/><Relationship Id="rId16" Type="http://schemas.openxmlformats.org/officeDocument/2006/relationships/font" Target="fonts/EncodeSansBlack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Ligh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Ligh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971cbe382_0_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" name="Google Shape;68;g2f971cbe382_0_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971cbe382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6" name="Google Shape;76;g2f971cbe382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2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4" name="Google Shape;84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f971cbe382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1" name="Google Shape;91;g2f971cbe382_0_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washington.edu/research/learning/online/index.php/lessons/nih-snap-a-detailed-guide-for-completing-the-award-setup-request-in-sage/" TargetMode="External"/><Relationship Id="rId4" Type="http://schemas.openxmlformats.org/officeDocument/2006/relationships/hyperlink" Target="https://www.washington.edu/research/learning/online/index.php/lessons/how-to-set-up-nih-snap-awards-in-sage/" TargetMode="External"/><Relationship Id="rId5" Type="http://schemas.openxmlformats.org/officeDocument/2006/relationships/hyperlink" Target="https://www.washington.edu/research/learning/online/index.php/lessons/setting-up-a-sage-award-budget-for-nih-snap-awards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uwconnect.uw.edu/finance?sys_kb_id=d0b74286c3fc5a1026a0300f0501318e&amp;id=kb_article_view&amp;sysparm_rank=1&amp;sysparm_tsqueryId=4c42f491c389d25026a0300f050131a1" TargetMode="External"/><Relationship Id="rId4" Type="http://schemas.openxmlformats.org/officeDocument/2006/relationships/hyperlink" Target="https://uwconnect.uw.edu/finance?sys_kb_id=d0b74286c3fc5a1026a0300f0501318e&amp;id=kb_article_view&amp;sysparm_rank=1&amp;sysparm_tsqueryId=4c42f491c389d25026a0300f050131a1" TargetMode="External"/><Relationship Id="rId5" Type="http://schemas.openxmlformats.org/officeDocument/2006/relationships/image" Target="../media/image1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gcahelp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692029" y="1640263"/>
            <a:ext cx="6972300" cy="15931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New NIH SNAP SAGE Budget Requirement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October 10,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Juan Lepez, Director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Grant &amp; Contract Accounting</a:t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/>
              <a:t>NIH SNAP AWARD SETUP IN WORKDAY</a:t>
            </a:r>
            <a:endParaRPr/>
          </a:p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758825" y="1514975"/>
            <a:ext cx="7929000" cy="30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GCA, OSP, and ORIS met with campus stakeholders and discussed the pain points related to the administration of NIH SNAP Awards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Based on this feedback, we have changed how SAGE Budgets are constructed and how the periods are selected on an Award Setup Request (ASR)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857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857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2"/>
          <p:cNvSpPr txBox="1"/>
          <p:nvPr/>
        </p:nvSpPr>
        <p:spPr>
          <a:xfrm>
            <a:off x="659308" y="6298530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Juan Lepez – Grant &amp; Contract Accounting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/>
              <a:t>NEW SAGE BUDGET REQUIREMENT</a:t>
            </a:r>
            <a:endParaRPr/>
          </a:p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758825" y="1514975"/>
            <a:ext cx="8480100" cy="1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Setup award budget for all periods of the award in SAGE Budget with: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&gt;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Funded amounts included for the authorized periods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&gt;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$0 amounts for future periods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857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857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59308" y="6450930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Juan Lepez – Grant &amp; Contract Accounting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8225" y="3116376"/>
            <a:ext cx="6278195" cy="341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/>
              <a:t>NEW SAGE BUDGET REQUIREMENT</a:t>
            </a:r>
            <a:endParaRPr/>
          </a:p>
        </p:txBody>
      </p:sp>
      <p:sp>
        <p:nvSpPr>
          <p:cNvPr id="79" name="Google Shape;79;p14"/>
          <p:cNvSpPr txBox="1"/>
          <p:nvPr>
            <p:ph idx="2" type="body"/>
          </p:nvPr>
        </p:nvSpPr>
        <p:spPr>
          <a:xfrm>
            <a:off x="758825" y="1616450"/>
            <a:ext cx="7755000" cy="6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Select all budget periods on the Award Setup Request (ASR)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659308" y="6450930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Juan Lepez – Grant &amp; Contract Accounting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2613" y="2172525"/>
            <a:ext cx="8042884" cy="33383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665120" y="4150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/>
              <a:t>BENEFITS</a:t>
            </a:r>
            <a:endParaRPr/>
          </a:p>
        </p:txBody>
      </p:sp>
      <p:sp>
        <p:nvSpPr>
          <p:cNvPr id="87" name="Google Shape;87;p15"/>
          <p:cNvSpPr txBox="1"/>
          <p:nvPr>
            <p:ph idx="2" type="body"/>
          </p:nvPr>
        </p:nvSpPr>
        <p:spPr>
          <a:xfrm>
            <a:off x="659300" y="1736725"/>
            <a:ext cx="8196300" cy="47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Time savings for both campus and central offices: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302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Temporary Internal Extensions will no longer be required for NIH SNAP awards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302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Increased autonomy for campus to adjust costing allocations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Results in a seamless ASR integration process between SAGE and Workday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Future MODs will largely be supplements related to funded budget periods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Juan Lepez – Grant &amp; Contract Accounting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665120" y="4150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/>
              <a:t>TIMING OF PROCESS CHANGE </a:t>
            </a:r>
            <a:endParaRPr/>
          </a:p>
        </p:txBody>
      </p:sp>
      <p:sp>
        <p:nvSpPr>
          <p:cNvPr id="94" name="Google Shape;94;p16"/>
          <p:cNvSpPr txBox="1"/>
          <p:nvPr>
            <p:ph idx="2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in-flight ASRs routed to GCA during the month of October, GCA will manually update Workday to reflect this new setup process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Effective 11/01/2024, GCA will return ASRs that do not follow the latest NIH SNAP SAGE Budget guidance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857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857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671758" y="6301355"/>
            <a:ext cx="7229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Juan Lepez – Grant &amp; Contract Accounting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/>
              <a:t>Updated Guidance </a:t>
            </a:r>
            <a:endParaRPr/>
          </a:p>
        </p:txBody>
      </p:sp>
      <p:sp>
        <p:nvSpPr>
          <p:cNvPr id="101" name="Google Shape;101;p1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NIH SNAP: A Detailed Guide for Completing the ASR in SAGE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NIH SNAP: Quick Tips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NIH SNAP: Award Budget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857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857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Courier New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Juan Lepez – Grant &amp; Contract Accounting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/>
              <a:t>Supplier Invoices in Draft Status</a:t>
            </a:r>
            <a:endParaRPr/>
          </a:p>
        </p:txBody>
      </p:sp>
      <p:sp>
        <p:nvSpPr>
          <p:cNvPr id="108" name="Google Shape;108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›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Reminder – Review WD inbox notification and only approve if appropriate and once AP ticket has been submitted</a:t>
            </a:r>
            <a:endParaRPr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u="sng">
              <a:solidFill>
                <a:schemeClr val="accent6"/>
              </a:solidFill>
              <a:latin typeface="Arial"/>
              <a:ea typeface="Arial"/>
              <a:cs typeface="Arial"/>
              <a:sym typeface="Arial"/>
              <a:hlinkClick r:id="rId3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 u="sng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Supplier Invoice Business Process for Award Grants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Juan Lepez – Grant &amp; Contract Accounting</a:t>
            </a:r>
            <a:endParaRPr b="0" i="0" sz="5000" u="none" cap="none" strike="noStrike">
              <a:solidFill>
                <a:schemeClr val="accent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pic>
        <p:nvPicPr>
          <p:cNvPr id="110" name="Google Shape;110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11140" y="3120188"/>
            <a:ext cx="5433647" cy="1597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/>
              <a:t>QUESTIONS</a:t>
            </a:r>
            <a:endParaRPr/>
          </a:p>
        </p:txBody>
      </p:sp>
      <p:sp>
        <p:nvSpPr>
          <p:cNvPr id="116" name="Google Shape;116;p19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Questions can be sent to </a:t>
            </a:r>
            <a:r>
              <a:rPr lang="en-US" u="sng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gcahelp@uw.edu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Juan Lepez – Grant &amp; Contract Accounting</a:t>
            </a:r>
            <a:endParaRPr b="0" i="0" sz="5000" u="none" cap="none" strike="noStrike">
              <a:solidFill>
                <a:schemeClr val="accent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