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Encode Sans"/>
      <p:regular r:id="rId11"/>
      <p:bold r:id="rId12"/>
    </p:embeddedFont>
    <p:embeddedFont>
      <p:font typeface="Encode Sans Black"/>
      <p:bold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Century Gothic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CenturyGothic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EncodeSans-regular.fntdata"/><Relationship Id="rId10" Type="http://schemas.openxmlformats.org/officeDocument/2006/relationships/slide" Target="slides/slide5.xml"/><Relationship Id="rId13" Type="http://schemas.openxmlformats.org/officeDocument/2006/relationships/font" Target="fonts/EncodeSansBlack-bold.fntdata"/><Relationship Id="rId12" Type="http://schemas.openxmlformats.org/officeDocument/2006/relationships/font" Target="fonts/EncodeSans-bold.fntdata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19" Type="http://schemas.openxmlformats.org/officeDocument/2006/relationships/font" Target="fonts/CenturyGothic-bold.fntdata"/><Relationship Id="rId1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00"/>
          </a:p>
        </p:txBody>
      </p:sp>
      <p:sp>
        <p:nvSpPr>
          <p:cNvPr id="92" name="Google Shape;92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NSF may unilaterally implement a 15% Indirect Cost Rate, regardless of whether there is already a negotiated indirect cost rate in place.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NSF may notify recipients via email or other written communication.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Additionally, no rates greater than 15% MTDC, will be allowed for the entire life of the award. This includes the award period prior to notification of the application of this term.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Charging excess indirect costs to an NSF award or using incorrect rate will be disallowed.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This term and condition will supersede any previously submitted and/or approved budget.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" name="Google Shape;61;p12"/>
          <p:cNvGrpSpPr/>
          <p:nvPr/>
        </p:nvGrpSpPr>
        <p:grpSpPr>
          <a:xfrm>
            <a:off x="4329603" y="3682706"/>
            <a:ext cx="484791" cy="62263"/>
            <a:chOff x="5960925" y="3683949"/>
            <a:chExt cx="646389" cy="62263"/>
          </a:xfrm>
        </p:grpSpPr>
        <p:sp>
          <p:nvSpPr>
            <p:cNvPr id="62" name="Google Shape;62;p12"/>
            <p:cNvSpPr/>
            <p:nvPr/>
          </p:nvSpPr>
          <p:spPr>
            <a:xfrm>
              <a:off x="610125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2"/>
            <p:cNvSpPr/>
            <p:nvPr/>
          </p:nvSpPr>
          <p:spPr>
            <a:xfrm flipH="1">
              <a:off x="596092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501778" y="1596747"/>
            <a:ext cx="8140500" cy="17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5280"/>
              <a:buFont typeface="Arial"/>
              <a:buNone/>
              <a:defRPr b="0" i="0" sz="6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1600199" y="4103127"/>
            <a:ext cx="5943600" cy="3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1920"/>
              <a:buFont typeface="Arial"/>
              <a:buNone/>
              <a:defRPr b="0" i="0" sz="24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2"/>
          <p:cNvSpPr txBox="1"/>
          <p:nvPr>
            <p:ph idx="3" type="body"/>
          </p:nvPr>
        </p:nvSpPr>
        <p:spPr>
          <a:xfrm>
            <a:off x="3752849" y="4770935"/>
            <a:ext cx="1638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1280"/>
              <a:buFont typeface="Arial"/>
              <a:buNone/>
              <a:defRPr b="0" i="0" sz="1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2"/>
          <p:cNvSpPr txBox="1"/>
          <p:nvPr>
            <p:ph idx="11" type="ftr"/>
          </p:nvPr>
        </p:nvSpPr>
        <p:spPr>
          <a:xfrm>
            <a:off x="581950" y="633349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/>
        </p:nvSpPr>
        <p:spPr>
          <a:xfrm>
            <a:off x="411746" y="1437861"/>
            <a:ext cx="42297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0" i="0" sz="6000" u="none" cap="none" strike="noStrike">
              <a:solidFill>
                <a:srgbClr val="474747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345070" y="1345740"/>
            <a:ext cx="379545" cy="62263"/>
          </a:xfrm>
          <a:custGeom>
            <a:rect b="b" l="l" r="r" t="t"/>
            <a:pathLst>
              <a:path extrusionOk="0" h="77345" w="538361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33A1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359556" y="547486"/>
            <a:ext cx="78789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3520"/>
              <a:buFont typeface="Arial"/>
              <a:buNone/>
              <a:defRPr b="0" i="0" sz="44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352462" y="1836509"/>
            <a:ext cx="7569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2080"/>
              <a:buFont typeface="Arial"/>
              <a:buNone/>
              <a:defRPr b="1" i="0" sz="2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3"/>
          <p:cNvSpPr txBox="1"/>
          <p:nvPr>
            <p:ph idx="3" type="body"/>
          </p:nvPr>
        </p:nvSpPr>
        <p:spPr>
          <a:xfrm>
            <a:off x="275035" y="2368322"/>
            <a:ext cx="45258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4" type="body"/>
          </p:nvPr>
        </p:nvSpPr>
        <p:spPr>
          <a:xfrm>
            <a:off x="5050973" y="2368323"/>
            <a:ext cx="36741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88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09610" y="6333711"/>
            <a:ext cx="30861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4"/>
          <p:cNvGrpSpPr/>
          <p:nvPr/>
        </p:nvGrpSpPr>
        <p:grpSpPr>
          <a:xfrm>
            <a:off x="4367181" y="3995857"/>
            <a:ext cx="484791" cy="62263"/>
            <a:chOff x="5960925" y="3683949"/>
            <a:chExt cx="646389" cy="62263"/>
          </a:xfrm>
        </p:grpSpPr>
        <p:sp>
          <p:nvSpPr>
            <p:cNvPr id="79" name="Google Shape;79;p14"/>
            <p:cNvSpPr/>
            <p:nvPr/>
          </p:nvSpPr>
          <p:spPr>
            <a:xfrm>
              <a:off x="610125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 flipH="1">
              <a:off x="596092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Google Shape;81;p14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1338173" y="2624137"/>
            <a:ext cx="65484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5" name="Google Shape;4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2" name="Google Shape;5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3" name="Google Shape;5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7" name="Google Shape;5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8" name="Google Shape;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announcements/federal-administration-updates/#nsf-update-6-06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ashington.edu/provost/2025/05/06/pausing-processing-of-nsf-award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nsf.gov/policies/pappg/24-1/ch-2-proposal-preparation#ch2D1e" TargetMode="External"/><Relationship Id="rId4" Type="http://schemas.openxmlformats.org/officeDocument/2006/relationships/hyperlink" Target="http://research.gov" TargetMode="External"/><Relationship Id="rId5" Type="http://schemas.openxmlformats.org/officeDocument/2006/relationships/hyperlink" Target="https://www.nsf.gov/policies/pappg/24-1/ch-2-proposal-preparation#ch2D1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b="0" i="0" lang="en-US" sz="425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NSF: Updates</a:t>
            </a: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June 2025 MRAM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Updates to NSF Award Terms &amp; Conditions</a:t>
            </a:r>
            <a:endParaRPr/>
          </a:p>
        </p:txBody>
      </p:sp>
      <p:sp>
        <p:nvSpPr>
          <p:cNvPr id="95" name="Google Shape;95;p16"/>
          <p:cNvSpPr txBox="1"/>
          <p:nvPr>
            <p:ph idx="2" type="body"/>
          </p:nvPr>
        </p:nvSpPr>
        <p:spPr>
          <a:xfrm>
            <a:off x="543575" y="2137225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Safe and Inclusive Working Environments for Off-Campus or Off-Site Research renamed to Safe and Harassment-free Working Environments for Off-Campus or Off-Site Research.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 May not operate any programs that advance or promote DEI, or discriminatory equity ideology in violation of Federal anti-discrimination laws.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Do not engage in discriminatory prohibited boycott activity.</a:t>
            </a:r>
            <a:endParaRPr sz="18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</p:txBody>
      </p:sp>
      <p:sp>
        <p:nvSpPr>
          <p:cNvPr id="96" name="Google Shape;96;p16"/>
          <p:cNvSpPr txBox="1"/>
          <p:nvPr/>
        </p:nvSpPr>
        <p:spPr>
          <a:xfrm>
            <a:off x="732750" y="1533981"/>
            <a:ext cx="7526100" cy="7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"/>
              <a:buFont typeface="Arial"/>
              <a:buNone/>
            </a:pPr>
            <a:r>
              <a:rPr b="0" i="0" lang="en-US" sz="1750" u="sng" cap="none" strike="noStrike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/>
              </a:rPr>
              <a:t>NSF’s recently updated</a:t>
            </a:r>
            <a:r>
              <a:rPr b="0" i="0" lang="en-US" sz="175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1750" u="none" cap="none" strike="noStrike">
                <a:solidFill>
                  <a:schemeClr val="dk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Award Terms &amp; Conditions.</a:t>
            </a:r>
            <a:endParaRPr b="0" i="0" sz="19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Updates to NSF Award Terms &amp; Conditions - Indirect Costs </a:t>
            </a:r>
            <a:endParaRPr b="0" i="0" sz="30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7"/>
          <p:cNvSpPr txBox="1"/>
          <p:nvPr>
            <p:ph idx="2" type="body"/>
          </p:nvPr>
        </p:nvSpPr>
        <p:spPr>
          <a:xfrm>
            <a:off x="665905" y="16144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Imposes a 15% indirect cost rate cap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This is currently challenged in court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NSF has stayed (paused) implementation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Hearing for case is 6/13/2025 (summary judgment) but will be several days before we hear resulting decision.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800"/>
              <a:t>In meantime, UW will submit at our regular negotiated rates.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UW will not be processing NSF awards</a:t>
            </a:r>
            <a:r>
              <a:rPr lang="en-US" sz="1800"/>
              <a:t> during this time.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27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Malign Foreign Talent Recruitment (MFTRP) Certification Requirement - as of 6/07/2025</a:t>
            </a:r>
            <a:endParaRPr/>
          </a:p>
        </p:txBody>
      </p:sp>
      <p:sp>
        <p:nvSpPr>
          <p:cNvPr id="110" name="Google Shape;110;p1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1900"/>
              <a:t>All named PIs &amp; Co-PIs on NSF awards made after 5/20/2024 </a:t>
            </a:r>
            <a:r>
              <a:rPr lang="en-US" sz="1900" u="sng">
                <a:solidFill>
                  <a:schemeClr val="hlink"/>
                </a:solidFill>
                <a:hlinkClick r:id="rId3"/>
              </a:rPr>
              <a:t>must annually certify they are not party to a MFTRP</a:t>
            </a:r>
            <a:r>
              <a:rPr lang="en-US" sz="1900"/>
              <a:t>.</a:t>
            </a:r>
            <a:endParaRPr sz="1900"/>
          </a:p>
          <a:p>
            <a:pPr indent="-3492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1900"/>
              <a:t>Only PIs and Co-PIs required to certify at this time</a:t>
            </a:r>
            <a:endParaRPr sz="1900"/>
          </a:p>
          <a:p>
            <a:pPr indent="-3492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1900"/>
              <a:t>Impacted PIs &amp; Co-PIs prompted to complete MFTRP certification after signing into </a:t>
            </a:r>
            <a:r>
              <a:rPr lang="en-US" sz="19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Research.gov</a:t>
            </a:r>
            <a:r>
              <a:rPr lang="en-US" sz="1900"/>
              <a:t> </a:t>
            </a:r>
            <a:endParaRPr sz="600">
              <a:solidFill>
                <a:srgbClr val="242424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US" sz="1500"/>
              <a:t>Those with more than one active award are only required to certify once, annually.</a:t>
            </a:r>
            <a:endParaRPr sz="1500"/>
          </a:p>
          <a:p>
            <a:pPr indent="-3492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 sz="1900"/>
              <a:t>PIs and Co-PIs can view completed MFTRP certifications under Academic / Professional Information section of their profile.</a:t>
            </a:r>
            <a:endParaRPr sz="600">
              <a:solidFill>
                <a:srgbClr val="242424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  <a:buSzPts val="2400"/>
              <a:buNone/>
            </a:pPr>
            <a:r>
              <a:rPr lang="en-US" sz="1900"/>
              <a:t>NSF plans to expand requirement for all senior/key personnel roles as well as provide organizations with access to the annual certifications</a:t>
            </a:r>
            <a:r>
              <a:rPr lang="en-US" sz="600">
                <a:solidFill>
                  <a:srgbClr val="000000"/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300"/>
          </a:p>
        </p:txBody>
      </p:sp>
      <p:sp>
        <p:nvSpPr>
          <p:cNvPr id="111" name="Google Shape;111;p18"/>
          <p:cNvSpPr txBox="1"/>
          <p:nvPr/>
        </p:nvSpPr>
        <p:spPr>
          <a:xfrm>
            <a:off x="485850" y="6241275"/>
            <a:ext cx="6904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sng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NSF Proposal and Award Policies and Procedures Guide (PAPPG) Chapter II.D.1.e(ii)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