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2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embeddedFontLst>
    <p:embeddedFont>
      <p:font typeface="Encode Sans Black" panose="020B0604020202020204" charset="0"/>
      <p:bold r:id="rId11"/>
    </p:embeddedFont>
    <p:embeddedFont>
      <p:font typeface="Merriweather Sans" pitchFamily="2" charset="0"/>
      <p:regular r:id="rId12"/>
    </p:embeddedFont>
    <p:embeddedFont>
      <p:font typeface="Open Sans" panose="020B0606030504020204" pitchFamily="34" charset="0"/>
      <p:regular r:id="rId13"/>
      <p:bold r:id="rId14"/>
      <p:italic r:id="rId15"/>
      <p:boldItalic r:id="rId16"/>
    </p:embeddedFont>
    <p:embeddedFont>
      <p:font typeface="Open Sans Light" panose="020B0306030504020204" pitchFamily="34" charset="0"/>
      <p:regular r:id="rId17"/>
      <p:bold r:id="rId18"/>
      <p:italic r:id="rId19"/>
      <p:boldItalic r:id="rId20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1" d="100"/>
          <a:sy n="101" d="100"/>
        </p:scale>
        <p:origin x="18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3.fntdata"/><Relationship Id="rId18" Type="http://schemas.openxmlformats.org/officeDocument/2006/relationships/font" Target="fonts/font8.fntdata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font" Target="fonts/font2.fntdata"/><Relationship Id="rId17" Type="http://schemas.openxmlformats.org/officeDocument/2006/relationships/font" Target="fonts/font7.fntdata"/><Relationship Id="rId2" Type="http://schemas.openxmlformats.org/officeDocument/2006/relationships/slide" Target="slides/slide1.xml"/><Relationship Id="rId16" Type="http://schemas.openxmlformats.org/officeDocument/2006/relationships/font" Target="fonts/font6.fntdata"/><Relationship Id="rId20" Type="http://schemas.openxmlformats.org/officeDocument/2006/relationships/font" Target="fonts/font10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1.fntdata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font" Target="fonts/font5.fntdata"/><Relationship Id="rId23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19" Type="http://schemas.openxmlformats.org/officeDocument/2006/relationships/font" Target="fonts/font9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4.fntdata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g2bede33c40_0_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3" name="Google Shape;33;g2bede33c40_0_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g314d3a41a21_0_2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9" name="Google Shape;39;g314d3a41a21_0_2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100"/>
          </a:p>
        </p:txBody>
      </p:sp>
      <p:sp>
        <p:nvSpPr>
          <p:cNvPr id="40" name="Google Shape;40;g314d3a41a21_0_28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2</a:t>
            </a:fld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g314d3a41a21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7" name="Google Shape;47;g314d3a41a21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100"/>
          </a:p>
        </p:txBody>
      </p:sp>
      <p:sp>
        <p:nvSpPr>
          <p:cNvPr id="48" name="Google Shape;48;g314d3a41a21_0_0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3</a:t>
            </a:fld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g418b5b4128_0_3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4" name="Google Shape;54;g418b5b4128_0_3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" name="Google Shape;55;g418b5b4128_0_32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4</a:t>
            </a:fld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g5e2c454602_0_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Google Shape;62;g5e2c454602_0_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100"/>
          </a:p>
        </p:txBody>
      </p:sp>
      <p:sp>
        <p:nvSpPr>
          <p:cNvPr id="63" name="Google Shape;63;g5e2c454602_0_16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5</a:t>
            </a:fld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315a48d7e58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315a48d7e58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100"/>
          </a:p>
        </p:txBody>
      </p:sp>
      <p:sp>
        <p:nvSpPr>
          <p:cNvPr id="71" name="Google Shape;71;g315a48d7e58_0_0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6</a:t>
            </a:fld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g315a48d7e58_1_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Google Shape;77;g315a48d7e58_1_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100"/>
          </a:p>
        </p:txBody>
      </p:sp>
      <p:sp>
        <p:nvSpPr>
          <p:cNvPr id="78" name="Google Shape;78;g315a48d7e58_1_4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7</a:t>
            </a:fld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g62913b9908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4" name="Google Shape;84;g62913b9908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>
  <p:cSld name="Title Slide">
    <p:spTree>
      <p:nvGrpSpPr>
        <p:cNvPr id="1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11;p2"/>
          <p:cNvSpPr txBox="1">
            <a:spLocks noGrp="1"/>
          </p:cNvSpPr>
          <p:nvPr>
            <p:ph type="body" idx="1"/>
          </p:nvPr>
        </p:nvSpPr>
        <p:spPr>
          <a:xfrm>
            <a:off x="671757" y="1167124"/>
            <a:ext cx="6972300" cy="26417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L="457200" marR="0" lvl="0" indent="-5461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4B2E83"/>
              </a:buClr>
              <a:buSzPts val="5000"/>
              <a:buFont typeface="Arial"/>
              <a:buChar char="●"/>
              <a:defRPr sz="5000" b="0" i="0" u="none" strike="noStrike" cap="non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914400" marR="0" lvl="1" indent="-4064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Char char="○"/>
              <a:defRPr sz="28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Char char="■"/>
              <a:defRPr sz="24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marL="1828800" marR="0" lvl="3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Char char="●"/>
              <a:defRPr sz="20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marL="2286000" marR="0" lvl="4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Char char="○"/>
              <a:defRPr sz="20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pic>
        <p:nvPicPr>
          <p:cNvPr id="12" name="Google Shape;12;p2" descr="W Logo_Purple_2685_HEX.pn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448139" y="5949410"/>
            <a:ext cx="1368171" cy="923452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Google Shape;13;p2" descr="Wordmark_center_Purple_HEX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92039" y="6487457"/>
            <a:ext cx="2407146" cy="16336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" name="Google Shape;14;p2" descr="Bar_RtAngle_7502_RGB.png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813587" y="4006085"/>
            <a:ext cx="2264487" cy="11276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Header + Content">
  <p:cSld name="Header + Content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>
            <a:spLocks noGrp="1"/>
          </p:cNvSpPr>
          <p:nvPr>
            <p:ph type="body" idx="1"/>
          </p:nvPr>
        </p:nvSpPr>
        <p:spPr>
          <a:xfrm>
            <a:off x="671757" y="371510"/>
            <a:ext cx="8184662" cy="9919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L="457200" marR="0" lvl="0" indent="-41910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4B2E83"/>
              </a:buClr>
              <a:buSzPts val="3000"/>
              <a:buFont typeface="Arial"/>
              <a:buChar char="●"/>
              <a:defRPr sz="3000" b="0" i="0" u="none" strike="noStrike" cap="non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914400" marR="0" lvl="1" indent="-4064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Char char="○"/>
              <a:defRPr sz="28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Char char="■"/>
              <a:defRPr sz="24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marL="1828800" marR="0" lvl="3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Char char="●"/>
              <a:defRPr sz="20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marL="2286000" marR="0" lvl="4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Char char="○"/>
              <a:defRPr sz="20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7" name="Google Shape;17;p3"/>
          <p:cNvSpPr txBox="1">
            <a:spLocks noGrp="1"/>
          </p:cNvSpPr>
          <p:nvPr>
            <p:ph type="body" idx="2"/>
          </p:nvPr>
        </p:nvSpPr>
        <p:spPr>
          <a:xfrm>
            <a:off x="659305" y="1736725"/>
            <a:ext cx="8196210" cy="40154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Char char="&gt;"/>
              <a:defRPr sz="2400" b="0" i="0" u="none" strike="noStrike" cap="non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914400" marR="0" lvl="1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4B2E83"/>
              </a:buClr>
              <a:buSzPts val="2000"/>
              <a:buFont typeface="Open Sans"/>
              <a:buChar char="–"/>
              <a:defRPr sz="2000" b="0" i="0" u="none" strike="noStrike" cap="non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marL="1371600" marR="0" lvl="2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4B2E83"/>
              </a:buClr>
              <a:buSzPts val="1800"/>
              <a:buFont typeface="Merriweather Sans"/>
              <a:buChar char="&gt;"/>
              <a:defRPr sz="1800" b="0" i="0" u="none" strike="noStrike" cap="non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marL="1828800" marR="0" lvl="3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4B2E83"/>
              </a:buClr>
              <a:buSzPts val="1600"/>
              <a:buFont typeface="Open Sans"/>
              <a:buChar char="–"/>
              <a:defRPr sz="1600" b="0" i="0" u="none" strike="noStrike" cap="non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marL="2286000" marR="0" lvl="4" indent="-317500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4B2E83"/>
              </a:buClr>
              <a:buSzPts val="1400"/>
              <a:buFont typeface="Merriweather Sans"/>
              <a:buChar char="&gt;"/>
              <a:defRPr sz="1400" b="0" i="0" u="none" strike="noStrike" cap="non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pic>
        <p:nvPicPr>
          <p:cNvPr id="18" name="Google Shape;18;p3" descr="W Logo_Purple_2685_HEX.pn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448139" y="5949410"/>
            <a:ext cx="1368171" cy="923452"/>
          </a:xfrm>
          <a:prstGeom prst="rect">
            <a:avLst/>
          </a:prstGeom>
          <a:noFill/>
          <a:ln>
            <a:noFill/>
          </a:ln>
        </p:spPr>
      </p:pic>
      <p:pic>
        <p:nvPicPr>
          <p:cNvPr id="19" name="Google Shape;19;p3" descr="Bar_RtAngle_7502_RGB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84225" y="1437805"/>
            <a:ext cx="1346402" cy="6704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Header + Subheader + Content">
  <p:cSld name="Header + Subheader + Content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4"/>
          <p:cNvSpPr txBox="1">
            <a:spLocks noGrp="1"/>
          </p:cNvSpPr>
          <p:nvPr>
            <p:ph type="body" idx="1"/>
          </p:nvPr>
        </p:nvSpPr>
        <p:spPr>
          <a:xfrm>
            <a:off x="671757" y="371510"/>
            <a:ext cx="8184662" cy="9919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L="457200" marR="0" lvl="0" indent="-41910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4B2E83"/>
              </a:buClr>
              <a:buSzPts val="3000"/>
              <a:buFont typeface="Arial"/>
              <a:buChar char="●"/>
              <a:defRPr sz="3000" b="0" i="0" u="none" strike="noStrike" cap="non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914400" marR="0" lvl="1" indent="-4064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Char char="○"/>
              <a:defRPr sz="28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Char char="■"/>
              <a:defRPr sz="24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marL="1828800" marR="0" lvl="3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Char char="●"/>
              <a:defRPr sz="20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marL="2286000" marR="0" lvl="4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Char char="○"/>
              <a:defRPr sz="20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2" name="Google Shape;22;p4"/>
          <p:cNvSpPr txBox="1">
            <a:spLocks noGrp="1"/>
          </p:cNvSpPr>
          <p:nvPr>
            <p:ph type="body" idx="2"/>
          </p:nvPr>
        </p:nvSpPr>
        <p:spPr>
          <a:xfrm>
            <a:off x="659305" y="2320239"/>
            <a:ext cx="8197114" cy="38100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Char char="&gt;"/>
              <a:defRPr sz="2400" b="1" i="0" u="none" strike="noStrike" cap="non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914400" marR="0" lvl="1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4B2E83"/>
              </a:buClr>
              <a:buSzPts val="2000"/>
              <a:buFont typeface="Arial"/>
              <a:buChar char="–"/>
              <a:defRPr sz="2000" b="1" i="0" u="none" strike="noStrike" cap="non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marL="1371600" marR="0" lvl="2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4B2E83"/>
              </a:buClr>
              <a:buSzPts val="1800"/>
              <a:buFont typeface="Merriweather Sans"/>
              <a:buChar char="&gt;"/>
              <a:defRPr sz="1800" b="1" i="0" u="none" strike="noStrike" cap="non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marL="1828800" marR="0" lvl="3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4B2E83"/>
              </a:buClr>
              <a:buSzPts val="1600"/>
              <a:buFont typeface="Arial"/>
              <a:buChar char="–"/>
              <a:defRPr sz="1600" b="1" i="0" u="none" strike="noStrike" cap="non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marL="2286000" marR="0" lvl="4" indent="-317500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4B2E83"/>
              </a:buClr>
              <a:buSzPts val="1400"/>
              <a:buFont typeface="Merriweather Sans"/>
              <a:buChar char="&gt;"/>
              <a:defRPr sz="1400" b="1" i="0" u="none" strike="noStrike" cap="non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3" name="Google Shape;23;p4"/>
          <p:cNvSpPr txBox="1">
            <a:spLocks noGrp="1"/>
          </p:cNvSpPr>
          <p:nvPr>
            <p:ph type="body" idx="3"/>
          </p:nvPr>
        </p:nvSpPr>
        <p:spPr>
          <a:xfrm>
            <a:off x="671757" y="1730667"/>
            <a:ext cx="8184662" cy="4111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38100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Arial"/>
              <a:buChar char="●"/>
              <a:defRPr sz="2400" b="0" i="0" u="none" strike="noStrike" cap="non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914400" marR="0" lvl="1" indent="-4064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Char char="○"/>
              <a:defRPr sz="28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Char char="■"/>
              <a:defRPr sz="24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marL="1828800" marR="0" lvl="3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Char char="●"/>
              <a:defRPr sz="20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marL="2286000" marR="0" lvl="4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Char char="○"/>
              <a:defRPr sz="20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pic>
        <p:nvPicPr>
          <p:cNvPr id="24" name="Google Shape;24;p4" descr="Wordmark_center_Purple_HEX.pn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6382155" y="6487457"/>
            <a:ext cx="2407146" cy="163360"/>
          </a:xfrm>
          <a:prstGeom prst="rect">
            <a:avLst/>
          </a:prstGeom>
          <a:noFill/>
          <a:ln>
            <a:noFill/>
          </a:ln>
        </p:spPr>
      </p:pic>
      <p:pic>
        <p:nvPicPr>
          <p:cNvPr id="25" name="Google Shape;25;p4" descr="Bar_RtAngle_7502_RGB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84225" y="1437805"/>
            <a:ext cx="1346402" cy="6704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Header + Graphic">
  <p:cSld name="Header + Graphic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5"/>
          <p:cNvSpPr>
            <a:spLocks noGrp="1"/>
          </p:cNvSpPr>
          <p:nvPr>
            <p:ph type="chart" idx="2"/>
          </p:nvPr>
        </p:nvSpPr>
        <p:spPr>
          <a:xfrm>
            <a:off x="766763" y="1736725"/>
            <a:ext cx="8021637" cy="443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0" marR="0" lvl="0" indent="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999999"/>
              </a:buClr>
              <a:buSzPts val="2400"/>
              <a:buFont typeface="Arial"/>
              <a:buNone/>
              <a:defRPr sz="2400" b="0" i="1" u="none" strike="noStrike" cap="none">
                <a:solidFill>
                  <a:srgbClr val="999999"/>
                </a:solidFill>
                <a:latin typeface="Open Sans Light"/>
                <a:ea typeface="Open Sans Light"/>
                <a:cs typeface="Open Sans Light"/>
                <a:sym typeface="Open Sans Light"/>
              </a:defRPr>
            </a:lvl1pPr>
            <a:lvl2pPr marL="742950" marR="0" lvl="1" indent="-10795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body" idx="1"/>
          </p:nvPr>
        </p:nvSpPr>
        <p:spPr>
          <a:xfrm>
            <a:off x="671757" y="371510"/>
            <a:ext cx="8184662" cy="9919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L="457200" marR="0" lvl="0" indent="-41910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4B2E83"/>
              </a:buClr>
              <a:buSzPts val="3000"/>
              <a:buFont typeface="Arial"/>
              <a:buChar char="●"/>
              <a:defRPr sz="3000" b="0" i="0" u="none" strike="noStrike" cap="non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914400" marR="0" lvl="1" indent="-4064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Char char="○"/>
              <a:defRPr sz="28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Char char="■"/>
              <a:defRPr sz="24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marL="1828800" marR="0" lvl="3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Char char="●"/>
              <a:defRPr sz="20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marL="2286000" marR="0" lvl="4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Char char="○"/>
              <a:defRPr sz="20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pic>
        <p:nvPicPr>
          <p:cNvPr id="29" name="Google Shape;29;p5" descr="Wordmark_center_Purple_HEX.pn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6363105" y="6487457"/>
            <a:ext cx="2407146" cy="163360"/>
          </a:xfrm>
          <a:prstGeom prst="rect">
            <a:avLst/>
          </a:prstGeom>
          <a:noFill/>
          <a:ln>
            <a:noFill/>
          </a:ln>
        </p:spPr>
      </p:pic>
      <p:pic>
        <p:nvPicPr>
          <p:cNvPr id="30" name="Google Shape;30;p5" descr="Bar_RtAngle_7502_RGB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84225" y="1437805"/>
            <a:ext cx="1346402" cy="6704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2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washington.edu/research/myresearch-lifecycle/setup/financials/#why-asr-returned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washington.edu/research/faq/urgent-osp-asr-mod-and-subawards/#urgent-subawards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washington.edu/research/myresearch-lifecycle/setup/subawards/#first-steps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washington.edu/research/myresearch-lifecycle/manage/award-changes/" TargetMode="External"/><Relationship Id="rId3" Type="http://schemas.openxmlformats.org/officeDocument/2006/relationships/hyperlink" Target="https://www.washington.edu/research/myresearch-lifecycle/setup/financials/#why-asr-returned" TargetMode="External"/><Relationship Id="rId7" Type="http://schemas.openxmlformats.org/officeDocument/2006/relationships/hyperlink" Target="https://www.washington.edu/research/myresearch-lifecycle/setup/financials/#asr-checklist-pi-campus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washington.edu/research/osp/about-osp/osp-volume/" TargetMode="External"/><Relationship Id="rId11" Type="http://schemas.openxmlformats.org/officeDocument/2006/relationships/hyperlink" Target="https://www.washington.edu/research/policies/gim-39/" TargetMode="External"/><Relationship Id="rId5" Type="http://schemas.openxmlformats.org/officeDocument/2006/relationships/hyperlink" Target="https://www.washington.edu/research/faq/urgent-osp-asr-mod-and-subawards/" TargetMode="External"/><Relationship Id="rId10" Type="http://schemas.openxmlformats.org/officeDocument/2006/relationships/hyperlink" Target="https://www.washington.edu/research/myresearch-lifecycle/setup/subawards/" TargetMode="External"/><Relationship Id="rId4" Type="http://schemas.openxmlformats.org/officeDocument/2006/relationships/hyperlink" Target="https://www.washington.edu/research/myresearch-lifecycle/setup/subawards/#first-steps" TargetMode="External"/><Relationship Id="rId9" Type="http://schemas.openxmlformats.org/officeDocument/2006/relationships/hyperlink" Target="https://www.washington.edu/research/faq/what-info-to-include-asr-mod/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6"/>
          <p:cNvSpPr txBox="1">
            <a:spLocks noGrp="1"/>
          </p:cNvSpPr>
          <p:nvPr>
            <p:ph type="body" idx="1"/>
          </p:nvPr>
        </p:nvSpPr>
        <p:spPr>
          <a:xfrm>
            <a:off x="671757" y="1167124"/>
            <a:ext cx="6972300" cy="264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1500"/>
              <a:buFont typeface="Arial"/>
              <a:buNone/>
            </a:pPr>
            <a:r>
              <a:rPr lang="en-US" sz="3700">
                <a:latin typeface="Encode Sans Black"/>
                <a:ea typeface="Encode Sans Black"/>
                <a:cs typeface="Encode Sans Black"/>
                <a:sym typeface="Encode Sans Black"/>
              </a:rPr>
              <a:t>OSP Update</a:t>
            </a:r>
            <a:endParaRPr sz="3700">
              <a:latin typeface="Encode Sans Black"/>
              <a:ea typeface="Encode Sans Black"/>
              <a:cs typeface="Encode Sans Black"/>
              <a:sym typeface="Encode Sans Black"/>
            </a:endParaRPr>
          </a:p>
        </p:txBody>
      </p:sp>
      <p:sp>
        <p:nvSpPr>
          <p:cNvPr id="36" name="Google Shape;36;p6"/>
          <p:cNvSpPr txBox="1"/>
          <p:nvPr/>
        </p:nvSpPr>
        <p:spPr>
          <a:xfrm>
            <a:off x="692029" y="4736699"/>
            <a:ext cx="6656700" cy="131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33006F"/>
              </a:buClr>
              <a:buSzPts val="400"/>
              <a:buFont typeface="Arial"/>
              <a:buNone/>
            </a:pPr>
            <a:r>
              <a:rPr lang="en-US" sz="1600">
                <a:solidFill>
                  <a:srgbClr val="33006F"/>
                </a:solidFill>
                <a:latin typeface="Open Sans"/>
                <a:ea typeface="Open Sans"/>
                <a:cs typeface="Open Sans"/>
                <a:sym typeface="Open Sans"/>
              </a:rPr>
              <a:t>November 2024 </a:t>
            </a:r>
            <a:r>
              <a:rPr lang="en-US" sz="1600" b="0" i="0" u="none" strike="noStrike" cap="none">
                <a:solidFill>
                  <a:srgbClr val="33006F"/>
                </a:solidFill>
                <a:latin typeface="Open Sans"/>
                <a:ea typeface="Open Sans"/>
                <a:cs typeface="Open Sans"/>
                <a:sym typeface="Open Sans"/>
              </a:rPr>
              <a:t>MRAM</a:t>
            </a:r>
            <a:endParaRPr/>
          </a:p>
          <a:p>
            <a:pPr marL="0" marR="0" lvl="0" indent="0" algn="l" rtl="0">
              <a:lnSpc>
                <a:spcPct val="150000"/>
              </a:lnSpc>
              <a:spcBef>
                <a:spcPts val="320"/>
              </a:spcBef>
              <a:spcAft>
                <a:spcPts val="0"/>
              </a:spcAft>
              <a:buClr>
                <a:srgbClr val="33006F"/>
              </a:buClr>
              <a:buSzPts val="400"/>
              <a:buFont typeface="Arial"/>
              <a:buNone/>
            </a:pPr>
            <a:r>
              <a:rPr lang="en-US" sz="1600">
                <a:solidFill>
                  <a:srgbClr val="33006F"/>
                </a:solidFill>
                <a:latin typeface="Open Sans"/>
                <a:ea typeface="Open Sans"/>
                <a:cs typeface="Open Sans"/>
                <a:sym typeface="Open Sans"/>
              </a:rPr>
              <a:t>Carol Rhodes, Director</a:t>
            </a:r>
            <a:endParaRPr/>
          </a:p>
          <a:p>
            <a:pPr marL="0" marR="0" lvl="0" indent="0" algn="l" rtl="0">
              <a:lnSpc>
                <a:spcPct val="150000"/>
              </a:lnSpc>
              <a:spcBef>
                <a:spcPts val="320"/>
              </a:spcBef>
              <a:spcAft>
                <a:spcPts val="0"/>
              </a:spcAft>
              <a:buClr>
                <a:srgbClr val="33006F"/>
              </a:buClr>
              <a:buSzPts val="400"/>
              <a:buFont typeface="Arial"/>
              <a:buNone/>
            </a:pPr>
            <a:r>
              <a:rPr lang="en-US" sz="1600" b="0" i="0" u="none" strike="noStrike" cap="none">
                <a:solidFill>
                  <a:srgbClr val="33006F"/>
                </a:solidFill>
                <a:latin typeface="Open Sans"/>
                <a:ea typeface="Open Sans"/>
                <a:cs typeface="Open Sans"/>
                <a:sym typeface="Open Sans"/>
              </a:rPr>
              <a:t>Office of Sponsored Programs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7"/>
          <p:cNvSpPr txBox="1">
            <a:spLocks noGrp="1"/>
          </p:cNvSpPr>
          <p:nvPr>
            <p:ph type="body" idx="1"/>
          </p:nvPr>
        </p:nvSpPr>
        <p:spPr>
          <a:xfrm>
            <a:off x="671757" y="371510"/>
            <a:ext cx="8184600" cy="992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-US">
                <a:latin typeface="Encode Sans Black"/>
                <a:ea typeface="Encode Sans Black"/>
                <a:cs typeface="Encode Sans Black"/>
                <a:sym typeface="Encode Sans Black"/>
              </a:rPr>
              <a:t>OSP Using Workload Status Reports</a:t>
            </a:r>
            <a:endParaRPr>
              <a:latin typeface="Encode Sans Black"/>
              <a:ea typeface="Encode Sans Black"/>
              <a:cs typeface="Encode Sans Black"/>
              <a:sym typeface="Encode Sans Black"/>
            </a:endParaRPr>
          </a:p>
        </p:txBody>
      </p:sp>
      <p:sp>
        <p:nvSpPr>
          <p:cNvPr id="43" name="Google Shape;43;p7"/>
          <p:cNvSpPr txBox="1">
            <a:spLocks noGrp="1"/>
          </p:cNvSpPr>
          <p:nvPr>
            <p:ph type="body" idx="2"/>
          </p:nvPr>
        </p:nvSpPr>
        <p:spPr>
          <a:xfrm>
            <a:off x="720200" y="1333725"/>
            <a:ext cx="7788000" cy="4539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100"/>
          </a:p>
          <a:p>
            <a:pPr marL="457200" lvl="0" indent="-3619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100"/>
              <a:buChar char="&gt;"/>
            </a:pPr>
            <a:r>
              <a:rPr lang="en-US" sz="2100"/>
              <a:t>Priority given to items 60+ days in OSP</a:t>
            </a:r>
            <a:endParaRPr sz="2100"/>
          </a:p>
          <a:p>
            <a:pPr marL="457200" lvl="0" indent="-3619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100"/>
              <a:buChar char="&gt;"/>
            </a:pPr>
            <a:r>
              <a:rPr lang="en-US" sz="2100"/>
              <a:t>Items that need campus action:  Will be returned with prefixes in front of comment to categorize type of change needed</a:t>
            </a:r>
            <a:endParaRPr sz="2100"/>
          </a:p>
          <a:p>
            <a:pPr marL="914400" lvl="1" indent="-3619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100"/>
              <a:buChar char="–"/>
            </a:pPr>
            <a:r>
              <a:rPr lang="en-US" sz="2100"/>
              <a:t>Items on hold OSP:  Placed on HOLD with comments for reason(s) on HOLD e.g. waiting on sponsor edits, sponsor signature, etc.</a:t>
            </a:r>
            <a:endParaRPr sz="2100"/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100"/>
          </a:p>
        </p:txBody>
      </p:sp>
      <p:sp>
        <p:nvSpPr>
          <p:cNvPr id="44" name="Google Shape;44;p7"/>
          <p:cNvSpPr txBox="1"/>
          <p:nvPr/>
        </p:nvSpPr>
        <p:spPr>
          <a:xfrm>
            <a:off x="671750" y="5805375"/>
            <a:ext cx="6315000" cy="83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rPr>
              <a:t>OSP ASR Return Reasons: </a:t>
            </a:r>
            <a:r>
              <a:rPr lang="en-US" u="sng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https://www.washington.edu/research/myresearch-lifecycle/setup/financials/#why-asr-returned</a:t>
            </a:r>
            <a:r>
              <a:rPr lang="en-US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endParaRPr>
              <a:solidFill>
                <a:schemeClr val="dk2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8"/>
          <p:cNvSpPr txBox="1">
            <a:spLocks noGrp="1"/>
          </p:cNvSpPr>
          <p:nvPr>
            <p:ph type="body" idx="1"/>
          </p:nvPr>
        </p:nvSpPr>
        <p:spPr>
          <a:xfrm>
            <a:off x="671757" y="371510"/>
            <a:ext cx="8184600" cy="992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-US">
                <a:latin typeface="Encode Sans Black"/>
                <a:ea typeface="Encode Sans Black"/>
                <a:cs typeface="Encode Sans Black"/>
                <a:sym typeface="Encode Sans Black"/>
              </a:rPr>
              <a:t>Subaward Escalation Process</a:t>
            </a:r>
            <a:endParaRPr>
              <a:latin typeface="Encode Sans Black"/>
              <a:ea typeface="Encode Sans Black"/>
              <a:cs typeface="Encode Sans Black"/>
              <a:sym typeface="Encode Sans Black"/>
            </a:endParaRPr>
          </a:p>
        </p:txBody>
      </p:sp>
      <p:sp>
        <p:nvSpPr>
          <p:cNvPr id="51" name="Google Shape;51;p8"/>
          <p:cNvSpPr txBox="1">
            <a:spLocks noGrp="1"/>
          </p:cNvSpPr>
          <p:nvPr>
            <p:ph type="body" idx="2"/>
          </p:nvPr>
        </p:nvSpPr>
        <p:spPr>
          <a:xfrm>
            <a:off x="720200" y="1409925"/>
            <a:ext cx="7788000" cy="4539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200"/>
          </a:p>
          <a:p>
            <a:pPr marL="457200" lvl="0" indent="-3683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Char char="&gt;"/>
            </a:pPr>
            <a:r>
              <a:rPr lang="en-US" sz="2200"/>
              <a:t>OSP and Dean’s offices using </a:t>
            </a:r>
            <a:r>
              <a:rPr lang="en-US" sz="2200" u="sng">
                <a:solidFill>
                  <a:schemeClr val="hlink"/>
                </a:solidFill>
                <a:hlinkClick r:id="rId3"/>
              </a:rPr>
              <a:t>subaward escalation process</a:t>
            </a:r>
            <a:r>
              <a:rPr lang="en-US" sz="2200"/>
              <a:t>. </a:t>
            </a:r>
            <a:endParaRPr sz="2200"/>
          </a:p>
          <a:p>
            <a:pPr marL="457200" lvl="0" indent="-3683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Char char="&gt;"/>
            </a:pPr>
            <a:r>
              <a:rPr lang="en-US" sz="2200" b="1"/>
              <a:t>Note </a:t>
            </a:r>
            <a:r>
              <a:rPr lang="en-US" sz="2200"/>
              <a:t>top return reasons of subaward requests:</a:t>
            </a:r>
            <a:endParaRPr sz="2200"/>
          </a:p>
          <a:p>
            <a:pPr marL="914400" lvl="1" indent="-3683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Char char="–"/>
            </a:pPr>
            <a:r>
              <a:rPr lang="en-US" sz="2200"/>
              <a:t>Incorrect budget (budget attachment &amp; amount in SA not matching)</a:t>
            </a:r>
            <a:endParaRPr sz="2200"/>
          </a:p>
          <a:p>
            <a:pPr marL="914400" lvl="1" indent="-3683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Char char="–"/>
            </a:pPr>
            <a:r>
              <a:rPr lang="en-US" sz="2200"/>
              <a:t>Missing budget or SOW</a:t>
            </a:r>
            <a:endParaRPr sz="2200"/>
          </a:p>
          <a:p>
            <a:pPr marL="914400" lvl="1" indent="-3683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Char char="–"/>
            </a:pPr>
            <a:r>
              <a:rPr lang="en-US" sz="2200"/>
              <a:t>Incorrect dates </a:t>
            </a:r>
            <a:endParaRPr sz="2200"/>
          </a:p>
          <a:p>
            <a:pPr marL="914400" lvl="1" indent="-3683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Char char="–"/>
            </a:pPr>
            <a:r>
              <a:rPr lang="en-US" sz="2200"/>
              <a:t>ASR or MOD not fully processed</a:t>
            </a:r>
            <a:endParaRPr sz="2200"/>
          </a:p>
          <a:p>
            <a:pPr marL="0" lvl="0" indent="4572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/>
              <a:t>These cannot be assigned, via escalation or otherwise.</a:t>
            </a:r>
            <a:endParaRPr sz="2200"/>
          </a:p>
          <a:p>
            <a:pPr marL="91440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200"/>
          </a:p>
          <a:p>
            <a:pPr marL="45720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200"/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>
                <a:solidFill>
                  <a:srgbClr val="4B2E83"/>
                </a:solidFill>
              </a:rPr>
              <a:t>Setup Subawards </a:t>
            </a:r>
            <a:endParaRPr sz="1100">
              <a:solidFill>
                <a:srgbClr val="4B2E83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 u="sng">
                <a:solidFill>
                  <a:srgbClr val="1155CC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https://www.washington.edu/research/myresearch-lifecycle/setup/subawards/#first-steps</a:t>
            </a:r>
            <a:r>
              <a:rPr lang="en-US" sz="1100">
                <a:solidFill>
                  <a:srgbClr val="4B2E83"/>
                </a:solidFill>
              </a:rPr>
              <a:t> </a:t>
            </a:r>
            <a:endParaRPr sz="22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9"/>
          <p:cNvSpPr txBox="1">
            <a:spLocks noGrp="1"/>
          </p:cNvSpPr>
          <p:nvPr>
            <p:ph type="body" idx="1"/>
          </p:nvPr>
        </p:nvSpPr>
        <p:spPr>
          <a:xfrm>
            <a:off x="671757" y="371510"/>
            <a:ext cx="8184600" cy="992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-US">
                <a:latin typeface="Encode Sans Black"/>
                <a:ea typeface="Encode Sans Black"/>
                <a:cs typeface="Encode Sans Black"/>
                <a:sym typeface="Encode Sans Black"/>
              </a:rPr>
              <a:t>ASR &amp; MOD Update as of 11/12</a:t>
            </a:r>
            <a:endParaRPr>
              <a:latin typeface="Encode Sans Black"/>
              <a:ea typeface="Encode Sans Black"/>
              <a:cs typeface="Encode Sans Black"/>
              <a:sym typeface="Encode Sans Black"/>
            </a:endParaRPr>
          </a:p>
        </p:txBody>
      </p:sp>
      <p:sp>
        <p:nvSpPr>
          <p:cNvPr id="58" name="Google Shape;58;p9"/>
          <p:cNvSpPr txBox="1">
            <a:spLocks noGrp="1"/>
          </p:cNvSpPr>
          <p:nvPr>
            <p:ph type="body" idx="2"/>
          </p:nvPr>
        </p:nvSpPr>
        <p:spPr>
          <a:xfrm>
            <a:off x="659305" y="1736725"/>
            <a:ext cx="8196300" cy="4015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/>
              <a:t>ASR/MOD #s (week over week)</a:t>
            </a:r>
            <a:endParaRPr sz="2000"/>
          </a:p>
          <a:p>
            <a:pPr marL="457200" lvl="0" indent="-3556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Char char="&gt;"/>
            </a:pPr>
            <a:r>
              <a:rPr lang="en-US" sz="2000"/>
              <a:t>Total with OSP: 700</a:t>
            </a:r>
            <a:endParaRPr sz="2000"/>
          </a:p>
          <a:p>
            <a:pPr marL="457200" lvl="0" indent="-3556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Char char="&gt;"/>
            </a:pPr>
            <a:r>
              <a:rPr lang="en-US" sz="2000"/>
              <a:t>% change from last week: 3.3%</a:t>
            </a:r>
            <a:endParaRPr sz="2000"/>
          </a:p>
          <a:p>
            <a:pPr marL="457200" lvl="0" indent="-3556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Char char="&gt;"/>
            </a:pPr>
            <a:r>
              <a:rPr lang="en-US" sz="2000"/>
              <a:t>Arrived past week: 191</a:t>
            </a:r>
            <a:endParaRPr sz="2000"/>
          </a:p>
          <a:p>
            <a:pPr marL="457200" lvl="0" indent="-3556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Char char="&gt;"/>
            </a:pPr>
            <a:r>
              <a:rPr lang="en-US" sz="2000"/>
              <a:t>Approved &amp; assigned to GCA past week: 181</a:t>
            </a:r>
            <a:endParaRPr sz="2000"/>
          </a:p>
          <a:p>
            <a:pPr marL="457200" lvl="0" indent="-3556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Char char="&gt;"/>
            </a:pPr>
            <a:r>
              <a:rPr lang="en-US" sz="2000"/>
              <a:t>Returned past week: 129</a:t>
            </a:r>
            <a:endParaRPr sz="2000"/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000"/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/>
              <a:t>Work in Progress - Days in Status of OSP Assigned / OSP Setup</a:t>
            </a:r>
            <a:endParaRPr sz="2000"/>
          </a:p>
          <a:p>
            <a:pPr marL="457200" lvl="0" indent="-3556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Char char="&gt;"/>
            </a:pPr>
            <a:r>
              <a:rPr lang="en-US" sz="2000"/>
              <a:t>0-15: 282</a:t>
            </a:r>
            <a:endParaRPr sz="2000"/>
          </a:p>
          <a:p>
            <a:pPr marL="457200" lvl="0" indent="-3556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Char char="&gt;"/>
            </a:pPr>
            <a:r>
              <a:rPr lang="en-US" sz="2000"/>
              <a:t>16-30: 118</a:t>
            </a:r>
            <a:endParaRPr sz="2000"/>
          </a:p>
          <a:p>
            <a:pPr marL="457200" lvl="0" indent="-3556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Char char="&gt;"/>
            </a:pPr>
            <a:r>
              <a:rPr lang="en-US" sz="2000"/>
              <a:t>31-60: 133</a:t>
            </a:r>
            <a:endParaRPr sz="2000"/>
          </a:p>
          <a:p>
            <a:pPr marL="457200" lvl="0" indent="-3556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Char char="&gt;"/>
            </a:pPr>
            <a:r>
              <a:rPr lang="en-US" sz="2000"/>
              <a:t>61+: 167</a:t>
            </a:r>
            <a:endParaRPr sz="2000"/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000"/>
          </a:p>
        </p:txBody>
      </p:sp>
      <p:sp>
        <p:nvSpPr>
          <p:cNvPr id="59" name="Google Shape;59;p9"/>
          <p:cNvSpPr txBox="1"/>
          <p:nvPr/>
        </p:nvSpPr>
        <p:spPr>
          <a:xfrm>
            <a:off x="187450" y="6280000"/>
            <a:ext cx="7031400" cy="41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spAutoFit/>
          </a:bodyPr>
          <a:lstStyle/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500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rPr>
              <a:t>https://www.washington.edu/research/osp/about-osp/osp-volume/</a:t>
            </a:r>
            <a:endParaRPr sz="11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0"/>
          <p:cNvSpPr txBox="1">
            <a:spLocks noGrp="1"/>
          </p:cNvSpPr>
          <p:nvPr>
            <p:ph type="body" idx="1"/>
          </p:nvPr>
        </p:nvSpPr>
        <p:spPr>
          <a:xfrm>
            <a:off x="671757" y="371510"/>
            <a:ext cx="8184600" cy="992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-US">
                <a:latin typeface="Encode Sans Black"/>
                <a:ea typeface="Encode Sans Black"/>
                <a:cs typeface="Encode Sans Black"/>
                <a:sym typeface="Encode Sans Black"/>
              </a:rPr>
              <a:t>Subaward Update as of 11/12</a:t>
            </a:r>
            <a:endParaRPr>
              <a:latin typeface="Encode Sans Black"/>
              <a:ea typeface="Encode Sans Black"/>
              <a:cs typeface="Encode Sans Black"/>
              <a:sym typeface="Encode Sans Black"/>
            </a:endParaRPr>
          </a:p>
        </p:txBody>
      </p:sp>
      <p:sp>
        <p:nvSpPr>
          <p:cNvPr id="66" name="Google Shape;66;p10"/>
          <p:cNvSpPr txBox="1">
            <a:spLocks noGrp="1"/>
          </p:cNvSpPr>
          <p:nvPr>
            <p:ph type="body" idx="2"/>
          </p:nvPr>
        </p:nvSpPr>
        <p:spPr>
          <a:xfrm>
            <a:off x="720200" y="1497450"/>
            <a:ext cx="7788000" cy="4015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/>
              <a:t>Subaward #s (week over week)</a:t>
            </a:r>
            <a:endParaRPr sz="2000"/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000"/>
          </a:p>
          <a:p>
            <a:pPr marL="457200" lvl="0" indent="-3556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Char char="&gt;"/>
            </a:pPr>
            <a:r>
              <a:rPr lang="en-US" sz="2000"/>
              <a:t>Total with OSP: 878</a:t>
            </a:r>
            <a:endParaRPr sz="2000"/>
          </a:p>
          <a:p>
            <a:pPr marL="457200" lvl="0" indent="-3556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Char char="&gt;"/>
            </a:pPr>
            <a:r>
              <a:rPr lang="en-US" sz="2000"/>
              <a:t>% change from last week: .3%</a:t>
            </a:r>
            <a:endParaRPr sz="2000"/>
          </a:p>
          <a:p>
            <a:pPr marL="457200" lvl="0" indent="-3556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Char char="&gt;"/>
            </a:pPr>
            <a:r>
              <a:rPr lang="en-US" sz="2000"/>
              <a:t>In OSP: 528</a:t>
            </a:r>
            <a:endParaRPr sz="2000"/>
          </a:p>
          <a:p>
            <a:pPr marL="457200" marR="0" lvl="0" indent="-3556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Char char="&gt;"/>
            </a:pPr>
            <a:r>
              <a:rPr lang="en-US" sz="2000"/>
              <a:t>Assigned: 51</a:t>
            </a:r>
            <a:endParaRPr sz="2000"/>
          </a:p>
          <a:p>
            <a:pPr marL="457200" marR="0" lvl="0" indent="-3556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Char char="&gt;"/>
            </a:pPr>
            <a:r>
              <a:rPr lang="en-US" sz="2000"/>
              <a:t>Issued: 299</a:t>
            </a:r>
            <a:endParaRPr sz="2000"/>
          </a:p>
        </p:txBody>
      </p:sp>
      <p:sp>
        <p:nvSpPr>
          <p:cNvPr id="67" name="Google Shape;67;p10"/>
          <p:cNvSpPr txBox="1"/>
          <p:nvPr/>
        </p:nvSpPr>
        <p:spPr>
          <a:xfrm>
            <a:off x="187450" y="6280000"/>
            <a:ext cx="7031400" cy="41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spAutoFit/>
          </a:bodyPr>
          <a:lstStyle/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500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rPr>
              <a:t>https://www.washington.edu/research/osp/about-osp/osp-volume/</a:t>
            </a:r>
            <a:endParaRPr sz="11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1"/>
          <p:cNvSpPr txBox="1">
            <a:spLocks noGrp="1"/>
          </p:cNvSpPr>
          <p:nvPr>
            <p:ph type="body" idx="1"/>
          </p:nvPr>
        </p:nvSpPr>
        <p:spPr>
          <a:xfrm>
            <a:off x="671757" y="371510"/>
            <a:ext cx="8184600" cy="992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-US">
                <a:latin typeface="Encode Sans Black"/>
                <a:ea typeface="Encode Sans Black"/>
                <a:cs typeface="Encode Sans Black"/>
                <a:sym typeface="Encode Sans Black"/>
              </a:rPr>
              <a:t>Staffing Update</a:t>
            </a:r>
            <a:endParaRPr>
              <a:latin typeface="Encode Sans Black"/>
              <a:ea typeface="Encode Sans Black"/>
              <a:cs typeface="Encode Sans Black"/>
              <a:sym typeface="Encode Sans Black"/>
            </a:endParaRPr>
          </a:p>
        </p:txBody>
      </p:sp>
      <p:sp>
        <p:nvSpPr>
          <p:cNvPr id="74" name="Google Shape;74;p11"/>
          <p:cNvSpPr txBox="1">
            <a:spLocks noGrp="1"/>
          </p:cNvSpPr>
          <p:nvPr>
            <p:ph type="body" idx="2"/>
          </p:nvPr>
        </p:nvSpPr>
        <p:spPr>
          <a:xfrm>
            <a:off x="720200" y="1497450"/>
            <a:ext cx="7788000" cy="4015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556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Char char="&gt;"/>
            </a:pPr>
            <a:r>
              <a:rPr lang="en-US" sz="2000"/>
              <a:t>Subawards: </a:t>
            </a:r>
            <a:endParaRPr sz="2000"/>
          </a:p>
          <a:p>
            <a:pPr marL="914400" lvl="1" indent="-3556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Char char="–"/>
            </a:pPr>
            <a:r>
              <a:rPr lang="en-US"/>
              <a:t>Adding 2 more Subaward Administrator temporary positions</a:t>
            </a:r>
            <a:endParaRPr/>
          </a:p>
          <a:p>
            <a:pPr marL="914400" lvl="1" indent="-3556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Char char="–"/>
            </a:pPr>
            <a:r>
              <a:rPr lang="en-US"/>
              <a:t>Backfilling two positions</a:t>
            </a:r>
            <a:endParaRPr/>
          </a:p>
          <a:p>
            <a:pPr marL="45720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000"/>
          </a:p>
          <a:p>
            <a:pPr marL="457200" lvl="0" indent="-3556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Char char="&gt;"/>
            </a:pPr>
            <a:r>
              <a:rPr lang="en-US" sz="2000"/>
              <a:t>Proposals &amp; Awards: </a:t>
            </a:r>
            <a:endParaRPr sz="2000"/>
          </a:p>
          <a:p>
            <a:pPr marL="914400" lvl="1" indent="-3556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Char char="–"/>
            </a:pPr>
            <a:r>
              <a:rPr lang="en-US"/>
              <a:t>Final stages of recruiting two temporary Program Coordinator positions</a:t>
            </a:r>
            <a:endParaRPr/>
          </a:p>
          <a:p>
            <a:pPr marL="914400" lvl="1" indent="-3556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Char char="–"/>
            </a:pPr>
            <a:r>
              <a:rPr lang="en-US"/>
              <a:t>Recruiting for 1 new Grant and Contract Analyst position</a:t>
            </a:r>
            <a:endParaRPr/>
          </a:p>
          <a:p>
            <a:pPr marL="914400" lvl="1" indent="-3556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Char char="–"/>
            </a:pPr>
            <a:r>
              <a:rPr lang="en-US"/>
              <a:t>Adding 1 temporary outside support position to assist with award and award modification processing</a:t>
            </a:r>
            <a:endParaRPr/>
          </a:p>
          <a:p>
            <a:pPr marL="45720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0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2"/>
          <p:cNvSpPr txBox="1">
            <a:spLocks noGrp="1"/>
          </p:cNvSpPr>
          <p:nvPr>
            <p:ph type="body" idx="1"/>
          </p:nvPr>
        </p:nvSpPr>
        <p:spPr>
          <a:xfrm>
            <a:off x="671757" y="371510"/>
            <a:ext cx="8184600" cy="992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-US">
                <a:latin typeface="Encode Sans Black"/>
                <a:ea typeface="Encode Sans Black"/>
                <a:cs typeface="Encode Sans Black"/>
                <a:sym typeface="Encode Sans Black"/>
              </a:rPr>
              <a:t>Resources</a:t>
            </a:r>
            <a:endParaRPr>
              <a:latin typeface="Encode Sans Black"/>
              <a:ea typeface="Encode Sans Black"/>
              <a:cs typeface="Encode Sans Black"/>
              <a:sym typeface="Encode Sans Black"/>
            </a:endParaRPr>
          </a:p>
        </p:txBody>
      </p:sp>
      <p:sp>
        <p:nvSpPr>
          <p:cNvPr id="81" name="Google Shape;81;p12"/>
          <p:cNvSpPr txBox="1">
            <a:spLocks noGrp="1"/>
          </p:cNvSpPr>
          <p:nvPr>
            <p:ph type="body" idx="2"/>
          </p:nvPr>
        </p:nvSpPr>
        <p:spPr>
          <a:xfrm>
            <a:off x="720200" y="1497450"/>
            <a:ext cx="7788000" cy="4015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683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Char char="&gt;"/>
            </a:pPr>
            <a:r>
              <a:rPr lang="en-US" u="sng">
                <a:solidFill>
                  <a:schemeClr val="hlink"/>
                </a:solidFill>
                <a:hlinkClick r:id="rId3"/>
              </a:rPr>
              <a:t>OSP ASR Return Reasons</a:t>
            </a:r>
            <a:endParaRPr/>
          </a:p>
          <a:p>
            <a:pPr marL="457200" lvl="0" indent="-3683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Char char="&gt;"/>
            </a:pPr>
            <a:r>
              <a:rPr lang="en-US" u="sng">
                <a:solidFill>
                  <a:schemeClr val="hlink"/>
                </a:solidFill>
                <a:hlinkClick r:id="rId4"/>
              </a:rPr>
              <a:t>Subaward Escalation</a:t>
            </a:r>
            <a:endParaRPr/>
          </a:p>
          <a:p>
            <a:pPr marL="457200" lvl="0" indent="-3683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Char char="&gt;"/>
            </a:pPr>
            <a:r>
              <a:rPr lang="en-US" sz="2200" u="sng">
                <a:solidFill>
                  <a:schemeClr val="accent5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Urgent Requests OSP Requests - ASRs, MODs, Subawards </a:t>
            </a:r>
            <a:endParaRPr sz="2200"/>
          </a:p>
          <a:p>
            <a:pPr marL="457200" lvl="0" indent="-3683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Char char="&gt;"/>
            </a:pPr>
            <a:r>
              <a:rPr lang="en-US" sz="2200" u="sng">
                <a:solidFill>
                  <a:schemeClr val="accent5"/>
                </a:solidFill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OSP Volume- ASR, MOD, Subaward </a:t>
            </a:r>
            <a:endParaRPr sz="2200"/>
          </a:p>
          <a:p>
            <a:pPr marL="457200" lvl="0" indent="-3683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Char char="&gt;"/>
            </a:pPr>
            <a:r>
              <a:rPr lang="en-US" sz="2200" u="sng">
                <a:solidFill>
                  <a:schemeClr val="accent5"/>
                </a:solidFill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ASR Checklist for PIs &amp; Campus</a:t>
            </a:r>
            <a:endParaRPr sz="2200"/>
          </a:p>
          <a:p>
            <a:pPr marL="457200" lvl="0" indent="-3683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Char char="&gt;"/>
            </a:pPr>
            <a:r>
              <a:rPr lang="en-US" sz="2200" u="sng">
                <a:solidFill>
                  <a:schemeClr val="accent5"/>
                </a:solidFill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Award Changes</a:t>
            </a:r>
            <a:endParaRPr sz="2200"/>
          </a:p>
          <a:p>
            <a:pPr marL="457200" lvl="0" indent="-3683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Char char="&gt;"/>
            </a:pPr>
            <a:r>
              <a:rPr lang="en-US" sz="2200" u="sng">
                <a:solidFill>
                  <a:schemeClr val="hlink"/>
                </a:solidFill>
                <a:hlinkClick r:id="rId9"/>
              </a:rPr>
              <a:t>Tell OSP your story</a:t>
            </a:r>
            <a:endParaRPr sz="2200"/>
          </a:p>
          <a:p>
            <a:pPr marL="457200" lvl="0" indent="-3683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Char char="&gt;"/>
            </a:pPr>
            <a:r>
              <a:rPr lang="en-US" sz="2200"/>
              <a:t>Setup </a:t>
            </a:r>
            <a:r>
              <a:rPr lang="en-US" sz="2200" u="sng">
                <a:solidFill>
                  <a:schemeClr val="accent5"/>
                </a:solidFill>
                <a:hlinkClick r:id="rId1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Subawards</a:t>
            </a:r>
            <a:endParaRPr sz="2200"/>
          </a:p>
          <a:p>
            <a:pPr marL="457200" lvl="0" indent="-3683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Char char="&gt;"/>
            </a:pPr>
            <a:r>
              <a:rPr lang="en-US" sz="2200" u="sng">
                <a:solidFill>
                  <a:schemeClr val="hlink"/>
                </a:solidFill>
                <a:hlinkClick r:id="rId11"/>
              </a:rPr>
              <a:t>GIM 39</a:t>
            </a:r>
            <a:endParaRPr sz="2200"/>
          </a:p>
          <a:p>
            <a:pPr marL="45720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2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3"/>
          <p:cNvSpPr txBox="1">
            <a:spLocks noGrp="1"/>
          </p:cNvSpPr>
          <p:nvPr>
            <p:ph type="body" idx="1"/>
          </p:nvPr>
        </p:nvSpPr>
        <p:spPr>
          <a:xfrm>
            <a:off x="671757" y="371510"/>
            <a:ext cx="8184600" cy="99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750"/>
              <a:buFont typeface="Arial"/>
              <a:buNone/>
            </a:pPr>
            <a:r>
              <a:rPr lang="en-US" sz="3000" i="0" u="none" strike="noStrike" cap="none">
                <a:solidFill>
                  <a:srgbClr val="4B2E83"/>
                </a:solidFill>
                <a:latin typeface="Encode Sans Black"/>
                <a:ea typeface="Encode Sans Black"/>
                <a:cs typeface="Encode Sans Black"/>
                <a:sym typeface="Encode Sans Black"/>
              </a:rPr>
              <a:t>Questions</a:t>
            </a:r>
            <a:endParaRPr>
              <a:latin typeface="Encode Sans Black"/>
              <a:ea typeface="Encode Sans Black"/>
              <a:cs typeface="Encode Sans Black"/>
              <a:sym typeface="Encode Sans Black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2_Custom Design">
  <a:themeElements>
    <a:clrScheme name="Custom 5">
      <a:dk1>
        <a:srgbClr val="33006F"/>
      </a:dk1>
      <a:lt1>
        <a:srgbClr val="E8D3A2"/>
      </a:lt1>
      <a:dk2>
        <a:srgbClr val="33006F"/>
      </a:dk2>
      <a:lt2>
        <a:srgbClr val="FFFFFF"/>
      </a:lt2>
      <a:accent1>
        <a:srgbClr val="33006F"/>
      </a:accent1>
      <a:accent2>
        <a:srgbClr val="E8D3A2"/>
      </a:accent2>
      <a:accent3>
        <a:srgbClr val="FFFFFF"/>
      </a:accent3>
      <a:accent4>
        <a:srgbClr val="B2B2B2"/>
      </a:accent4>
      <a:accent5>
        <a:srgbClr val="26005C"/>
      </a:accent5>
      <a:accent6>
        <a:srgbClr val="917B4C"/>
      </a:accent6>
      <a:hlink>
        <a:srgbClr val="26005C"/>
      </a:hlink>
      <a:folHlink>
        <a:srgbClr val="33006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414</Words>
  <Application>Microsoft Office PowerPoint</Application>
  <PresentationFormat>On-screen Show (4:3)</PresentationFormat>
  <Paragraphs>72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Open Sans Light</vt:lpstr>
      <vt:lpstr>Arial</vt:lpstr>
      <vt:lpstr>Calibri</vt:lpstr>
      <vt:lpstr>Encode Sans Black</vt:lpstr>
      <vt:lpstr>Merriweather Sans</vt:lpstr>
      <vt:lpstr>Open Sans</vt:lpstr>
      <vt:lpstr>2_Custom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Patrick F. Carney</dc:creator>
  <cp:lastModifiedBy>gcahelp</cp:lastModifiedBy>
  <cp:revision>1</cp:revision>
  <dcterms:modified xsi:type="dcterms:W3CDTF">2024-11-20T17:42:04Z</dcterms:modified>
</cp:coreProperties>
</file>