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Encode Sans Black" panose="020B0604020202020204" charset="0"/>
      <p:bold r:id="rId11"/>
    </p:embeddedFont>
    <p:embeddedFont>
      <p:font typeface="Merriweather Sans" pitchFamily="2" charset="0"/>
      <p:regular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  <p:embeddedFont>
      <p:font typeface="Open Sans Light" panose="020B0306030504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314d3a41a2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314d3a41a2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40" name="Google Shape;40;g314d3a41a21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14d3a41a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14d3a41a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48" name="Google Shape;48;g314d3a41a21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418b5b412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418b5b412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g418b5b4128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e2c45460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e2c45460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63" name="Google Shape;63;g5e2c454602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5a48d7e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5a48d7e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71" name="Google Shape;71;g315a48d7e5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15a48d7e58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15a48d7e58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78" name="Google Shape;78;g315a48d7e58_1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2913b990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62913b99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setup/financials/#why-asr-return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faq/urgent-osp-asr-mod-and-subawards/#urgent-subaward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shington.edu/research/myresearch-lifecycle/setup/subawards/#first-step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myresearch-lifecycle/manage/award-changes/" TargetMode="External"/><Relationship Id="rId3" Type="http://schemas.openxmlformats.org/officeDocument/2006/relationships/hyperlink" Target="https://www.washington.edu/research/myresearch-lifecycle/setup/financials/#why-asr-returned" TargetMode="External"/><Relationship Id="rId7" Type="http://schemas.openxmlformats.org/officeDocument/2006/relationships/hyperlink" Target="https://www.washington.edu/research/myresearch-lifecycle/setup/financials/#asr-checklist-pi-camp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osp/about-osp/osp-volume/" TargetMode="External"/><Relationship Id="rId11" Type="http://schemas.openxmlformats.org/officeDocument/2006/relationships/hyperlink" Target="https://www.washington.edu/research/policies/gim-39/" TargetMode="External"/><Relationship Id="rId5" Type="http://schemas.openxmlformats.org/officeDocument/2006/relationships/hyperlink" Target="https://www.washington.edu/research/faq/urgent-osp-asr-mod-and-subawards/" TargetMode="External"/><Relationship Id="rId10" Type="http://schemas.openxmlformats.org/officeDocument/2006/relationships/hyperlink" Target="https://www.washington.edu/research/myresearch-lifecycle/setup/subawards/" TargetMode="External"/><Relationship Id="rId4" Type="http://schemas.openxmlformats.org/officeDocument/2006/relationships/hyperlink" Target="https://www.washington.edu/research/myresearch-lifecycle/setup/subawards/#first-steps" TargetMode="External"/><Relationship Id="rId9" Type="http://schemas.openxmlformats.org/officeDocument/2006/relationships/hyperlink" Target="https://www.washington.edu/research/faq/what-info-to-include-asr-mod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>
                <a:latin typeface="Encode Sans Black"/>
                <a:ea typeface="Encode Sans Black"/>
                <a:cs typeface="Encode Sans Black"/>
                <a:sym typeface="Encode Sans Black"/>
              </a:rPr>
              <a:t>OSP Update</a:t>
            </a:r>
            <a:endParaRPr sz="37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November 2024 </a:t>
            </a: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OSP Using Workload Status Reports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720200" y="1333725"/>
            <a:ext cx="7788000" cy="45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Priority given to items 60+ days in OSP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Items that need campus action:  Will be returned with prefixes in front of comment to categorize type of change needed</a:t>
            </a:r>
            <a:endParaRPr sz="21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Items on hold OSP:  Placed on HOLD with comments for reason(s) on HOLD e.g. waiting on sponsor edits, sponsor signature, etc.</a:t>
            </a:r>
            <a:endParaRPr sz="21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44" name="Google Shape;44;p7"/>
          <p:cNvSpPr txBox="1"/>
          <p:nvPr/>
        </p:nvSpPr>
        <p:spPr>
          <a:xfrm>
            <a:off x="671750" y="5805375"/>
            <a:ext cx="6315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OSP ASR Return Reasons: </a:t>
            </a:r>
            <a:r>
              <a:rPr lang="en-US" u="sng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https://www.washington.edu/research/myresearch-lifecycle/setup/financials/#why-asr-returned</a:t>
            </a:r>
            <a:r>
              <a:rPr lang="en-US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Subaward Escalation Process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720200" y="1409925"/>
            <a:ext cx="7788000" cy="45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OSP and Dean’s offices using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subaward escalation process</a:t>
            </a:r>
            <a:r>
              <a:rPr lang="en-US" sz="2200"/>
              <a:t>.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b="1"/>
              <a:t>Note </a:t>
            </a:r>
            <a:r>
              <a:rPr lang="en-US" sz="2200"/>
              <a:t>top return reasons of subaward requests: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Incorrect budget (budget attachment &amp; amount in SA not matching)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Missing budget or SOW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Incorrect dates 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ASR or MOD not fully processed</a:t>
            </a:r>
            <a:endParaRPr sz="2200"/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These cannot be assigned, via escalation or otherwise.</a:t>
            </a:r>
            <a:endParaRPr sz="220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4B2E83"/>
                </a:solidFill>
              </a:rPr>
              <a:t>Setup Subawards </a:t>
            </a:r>
            <a:endParaRPr sz="1100">
              <a:solidFill>
                <a:srgbClr val="4B2E8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https://www.washington.edu/research/myresearch-lifecycle/setup/subawards/#first-steps</a:t>
            </a:r>
            <a:r>
              <a:rPr lang="en-US" sz="1100">
                <a:solidFill>
                  <a:srgbClr val="4B2E83"/>
                </a:solidFill>
              </a:rPr>
              <a:t> 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ASR &amp; MOD Update as of 11/12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ASR/MOD #s (week over week)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Total with OSP: 700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% change from last week: 3.3%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Arrived past week: 191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Approved &amp; assigned to GCA past week: 181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Returned past week: 129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Work in Progress - Days in Status of OSP Assigned / OSP Setup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0-15: 282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16-30: 118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31-60: 133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61+: 167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9" name="Google Shape;59;p9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https://www.washington.edu/research/osp/about-osp/osp-volume/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Subaward Update as of 11/12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Subaward #s (week over week)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Total with OSP: 878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% change from last week: .3%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In OSP: 528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Assigned: 51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Issued: 299</a:t>
            </a:r>
            <a:endParaRPr sz="2000"/>
          </a:p>
        </p:txBody>
      </p:sp>
      <p:sp>
        <p:nvSpPr>
          <p:cNvPr id="67" name="Google Shape;67;p10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https://www.washington.edu/research/osp/about-osp/osp-volume/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Staffing Update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Subawards: 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Adding 2 more Subaward Administrator temporary positions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Backfilling two positions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Proposals &amp; Awards: 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Final stages of recruiting two temporary Program Coordinator positions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Recruiting for 1 new Grant and Contract Analyst position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Adding 1 temporary outside support position to assist with award and award modification processing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OSP ASR Return Reasons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Subaward Escalation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Urgent Requests OSP Requests - ASRs, MODs, Subawards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 Volume- ASR, MOD, Subaward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ASR Checklist for PIs &amp; Campus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accent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Changes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9"/>
              </a:rPr>
              <a:t>Tell OSP your story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Setup </a:t>
            </a:r>
            <a:r>
              <a:rPr lang="en-US" sz="2200" u="sng">
                <a:solidFill>
                  <a:schemeClr val="accent5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Subawards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11"/>
              </a:rPr>
              <a:t>GIM 39</a:t>
            </a:r>
            <a:endParaRPr sz="22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Open Sans Light</vt:lpstr>
      <vt:lpstr>Arial</vt:lpstr>
      <vt:lpstr>Calibri</vt:lpstr>
      <vt:lpstr>Encode Sans Black</vt:lpstr>
      <vt:lpstr>Merriweather Sans</vt:lpstr>
      <vt:lpstr>Open Sans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2024-11-20T17:42:04Z</dcterms:modified>
</cp:coreProperties>
</file>