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9144000"/>
  <p:notesSz cx="6858000" cy="9144000"/>
  <p:embeddedFontLst>
    <p:embeddedFont>
      <p:font typeface="Encode Sans"/>
      <p:regular r:id="rId22"/>
      <p:bold r:id="rId23"/>
    </p:embeddedFont>
    <p:embeddedFont>
      <p:font typeface="Encode Sans Black"/>
      <p:bold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EncodeSans-regular.fntdata"/><Relationship Id="rId21" Type="http://schemas.openxmlformats.org/officeDocument/2006/relationships/slide" Target="slides/slide17.xml"/><Relationship Id="rId24" Type="http://schemas.openxmlformats.org/officeDocument/2006/relationships/font" Target="fonts/EncodeSansBlack-bold.fntdata"/><Relationship Id="rId23" Type="http://schemas.openxmlformats.org/officeDocument/2006/relationships/font" Target="fonts/Encode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font" Target="fonts/OpenSans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" name="Google Shape;3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" name="Google Shape;3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Tracking</a:t>
            </a:r>
            <a:endParaRPr sz="2200"/>
          </a:p>
        </p:txBody>
      </p:sp>
      <p:sp>
        <p:nvSpPr>
          <p:cNvPr id="114" name="Google Shape;114;p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Tracking</a:t>
            </a:r>
            <a:endParaRPr sz="2200"/>
          </a:p>
        </p:txBody>
      </p:sp>
      <p:sp>
        <p:nvSpPr>
          <p:cNvPr id="122" name="Google Shape;122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9" name="Google Shape;12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200"/>
              <a:t>Tracking</a:t>
            </a:r>
            <a:endParaRPr sz="2200"/>
          </a:p>
        </p:txBody>
      </p:sp>
      <p:sp>
        <p:nvSpPr>
          <p:cNvPr id="130" name="Google Shape;130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each of these are either already at , or are on their way to the BI portal</a:t>
            </a:r>
            <a:endParaRPr/>
          </a:p>
        </p:txBody>
      </p:sp>
      <p:sp>
        <p:nvSpPr>
          <p:cNvPr id="138" name="Google Shape;13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" name="Google Shape;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" name="Google Shape;5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t/>
            </a:r>
            <a:endParaRPr sz="21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" name="Google Shape;51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t/>
            </a:r>
            <a:endParaRPr sz="21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" name="Google Shape;60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9" name="Google Shape;69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2400"/>
              <a:buFont typeface="Merriweather Sans"/>
              <a:buNone/>
            </a:pPr>
            <a:r>
              <a:t/>
            </a:r>
            <a:endParaRPr sz="21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" name="Google Shape;9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the reports under construction vs the reports on there way or already at the BI portal.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" type="body"/>
          </p:nvPr>
        </p:nvSpPr>
        <p:spPr>
          <a:xfrm>
            <a:off x="671757" y="1167124"/>
            <a:ext cx="6972300" cy="264175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5461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b="0" i="0" sz="5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ordmark_center_Purple_HEX.png" id="13" name="Google Shape;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039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587" y="4006085"/>
            <a:ext cx="2264487" cy="112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Content">
  <p:cSld name="Header +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659305" y="1736725"/>
            <a:ext cx="8196210" cy="40154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b="0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0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b="0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0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 Logo_Purple_2685_HEX.png"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448139" y="5949410"/>
            <a:ext cx="1368171" cy="9234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19" name="Google Shape;1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Subheader + Content">
  <p:cSld name="Header + Subheader +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659305" y="2320239"/>
            <a:ext cx="8197114" cy="38100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b="1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b="1" i="0" sz="2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b="1" i="0" sz="18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b="1" i="0" sz="16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b="1" i="0" sz="1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671757" y="1730667"/>
            <a:ext cx="8184662" cy="411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8215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+ Graphic">
  <p:cSld name="Header + Graphic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>
            <p:ph idx="2" type="chart"/>
          </p:nvPr>
        </p:nvSpPr>
        <p:spPr>
          <a:xfrm>
            <a:off x="766763" y="1736725"/>
            <a:ext cx="8021637" cy="44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2400"/>
              <a:buFont typeface="Arial"/>
              <a:buNone/>
              <a:defRPr b="0" i="1" sz="2400" u="none" cap="none" strike="noStrik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71757" y="371510"/>
            <a:ext cx="8184662" cy="9919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b="0" i="0" sz="28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b="0" i="0" sz="2000" u="none" cap="none" strike="noStrik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Wordmark_center_Purple_HEX.png"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363105" y="6487457"/>
            <a:ext cx="2407146" cy="1633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_RtAngle_7502_RGB.png" id="30" name="Google Shape;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4225" y="1437805"/>
            <a:ext cx="1346402" cy="67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uwnetid-my.sharepoint.com/:f:/r/personal/kresl_uw_edu/Documents/ORIS%20RAD%20Group%20Reports?csf=1&amp;web=1&amp;e=kUKZSQ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grantrpt@uw.edu" TargetMode="External"/><Relationship Id="rId4" Type="http://schemas.openxmlformats.org/officeDocument/2006/relationships/hyperlink" Target="mailto:help@uw.edu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biportal.uw.edu/home" TargetMode="External"/><Relationship Id="rId4" Type="http://schemas.openxmlformats.org/officeDocument/2006/relationships/hyperlink" Target="https://it.uw.edu/guides/enterprise-data-at-the-uw/request-permission-and-access-data/" TargetMode="External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biportal.uw.edu/details/d4a7d2a3-a03f-4e8e-aaf4-5343b6916079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biportal.uw.edu/details/00c77ad7-77cf-4c0c-9853-9ff3f7fed0e7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uwnetid-my.sharepoint.com/:f:/r/personal/kresl_uw_edu/Documents/ORIS%20RAD%20Group%20Reports?csf=1&amp;web=1&amp;e=kUKZSQ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712200" y="2760550"/>
            <a:ext cx="84318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1500"/>
              <a:buFont typeface="Arial"/>
              <a:buNone/>
            </a:pPr>
            <a:r>
              <a:rPr b="0" i="0" lang="en-US" sz="40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NEW RAD GROUP REPORTS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769100" y="5025300"/>
            <a:ext cx="6656700" cy="110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1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Aron Knapp</a:t>
            </a:r>
            <a:endParaRPr b="1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Office of Research Information Services (ORIS)</a:t>
            </a:r>
            <a:endParaRPr b="0" i="0" sz="1800" u="none" cap="none" strike="noStrik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rPr b="0" i="0" lang="en-US" sz="1800" u="none" cap="none" strike="noStrik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9, 2025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rgbClr val="33006F"/>
              </a:buClr>
              <a:buSzPts val="4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3" cy="276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The newest</a:t>
            </a:r>
            <a:endParaRPr/>
          </a:p>
        </p:txBody>
      </p:sp>
      <p:sp>
        <p:nvSpPr>
          <p:cNvPr id="109" name="Google Shape;109;p15"/>
          <p:cNvSpPr txBox="1"/>
          <p:nvPr>
            <p:ph idx="2" type="body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Research Security Training Lookup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Unprocessed ASRs and MODs in Advance Spend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pic>
        <p:nvPicPr>
          <p:cNvPr descr="Screenshot of the ORIS RAD Group Reports folder." id="110" name="Google Shape;11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3925" y="2634225"/>
            <a:ext cx="8590349" cy="350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Security Tracking</a:t>
            </a:r>
            <a:endParaRPr/>
          </a:p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659300" y="1420300"/>
            <a:ext cx="81963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Research Security Tracking</a:t>
            </a:r>
            <a:endParaRPr sz="2300"/>
          </a:p>
          <a:p>
            <a:pPr indent="-3746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–"/>
            </a:pPr>
            <a:r>
              <a:rPr lang="en-US" sz="1900"/>
              <a:t>support your research teams in meeting research compliance</a:t>
            </a:r>
            <a:endParaRPr sz="1900"/>
          </a:p>
        </p:txBody>
      </p:sp>
      <p:pic>
        <p:nvPicPr>
          <p:cNvPr descr="Screenshot of the Research Security Tracking report." id="118" name="Google Shape;11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462" y="2626425"/>
            <a:ext cx="8595075" cy="2891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Research Security Lookup</a:t>
            </a:r>
            <a:endParaRPr/>
          </a:p>
        </p:txBody>
      </p:sp>
      <p:sp>
        <p:nvSpPr>
          <p:cNvPr id="125" name="Google Shape;125;p17"/>
          <p:cNvSpPr txBox="1"/>
          <p:nvPr>
            <p:ph idx="2" type="body"/>
          </p:nvPr>
        </p:nvSpPr>
        <p:spPr>
          <a:xfrm>
            <a:off x="659300" y="1420300"/>
            <a:ext cx="8196300" cy="43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Research Security lookup by Application ID </a:t>
            </a:r>
            <a:endParaRPr sz="2300"/>
          </a:p>
          <a:p>
            <a:pPr indent="-3492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–"/>
            </a:pPr>
            <a:r>
              <a:rPr lang="en-US" sz="1900"/>
              <a:t>support your research teams in meeting research compliance</a:t>
            </a:r>
            <a:endParaRPr sz="1900"/>
          </a:p>
        </p:txBody>
      </p:sp>
      <p:pic>
        <p:nvPicPr>
          <p:cNvPr descr="Screenshot of the Research Security lookup by Application ID report." id="126" name="Google Shape;12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163" y="2498300"/>
            <a:ext cx="9041675" cy="42637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rPr>
              <a:t>Unprocessed ASR/MODs in ADV Spend</a:t>
            </a:r>
            <a:endParaRPr/>
          </a:p>
        </p:txBody>
      </p:sp>
      <p:sp>
        <p:nvSpPr>
          <p:cNvPr id="133" name="Google Shape;133;p18"/>
          <p:cNvSpPr txBox="1"/>
          <p:nvPr>
            <p:ph idx="2" type="body"/>
          </p:nvPr>
        </p:nvSpPr>
        <p:spPr>
          <a:xfrm>
            <a:off x="659300" y="1420300"/>
            <a:ext cx="81963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300"/>
              <a:buChar char="&gt;"/>
            </a:pPr>
            <a:r>
              <a:rPr lang="en-US" sz="2300"/>
              <a:t>Identify the Award Setup and Modification Requests related to Awards in Advance spend.</a:t>
            </a:r>
            <a:endParaRPr sz="2300"/>
          </a:p>
        </p:txBody>
      </p:sp>
      <p:pic>
        <p:nvPicPr>
          <p:cNvPr descr="Screenshot of the Unprocessed ASR/MODs in ADV spend report." id="134" name="Google Shape;13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564800"/>
            <a:ext cx="8839203" cy="310553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Refresher</a:t>
            </a:r>
            <a:endParaRPr/>
          </a:p>
        </p:txBody>
      </p:sp>
      <p:sp>
        <p:nvSpPr>
          <p:cNvPr id="141" name="Google Shape;141;p19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ORIS RAD Group Reports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SharePoint Link</a:t>
            </a:r>
            <a:r>
              <a:rPr lang="en-U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Screenshot of the ORIS RAD Group Reports link, showing several reports." id="142" name="Google Shape;14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2223052"/>
            <a:ext cx="9144000" cy="241189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671750" y="317874"/>
            <a:ext cx="8184600" cy="104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What’s Coming Next</a:t>
            </a:r>
            <a:endParaRPr/>
          </a:p>
        </p:txBody>
      </p:sp>
      <p:sp>
        <p:nvSpPr>
          <p:cNvPr id="149" name="Google Shape;149;p20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>
                <a:solidFill>
                  <a:schemeClr val="dk1"/>
                </a:solidFill>
              </a:rPr>
              <a:t>Sponsored Program Award Reports!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AIDE Priorities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Awards w/ SAGE requests in progress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AwardView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sz="2400">
                <a:solidFill>
                  <a:schemeClr val="dk1"/>
                </a:solidFill>
              </a:rPr>
              <a:t>Longitudinal Counts and Amounts (pre and po</a:t>
            </a:r>
            <a:r>
              <a:rPr lang="en-US">
                <a:solidFill>
                  <a:schemeClr val="dk1"/>
                </a:solidFill>
              </a:rPr>
              <a:t>st WD)</a:t>
            </a:r>
            <a:endParaRPr sz="2000"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Active Awards by CCH/CC/PI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Closeout: Awards/Grants that have ended more than 120 days ago NOT in closed status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Awards by Discipline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Awards with Non-fiscal compliance elements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Top 10 awardees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Resources</a:t>
            </a:r>
            <a:endParaRPr/>
          </a:p>
        </p:txBody>
      </p:sp>
      <p:sp>
        <p:nvSpPr>
          <p:cNvPr id="156" name="Google Shape;156;p21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Research Administration Data questions: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grantrpt@uw.edu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go to ORIS’ RAD Group 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Technical BI Portal questions, including how to connect: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help@uw.edu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Put “EDW Question” in subject line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Will go to UWIT’s BI portal team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750"/>
              <a:buFont typeface="Arial"/>
              <a:buNone/>
            </a:pPr>
            <a:r>
              <a:rPr b="0" i="0" lang="en-US" sz="34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Questions?</a:t>
            </a:r>
            <a:endParaRPr b="0" i="0" sz="3000" u="none" cap="none" strike="noStrike">
              <a:solidFill>
                <a:srgbClr val="4B2E8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BI Portal Overview</a:t>
            </a:r>
            <a:endParaRPr/>
          </a:p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659300" y="1736725"/>
            <a:ext cx="8357400" cy="19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https://biportal.uw.edu/home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Requires an active UW NetID + password</a:t>
            </a:r>
            <a:endParaRPr>
              <a:solidFill>
                <a:schemeClr val="dk1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Requires EDW access rights</a:t>
            </a:r>
            <a:endParaRPr>
              <a:solidFill>
                <a:schemeClr val="dk1"/>
              </a:solidFill>
            </a:endParaRPr>
          </a:p>
          <a:p>
            <a:pPr indent="-3556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</a:pPr>
            <a:r>
              <a:rPr lang="en-US">
                <a:solidFill>
                  <a:schemeClr val="dk1"/>
                </a:solidFill>
              </a:rPr>
              <a:t>Instructions at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Request Permission &amp; Access Data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sp>
        <p:nvSpPr>
          <p:cNvPr id="46" name="Google Shape;46;p7"/>
          <p:cNvSpPr/>
          <p:nvPr/>
        </p:nvSpPr>
        <p:spPr>
          <a:xfrm>
            <a:off x="135275" y="5931425"/>
            <a:ext cx="912900" cy="4734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US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area = Research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creenshot of the BI Portal interface with &quot;Research&quot; tag selected." id="47" name="Google Shape;4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2338" y="3561400"/>
            <a:ext cx="7033164" cy="31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671756" y="371510"/>
            <a:ext cx="8025435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 b="0" i="0" sz="3100" u="none" cap="none" strike="noStrik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1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Applications for Sponsored Program Funding </a:t>
            </a:r>
            <a:r>
              <a:rPr b="0" i="0" lang="en-US" sz="14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(1 of 2)</a:t>
            </a:r>
            <a:endParaRPr/>
          </a:p>
        </p:txBody>
      </p:sp>
      <p:sp>
        <p:nvSpPr>
          <p:cNvPr id="54" name="Google Shape;54;p8"/>
          <p:cNvSpPr txBox="1"/>
          <p:nvPr>
            <p:ph idx="2" type="body"/>
          </p:nvPr>
        </p:nvSpPr>
        <p:spPr>
          <a:xfrm>
            <a:off x="671750" y="1474400"/>
            <a:ext cx="8357400" cy="14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Shows historical and active applications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&gt;"/>
            </a:pPr>
            <a:r>
              <a:rPr lang="en-US" sz="2000">
                <a:solidFill>
                  <a:schemeClr val="dk1"/>
                </a:solidFill>
              </a:rPr>
              <a:t>Filter by Cost Center Hierarchies, Cost Center, Status, PI, Sponsor and more</a:t>
            </a:r>
            <a:endParaRPr sz="2300"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  <p:pic>
        <p:nvPicPr>
          <p:cNvPr descr="Screenshot of the applications for sponsored program funding report." id="55" name="Google Shape;5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50" y="2900600"/>
            <a:ext cx="9006700" cy="367144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" name="Google Shape;56;p8"/>
          <p:cNvSpPr txBox="1"/>
          <p:nvPr/>
        </p:nvSpPr>
        <p:spPr>
          <a:xfrm>
            <a:off x="3923900" y="3269300"/>
            <a:ext cx="5092800" cy="7143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Example: CoE, Approved Applications to the NSF for year</a:t>
            </a:r>
            <a:r>
              <a:rPr b="0" i="1" lang="en-US" sz="15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0" i="1" lang="en-US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ahead, an NSF ‘pipeline’.</a:t>
            </a:r>
            <a:endParaRPr b="0" i="1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 b="0" i="0" sz="3100" u="none" cap="none" strike="noStrik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b="0" i="0" lang="en-US" sz="31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Applications for Sponsored Program Funding</a:t>
            </a:r>
            <a:br>
              <a:rPr b="0" i="0" lang="en-US" sz="31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0" i="0" lang="en-US" sz="14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(2 of 2)</a:t>
            </a:r>
            <a:endParaRPr b="0" i="0" sz="1400" u="none" cap="none" strike="noStrike">
              <a:solidFill>
                <a:srgbClr val="4B2E83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descr="Screenshot of the applications for sponsored program funding report."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38" y="1925850"/>
            <a:ext cx="9065725" cy="36281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4" name="Google Shape;64;p9"/>
          <p:cNvSpPr txBox="1"/>
          <p:nvPr/>
        </p:nvSpPr>
        <p:spPr>
          <a:xfrm>
            <a:off x="3884600" y="2147675"/>
            <a:ext cx="5092800" cy="8958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 #2: SPH, Awarded Applications to the NIH since WD go-live through a year from today. Help connect pre- and post-award with key identifiers.</a:t>
            </a:r>
            <a:endParaRPr b="0" i="1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Arrow pointing toward ASR number." id="65" name="Google Shape;65;p9"/>
          <p:cNvSpPr/>
          <p:nvPr/>
        </p:nvSpPr>
        <p:spPr>
          <a:xfrm rot="1203505">
            <a:off x="2611066" y="3228889"/>
            <a:ext cx="331508" cy="400224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 b="0" i="0" sz="3100" u="none" cap="none" strike="noStrik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1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Applications for Sponsored Program Funding</a:t>
            </a:r>
            <a:endParaRPr/>
          </a:p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Report Link</a:t>
            </a:r>
            <a:r>
              <a:rPr lang="en-US">
                <a:solidFill>
                  <a:schemeClr val="dk1"/>
                </a:solidFill>
              </a:rPr>
              <a:t> </a:t>
            </a: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Subawards</a:t>
            </a:r>
            <a:endParaRPr/>
          </a:p>
        </p:txBody>
      </p:sp>
      <p:sp>
        <p:nvSpPr>
          <p:cNvPr id="79" name="Google Shape;79;p11"/>
          <p:cNvSpPr txBox="1"/>
          <p:nvPr>
            <p:ph idx="2" type="body"/>
          </p:nvPr>
        </p:nvSpPr>
        <p:spPr>
          <a:xfrm>
            <a:off x="498957" y="1736725"/>
            <a:ext cx="8357400" cy="27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/>
              <a:t>SAGE subaward requests received by the Office of Sponsored Programs (OSP) from FY2024 - present.</a:t>
            </a:r>
            <a:br>
              <a:rPr lang="en-US"/>
            </a:br>
            <a:endParaRPr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&gt;"/>
            </a:pPr>
            <a:r>
              <a:rPr lang="en-US"/>
              <a:t>Track the status of subaward requests, prioritize which subawards to escalate, and analyze subaward trends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type="title"/>
          </p:nvPr>
        </p:nvSpPr>
        <p:spPr>
          <a:xfrm>
            <a:off x="659307" y="391785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 b="0" i="0" sz="3100" u="none" cap="none" strike="noStrike">
              <a:solidFill>
                <a:srgbClr val="4B2E83"/>
              </a:solidFill>
              <a:latin typeface="Encode Sans Black"/>
              <a:ea typeface="Encode Sans Black"/>
              <a:cs typeface="Encode Sans Black"/>
              <a:sym typeface="Encode Sa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1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Subawards </a:t>
            </a:r>
            <a:r>
              <a:rPr b="0" i="0" lang="en-US" sz="14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(1 of 2)</a:t>
            </a:r>
            <a:endParaRPr/>
          </a:p>
        </p:txBody>
      </p:sp>
      <p:pic>
        <p:nvPicPr>
          <p:cNvPr descr="Screenshot of the subawards report on the BI Portal." id="86" name="Google Shape;8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038" y="2182025"/>
            <a:ext cx="8939925" cy="35016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7" name="Google Shape;87;p12"/>
          <p:cNvSpPr txBox="1"/>
          <p:nvPr/>
        </p:nvSpPr>
        <p:spPr>
          <a:xfrm>
            <a:off x="3949175" y="2554075"/>
            <a:ext cx="5092800" cy="648000"/>
          </a:xfrm>
          <a:prstGeom prst="rect">
            <a:avLst/>
          </a:prstGeom>
          <a:solidFill>
            <a:srgbClr val="F3F3F3"/>
          </a:solidFill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Example #3: GH, Subawards in process. Thrulines from SAGE to WD.</a:t>
            </a:r>
            <a:endParaRPr b="0" i="1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 rot="-1305135">
            <a:off x="2395867" y="3494596"/>
            <a:ext cx="324614" cy="444611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Research Reports @ the BI Portal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Subawards </a:t>
            </a:r>
            <a:r>
              <a:rPr b="0" i="0" lang="en-US" sz="14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(2 of 2)</a:t>
            </a:r>
            <a:endParaRPr/>
          </a:p>
        </p:txBody>
      </p:sp>
      <p:sp>
        <p:nvSpPr>
          <p:cNvPr id="95" name="Google Shape;95;p13"/>
          <p:cNvSpPr txBox="1"/>
          <p:nvPr>
            <p:ph idx="2" type="body"/>
          </p:nvPr>
        </p:nvSpPr>
        <p:spPr>
          <a:xfrm>
            <a:off x="498950" y="1781900"/>
            <a:ext cx="83574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 u="sng">
                <a:solidFill>
                  <a:schemeClr val="hlink"/>
                </a:solidFill>
                <a:hlinkClick r:id="rId3"/>
              </a:rPr>
              <a:t>Report Link</a:t>
            </a:r>
            <a:r>
              <a:rPr lang="en-US">
                <a:solidFill>
                  <a:schemeClr val="dk1"/>
                </a:solidFill>
              </a:rPr>
              <a:t> 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/>
          <p:nvPr>
            <p:ph type="title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 Black"/>
                <a:ea typeface="Encode Sans Black"/>
                <a:cs typeface="Encode Sans Black"/>
                <a:sym typeface="Encode Sans Black"/>
              </a:rPr>
              <a:t>ORIS RAD Group Reports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None/>
            </a:pPr>
            <a:r>
              <a:rPr b="0" i="0" lang="en-US" sz="3300" u="none" cap="none" strike="noStrike">
                <a:solidFill>
                  <a:srgbClr val="4B2E83"/>
                </a:solidFill>
                <a:latin typeface="Encode Sans"/>
                <a:ea typeface="Encode Sans"/>
                <a:cs typeface="Encode Sans"/>
                <a:sym typeface="Encode Sans"/>
              </a:rPr>
              <a:t>Overview</a:t>
            </a:r>
            <a:endParaRPr/>
          </a:p>
        </p:txBody>
      </p:sp>
      <p:sp>
        <p:nvSpPr>
          <p:cNvPr id="102" name="Google Shape;102;p14"/>
          <p:cNvSpPr txBox="1"/>
          <p:nvPr>
            <p:ph idx="2" type="body"/>
          </p:nvPr>
        </p:nvSpPr>
        <p:spPr>
          <a:xfrm>
            <a:off x="659300" y="1736725"/>
            <a:ext cx="8357400" cy="49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&gt;"/>
            </a:pPr>
            <a:r>
              <a:rPr lang="en-US">
                <a:solidFill>
                  <a:schemeClr val="dk1"/>
                </a:solidFill>
              </a:rPr>
              <a:t>ORIS RAD Group Reports (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SharePoint Link</a:t>
            </a:r>
            <a:r>
              <a:rPr lang="en-US">
                <a:solidFill>
                  <a:schemeClr val="dk1"/>
                </a:solidFill>
              </a:rPr>
              <a:t>)</a:t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br>
              <a:rPr lang="en-US">
                <a:solidFill>
                  <a:schemeClr val="dk1"/>
                </a:solidFill>
              </a:rPr>
            </a:br>
            <a:br>
              <a:rPr lang="en-US" sz="2200">
                <a:solidFill>
                  <a:schemeClr val="dk1"/>
                </a:solidFill>
              </a:rPr>
            </a:b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