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  <p:sldMasterId id="2147483658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Encode Sans" panose="020B0604020202020204" charset="0"/>
      <p:regular r:id="rId19"/>
      <p:bold r:id="rId20"/>
    </p:embeddedFont>
    <p:embeddedFont>
      <p:font typeface="Encode Sans Black" panose="020B0604020202020204" charset="0"/>
      <p:bold r:id="rId21"/>
    </p:embeddedFont>
    <p:embeddedFont>
      <p:font typeface="Merriweather Sans" pitchFamily="2" charset="0"/>
      <p:regular r:id="rId22"/>
    </p:embeddedFont>
    <p:embeddedFont>
      <p:font typeface="Open Sans" panose="020B0606030504020204" pitchFamily="34" charset="0"/>
      <p:regular r:id="rId23"/>
      <p:bold r:id="rId24"/>
      <p:italic r:id="rId25"/>
      <p:boldItalic r:id="rId26"/>
    </p:embeddedFont>
    <p:embeddedFont>
      <p:font typeface="Open Sans Light" panose="020B0306030504020204" pitchFamily="3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0.fntdata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font" Target="fonts/font16.fntdata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" name="Google Shape;6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(e.g. unauthorized transfer of IP, establishing a lab in a foreign country in violation of the terms and conditions of a federally funded award).</a:t>
            </a:r>
            <a:endParaRPr/>
          </a:p>
        </p:txBody>
      </p:sp>
      <p:sp>
        <p:nvSpPr>
          <p:cNvPr id="75" name="Google Shape;75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4" y="5945853"/>
            <a:ext cx="1368169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3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71756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4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4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4554447" y="6355844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514350" y="6355845"/>
            <a:ext cx="3820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4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6" y="1730666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>
            <a:spLocks noGrp="1"/>
          </p:cNvSpPr>
          <p:nvPr>
            <p:ph type="chart" idx="2"/>
          </p:nvPr>
        </p:nvSpPr>
        <p:spPr>
          <a:xfrm>
            <a:off x="766762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4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514350" y="2194560"/>
            <a:ext cx="8115300" cy="40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264C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264C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196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F1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3905386" y="6355845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514350" y="6355845"/>
            <a:ext cx="3300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sz="105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1" name="Google Shape;41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8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5" name="Google Shape;45;p9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2" name="Google Shape;52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7" name="Google Shape;57;p11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iprogram.org/portal?site=430&amp;stageID=47583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denwhitehouse.archives.gov/wp-content/uploads/2024/02/OSTP-Foreign-Talent-Recruitment-Program-Guideline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iprogram.org/portal?site=430&amp;stageID=475835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researchsecurity@uw.edu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compliance/foreign-interests-in-sponsored-program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washington.edu/research/wp-content/uploads/UW-Presidential-Memo-on-MFTR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6972300" cy="15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Security Update -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Security Update</a:t>
            </a:r>
            <a:endParaRPr sz="4250" b="0" i="0" u="none" strike="noStrike" cap="none">
              <a:solidFill>
                <a:schemeClr val="lt2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4" name="Google Shape;64;p12"/>
          <p:cNvSpPr txBox="1"/>
          <p:nvPr/>
        </p:nvSpPr>
        <p:spPr>
          <a:xfrm>
            <a:off x="692029" y="4308048"/>
            <a:ext cx="6656700" cy="18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Director, Office of Sponsored Programs</a:t>
            </a:r>
            <a:endParaRPr sz="20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March 2025 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MFTRP Attestation in FIDS </a:t>
            </a:r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2"/>
          </p:nvPr>
        </p:nvSpPr>
        <p:spPr>
          <a:xfrm>
            <a:off x="883750" y="1544775"/>
            <a:ext cx="7612500" cy="19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100"/>
              <a:t>FIDS disclosure completion includes new MFTRP attestation; is required to mark an eGC1 as Ready to Submit. </a:t>
            </a:r>
            <a:endParaRPr sz="2100"/>
          </a:p>
        </p:txBody>
      </p:sp>
      <p:sp>
        <p:nvSpPr>
          <p:cNvPr id="131" name="Google Shape;131;p21" descr="A sample screenshot of the &quot;Malign Foreign Talent Recruitment Program (MFTRP)&quot; section within the online FIDS system.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pic>
        <p:nvPicPr>
          <p:cNvPr id="132" name="Google Shape;132;p21" descr="Screenshot of FIDS showing the Malign Foreign Talent Recruitment Program attestation text and checkbox. Also included are links to MFTRP guidance and contact information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4099" y="2676950"/>
            <a:ext cx="6971300" cy="336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Other 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Security Training</a:t>
            </a:r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2"/>
          </p:nvPr>
        </p:nvSpPr>
        <p:spPr>
          <a:xfrm>
            <a:off x="665905" y="1427950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Open Sans"/>
              <a:buChar char="&gt;"/>
            </a:pPr>
            <a:r>
              <a:rPr lang="en-US" sz="2300"/>
              <a:t>Covered institutions applying for federal funding must implement a research security training program; the UW will provide through an outside vendor (CITI).</a:t>
            </a:r>
            <a:endParaRPr sz="2300" b="1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Char char="&gt;"/>
            </a:pPr>
            <a:r>
              <a:rPr lang="en-US" sz="2300"/>
              <a:t>Some federal sponsors require institutions certify all covered individuals have taken the training before proposal submission. </a:t>
            </a:r>
            <a:endParaRPr sz="2300" b="1"/>
          </a:p>
          <a:p>
            <a:pPr marL="914400" lvl="1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The definition of covered individual varies depending on the federal agency.</a:t>
            </a:r>
            <a:endParaRPr sz="190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Covered individuals must complete all four Research Security Training Modules in </a:t>
            </a:r>
            <a:r>
              <a:rPr lang="en-US" sz="2300" u="sng">
                <a:solidFill>
                  <a:schemeClr val="hlink"/>
                </a:solidFill>
                <a:hlinkClick r:id="rId3"/>
              </a:rPr>
              <a:t>CITI</a:t>
            </a:r>
            <a:r>
              <a:rPr lang="en-US" sz="2300"/>
              <a:t>.</a:t>
            </a:r>
            <a:endParaRPr sz="2300"/>
          </a:p>
          <a:p>
            <a:pPr marL="914400" lvl="1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We encourage all covered individuals take this training as soon as possible. </a:t>
            </a:r>
            <a:endParaRPr sz="1900" b="1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Covered Individual Definition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2"/>
          </p:nvPr>
        </p:nvSpPr>
        <p:spPr>
          <a:xfrm>
            <a:off x="659300" y="1412800"/>
            <a:ext cx="8196300" cy="43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100"/>
              <a:t>An individual who (A) contributes in a substantive, meaningful way to the scientific development or execution of an R&amp;D project proposed to be carried out with an . . . award from a Federal research agency; and (B) is designated as a covered individual by the Federal research agency concerned.</a:t>
            </a:r>
            <a:endParaRPr sz="21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100"/>
              <a:t>See </a:t>
            </a:r>
            <a:r>
              <a:rPr lang="en-US" sz="21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 of Science and Technology Policy (OSTP) Memo</a:t>
            </a:r>
            <a:endParaRPr sz="21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>
              <a:solidFill>
                <a:srgbClr val="4B2E83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Research Security Training Completion at the UW</a:t>
            </a:r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2"/>
          </p:nvPr>
        </p:nvSpPr>
        <p:spPr>
          <a:xfrm>
            <a:off x="584950" y="1516000"/>
            <a:ext cx="8196300" cy="4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CITI training completion record will be pulled into MyResearch Training Transcript (MRTT)</a:t>
            </a: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As of the 3/05/2025 SAGE Release, you will see a link to completion records in MRTT for each individual listed on the PI, Personnel and Organizations page of the eGC1.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</a:pPr>
            <a:r>
              <a:rPr lang="en-US"/>
              <a:t>Campus units can use the link to check that covered individuals who will be involved in the project have taken the required training.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</a:pPr>
            <a:r>
              <a:rPr lang="en-US"/>
              <a:t>OSP will confirm in alignment with sponsor policies. This allows OSP to make Institutional Certification.</a:t>
            </a:r>
            <a:endParaRPr sz="18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SAGE PI, Personnel, &amp; Organization</a:t>
            </a:r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2"/>
          </p:nvPr>
        </p:nvSpPr>
        <p:spPr>
          <a:xfrm>
            <a:off x="584950" y="1516000"/>
            <a:ext cx="3346800" cy="4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/>
              <a:t>Access SAGE eGC1 Forms.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/>
              <a:t>Select an eGC1.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/>
              <a:t>Select the PI, Personnel &amp;</a:t>
            </a:r>
            <a:br>
              <a:rPr lang="en-US" sz="2200"/>
            </a:br>
            <a:r>
              <a:rPr lang="en-US" sz="2200"/>
              <a:t>Organizations section.</a:t>
            </a:r>
            <a:endParaRPr sz="22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000"/>
          </a:p>
        </p:txBody>
      </p:sp>
      <p:pic>
        <p:nvPicPr>
          <p:cNvPr id="93" name="Google Shape;93;p16" descr="Screenshot of SAGE interface showing an example eGC1 with the PI, Personnel &amp; Organizations section selected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31750" y="1516000"/>
            <a:ext cx="4686300" cy="41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>
            <a:spLocks noGrp="1"/>
          </p:cNvSpPr>
          <p:nvPr>
            <p:ph type="title"/>
          </p:nvPr>
        </p:nvSpPr>
        <p:spPr>
          <a:xfrm>
            <a:off x="671750" y="371500"/>
            <a:ext cx="86238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2900" b="1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SAGE Links to MyResearch Training Transcript from PI, Personnel, &amp; Organizations</a:t>
            </a:r>
            <a:endParaRPr/>
          </a:p>
        </p:txBody>
      </p:sp>
      <p:sp>
        <p:nvSpPr>
          <p:cNvPr id="100" name="Google Shape;100;p17" descr="A sample screenshot of SAGE Central's Personnel webpage window with a purple arrow pointing to a &quot;MyResearch Training Transcript&quot; clickable URL link."/>
          <p:cNvSpPr txBox="1">
            <a:spLocks noGrp="1"/>
          </p:cNvSpPr>
          <p:nvPr>
            <p:ph type="body" idx="2"/>
          </p:nvPr>
        </p:nvSpPr>
        <p:spPr>
          <a:xfrm>
            <a:off x="584950" y="1516000"/>
            <a:ext cx="8196300" cy="4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8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pic>
        <p:nvPicPr>
          <p:cNvPr id="101" name="Google Shape;101;p17" descr="Screenshot from SAGE interface showing an example Principal Investigator. There is a link labeled &quot;MyResearch Training Transcript&quot; highlighted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40103"/>
            <a:ext cx="9144001" cy="4874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How does this look?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MyResearch Training Transcript </a:t>
            </a:r>
            <a:endParaRPr/>
          </a:p>
        </p:txBody>
      </p:sp>
      <p:sp>
        <p:nvSpPr>
          <p:cNvPr id="108" name="Google Shape;108;p18" descr="A sample screenshot of a MyResearch Training Transcript &quot;Required Researching Training Completed&quot; webpage."/>
          <p:cNvSpPr txBox="1">
            <a:spLocks noGrp="1"/>
          </p:cNvSpPr>
          <p:nvPr>
            <p:ph type="body" idx="2"/>
          </p:nvPr>
        </p:nvSpPr>
        <p:spPr>
          <a:xfrm>
            <a:off x="584950" y="1516000"/>
            <a:ext cx="8196300" cy="4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800"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pic>
        <p:nvPicPr>
          <p:cNvPr id="109" name="Google Shape;109;p18" descr="Screenshot of MyResearch's Training Transcript, which shows a course titled &quot;Research Security Training&quot; selected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4949" y="1625375"/>
            <a:ext cx="6653324" cy="523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Security Training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 So Far~</a:t>
            </a:r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2"/>
          </p:nvPr>
        </p:nvSpPr>
        <p:spPr>
          <a:xfrm>
            <a:off x="659305" y="14319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Can you take this training now? Absolutely! </a:t>
            </a:r>
            <a:endParaRPr/>
          </a:p>
          <a:p>
            <a:pPr marL="34290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Follow this link to enroll in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CITI</a:t>
            </a:r>
            <a:r>
              <a:rPr lang="en-US" sz="2000"/>
              <a:t> </a:t>
            </a:r>
            <a:endParaRPr sz="2000"/>
          </a:p>
          <a:p>
            <a:pPr marL="34290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Select “LOG IN THROUGH MY ORGANIZATION” and select the UW</a:t>
            </a:r>
            <a:endParaRPr sz="2000"/>
          </a:p>
          <a:p>
            <a:pPr marL="34290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Login using your UW NetID</a:t>
            </a:r>
            <a:endParaRPr sz="2000"/>
          </a:p>
          <a:p>
            <a:pPr marL="34290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Take all four training modules for credit: </a:t>
            </a:r>
            <a:endParaRPr sz="2000"/>
          </a:p>
          <a:p>
            <a:pPr marL="742950" lvl="1" indent="-260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Arial"/>
              <a:buChar char="–"/>
            </a:pPr>
            <a:r>
              <a:rPr lang="en-US" sz="1600"/>
              <a:t>Introduction to Research Security</a:t>
            </a:r>
            <a:endParaRPr sz="1600"/>
          </a:p>
          <a:p>
            <a:pPr marL="742950" lvl="1" indent="-260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Arial"/>
              <a:buChar char="–"/>
            </a:pPr>
            <a:r>
              <a:rPr lang="en-US" sz="1600"/>
              <a:t>The Importance of Disclosure</a:t>
            </a:r>
            <a:endParaRPr sz="1600"/>
          </a:p>
          <a:p>
            <a:pPr marL="742950" lvl="1" indent="-260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Arial"/>
              <a:buChar char="–"/>
            </a:pPr>
            <a:r>
              <a:rPr lang="en-US" sz="1600"/>
              <a:t>Risk Mitigation and Management</a:t>
            </a:r>
            <a:endParaRPr sz="1600"/>
          </a:p>
          <a:p>
            <a:pPr marL="742950" lvl="1" indent="-260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Arial"/>
              <a:buChar char="–"/>
            </a:pPr>
            <a:r>
              <a:rPr lang="en-US" sz="1600"/>
              <a:t>The Importance of International Collaboration</a:t>
            </a:r>
            <a:endParaRPr sz="1600"/>
          </a:p>
          <a:p>
            <a:pPr marL="34290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These will appear in My Research Training Transcript as completed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200"/>
              <a:t>If there are issues, please email </a:t>
            </a:r>
            <a:r>
              <a:rPr lang="en-US" sz="2200" u="sng">
                <a:solidFill>
                  <a:schemeClr val="hlink"/>
                </a:solidFill>
                <a:hlinkClick r:id="rId4"/>
              </a:rPr>
              <a:t>researchsecurity@uw.edu</a:t>
            </a:r>
            <a:r>
              <a:rPr lang="en-US" sz="2200"/>
              <a:t> </a:t>
            </a:r>
            <a:endParaRPr sz="220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 </a:t>
            </a: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Reminder: Malign Foreign Talent Recruitment Program Prohibition </a:t>
            </a:r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2"/>
          </p:nvPr>
        </p:nvSpPr>
        <p:spPr>
          <a:xfrm>
            <a:off x="659305" y="15843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MFTRP definition: Programs, positions or activities sponsored by a country of concern that include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one or more indicators</a:t>
            </a:r>
            <a:r>
              <a:rPr lang="en-US" sz="2100"/>
              <a:t>. ​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34290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4"/>
              </a:rPr>
              <a:t>UW Prohibition On Participation By University Personnel In Malign Foreign Talent Recruitment Programs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On-screen Show (4:3)</PresentationFormat>
  <Paragraphs>69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Merriweather Sans</vt:lpstr>
      <vt:lpstr>Encode Sans Black</vt:lpstr>
      <vt:lpstr>Calibri</vt:lpstr>
      <vt:lpstr>Open Sans</vt:lpstr>
      <vt:lpstr>Century Gothic</vt:lpstr>
      <vt:lpstr>Open Sans Light</vt:lpstr>
      <vt:lpstr>Encode Sans</vt:lpstr>
      <vt:lpstr>Custom Design</vt:lpstr>
      <vt:lpstr>2_Custom Design</vt:lpstr>
      <vt:lpstr>Research Security Update - Research Security Update</vt:lpstr>
      <vt:lpstr>Research Security Training</vt:lpstr>
      <vt:lpstr>Covered Individual Definition</vt:lpstr>
      <vt:lpstr>Research Security Training Completion at the UW</vt:lpstr>
      <vt:lpstr>SAGE PI, Personnel, &amp; Organization</vt:lpstr>
      <vt:lpstr>SAGE Links to MyResearch Training Transcript from PI, Personnel, &amp; Organizations</vt:lpstr>
      <vt:lpstr>How does this look?  MyResearch Training Transcript </vt:lpstr>
      <vt:lpstr>Research Security Training  Questions So Far~</vt:lpstr>
      <vt:lpstr>Reminder: Malign Foreign Talent Recruitment Program Prohibition </vt:lpstr>
      <vt:lpstr>MFTRP Attestation in FIDS </vt:lpstr>
      <vt:lpstr>Other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2025-03-14T22:39:58Z</dcterms:modified>
</cp:coreProperties>
</file>