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embeddedFontLst>
    <p:embeddedFont>
      <p:font typeface="Encode Sans Black" panose="020B0604020202020204" charset="0"/>
      <p:bold r:id="rId11"/>
    </p:embeddedFont>
    <p:embeddedFont>
      <p:font typeface="Merriweather Sans" pitchFamily="2" charset="0"/>
      <p:regular r:id="rId12"/>
    </p:embeddedFont>
    <p:embeddedFont>
      <p:font typeface="Open Sans" panose="020B0606030504020204" pitchFamily="34" charset="0"/>
      <p:regular r:id="rId13"/>
      <p:bold r:id="rId14"/>
      <p:italic r:id="rId15"/>
      <p:boldItalic r:id="rId16"/>
    </p:embeddedFont>
    <p:embeddedFont>
      <p:font typeface="Open Sans Light" panose="020B0306030504020204" pitchFamily="3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2bede33c40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g2bede33c40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418b5b4128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418b5b4128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Ari</a:t>
            </a:r>
            <a:endParaRPr/>
          </a:p>
        </p:txBody>
      </p:sp>
      <p:sp>
        <p:nvSpPr>
          <p:cNvPr id="40" name="Google Shape;40;g418b5b4128_0_3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2ee830a0d84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2ee830a0d84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Ari</a:t>
            </a:r>
            <a:endParaRPr/>
          </a:p>
        </p:txBody>
      </p:sp>
      <p:sp>
        <p:nvSpPr>
          <p:cNvPr id="48" name="Google Shape;48;g2ee830a0d84_0_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ee830a0d84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2ee830a0d84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Ari</a:t>
            </a:r>
            <a:endParaRPr/>
          </a:p>
        </p:txBody>
      </p:sp>
      <p:sp>
        <p:nvSpPr>
          <p:cNvPr id="56" name="Google Shape;56;g2ee830a0d84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e2c454602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e2c454602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/>
              <a:t>Elizabeth</a:t>
            </a:r>
            <a:endParaRPr sz="1100"/>
          </a:p>
        </p:txBody>
      </p:sp>
      <p:sp>
        <p:nvSpPr>
          <p:cNvPr id="64" name="Google Shape;64;g5e2c454602_0_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ee830a0d8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ee830a0d8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/>
              <a:t>Elizabeth</a:t>
            </a:r>
            <a:endParaRPr sz="1100"/>
          </a:p>
        </p:txBody>
      </p:sp>
      <p:sp>
        <p:nvSpPr>
          <p:cNvPr id="72" name="Google Shape;72;g2ee830a0d8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ee830a0d8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ee830a0d8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/>
              <a:t>Elizabeth</a:t>
            </a:r>
            <a:endParaRPr sz="1100"/>
          </a:p>
        </p:txBody>
      </p:sp>
      <p:sp>
        <p:nvSpPr>
          <p:cNvPr id="80" name="Google Shape;80;g2ee830a0d84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62913b990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g62913b990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546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sz="5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" name="Google Shape;12;p2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sz="2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sz="16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8" name="Google Shape;18;p3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4" name="Google Shape;24;p4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4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9" name="Google Shape;29;p5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5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research/faq/should-i-create-an-award-setup-request-or-modification-reques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research/myresearch-lifecycle/setup/financials/#complete-as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ashington.edu/research/myresearch-lifecycle/manage/award-change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research/learning/online/index.php/lessons/how-to-make-a-sage-budget-snapsho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ashington.edu/research/learning/online/index.php/lessons/sage-budget-resources/" TargetMode="External"/><Relationship Id="rId5" Type="http://schemas.openxmlformats.org/officeDocument/2006/relationships/hyperlink" Target="https://www.washington.edu/research/myresearch-lifecycle/setup/sponsor-requirements/clinical-research/#asr-and-agreement" TargetMode="External"/><Relationship Id="rId4" Type="http://schemas.openxmlformats.org/officeDocument/2006/relationships/hyperlink" Target="https://www.washington.edu/research/learning/online/index.php/lessons/sage-award-budget-quick-tips-for-simplifying-your-award-budge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research/myresearch-lifecycle/setup/financials/#complete-as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research/learning/online/index.php/lessons/how-to-make-a-sage-budget-snapsho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ashington.edu/research/myresearch-lifecycle/setup/financials/#complete-asr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ashington.edu/research/forms-and-templates/request-a-change-of-pi/" TargetMode="External"/><Relationship Id="rId13" Type="http://schemas.openxmlformats.org/officeDocument/2006/relationships/hyperlink" Target="mailto:sagehelp@uw.edu" TargetMode="External"/><Relationship Id="rId3" Type="http://schemas.openxmlformats.org/officeDocument/2006/relationships/hyperlink" Target="https://www.washington.edu/research/faq/tips-for-success-asrs-mods-sage/" TargetMode="External"/><Relationship Id="rId7" Type="http://schemas.openxmlformats.org/officeDocument/2006/relationships/hyperlink" Target="https://www.washington.edu/research/learning/online/index.php/lessons/award-modifications-in-sage-job-aid/" TargetMode="External"/><Relationship Id="rId12" Type="http://schemas.openxmlformats.org/officeDocument/2006/relationships/hyperlink" Target="https://www.washington.edu/research/learning/online/index.php/lessons/sage-awards-resource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ashington.edu/research/myresearch-lifecycle/manage/award-changes/" TargetMode="External"/><Relationship Id="rId11" Type="http://schemas.openxmlformats.org/officeDocument/2006/relationships/hyperlink" Target="https://www.washington.edu/research/learning/online/index.php/lessons/sage-budget-resources/" TargetMode="External"/><Relationship Id="rId5" Type="http://schemas.openxmlformats.org/officeDocument/2006/relationships/hyperlink" Target="https://www.washington.edu/research/myresearch-lifecycle/setup/financials/#complete-asr" TargetMode="External"/><Relationship Id="rId10" Type="http://schemas.openxmlformats.org/officeDocument/2006/relationships/hyperlink" Target="https://www.washington.edu/research/forms-and-templates/extension-form/" TargetMode="External"/><Relationship Id="rId4" Type="http://schemas.openxmlformats.org/officeDocument/2006/relationships/hyperlink" Target="https://www.washington.edu/research/myresearch-lifecycle/setup/financials/#asr-steps" TargetMode="External"/><Relationship Id="rId9" Type="http://schemas.openxmlformats.org/officeDocument/2006/relationships/hyperlink" Target="https://www.washington.edu/research/forms-and-templates/end-of-award-form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3700">
                <a:latin typeface="Encode Sans Black"/>
                <a:ea typeface="Encode Sans Black"/>
                <a:cs typeface="Encode Sans Black"/>
                <a:sym typeface="Encode Sans Black"/>
              </a:rPr>
              <a:t>Tell OSP Your Story for Award Setup &amp; Modification Requests </a:t>
            </a:r>
            <a:endParaRPr sz="3700"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36" name="Google Shape;36;p6"/>
          <p:cNvSpPr txBox="1"/>
          <p:nvPr/>
        </p:nvSpPr>
        <p:spPr>
          <a:xfrm>
            <a:off x="692029" y="4736699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August 2024 </a:t>
            </a:r>
            <a:r>
              <a:rPr lang="en-US" sz="1600" b="0" i="0" u="none" strike="noStrike" cap="non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Ari Santander, Proposal &amp; Awards Team Manager</a:t>
            </a:r>
            <a:endParaRPr sz="1600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Elizabeth Walker-Tilley, Contracts Team Manager</a:t>
            </a:r>
            <a:endParaRPr sz="1600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 b="0" i="0" u="none" strike="noStrike" cap="non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724307" y="35836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Getting Started: ASR or MOD?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New awards - Award Setup Requests (ASRs)</a:t>
            </a:r>
            <a:endParaRPr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Modification to existing awards - Modification Request (MODs)</a:t>
            </a:r>
            <a:endParaRPr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If PI/campus receives award, PI/campus creates the ASR or MOD </a:t>
            </a:r>
            <a:r>
              <a:rPr lang="en-US" b="1"/>
              <a:t>even</a:t>
            </a:r>
            <a:r>
              <a:rPr lang="en-US"/>
              <a:t> </a:t>
            </a:r>
            <a:r>
              <a:rPr lang="en-US" b="1"/>
              <a:t>if OSP is included on the email</a:t>
            </a:r>
            <a:endParaRPr b="1"/>
          </a:p>
        </p:txBody>
      </p:sp>
      <p:sp>
        <p:nvSpPr>
          <p:cNvPr id="44" name="Google Shape;44;p7"/>
          <p:cNvSpPr txBox="1"/>
          <p:nvPr/>
        </p:nvSpPr>
        <p:spPr>
          <a:xfrm>
            <a:off x="486075" y="5898950"/>
            <a:ext cx="66348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u="sng">
                <a:solidFill>
                  <a:schemeClr val="accent6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know if you should create an ASR or a MOD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Complete Key Information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2"/>
          </p:nvPr>
        </p:nvSpPr>
        <p:spPr>
          <a:xfrm>
            <a:off x="659305" y="1584325"/>
            <a:ext cx="8196300" cy="40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Dates, dollars, sponsor award number, etc.</a:t>
            </a:r>
            <a:endParaRPr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For MODs, choose all Modification Details that apply:</a:t>
            </a:r>
            <a:endParaRPr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More funding? Funding &amp; budgeting changes</a:t>
            </a:r>
            <a:endParaRPr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No Cost Extension? Schedule changes</a:t>
            </a:r>
            <a:endParaRPr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More funding AND more time? Select </a:t>
            </a:r>
            <a:r>
              <a:rPr lang="en-US" b="1"/>
              <a:t>both</a:t>
            </a:r>
            <a:r>
              <a:rPr lang="en-US"/>
              <a:t> Funding, Schedule changes</a:t>
            </a:r>
            <a:endParaRPr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Progress report/RPPR? Other changes</a:t>
            </a:r>
            <a:endParaRPr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Sponsor deadline for ASRs &amp; MODs</a:t>
            </a:r>
            <a:endParaRPr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Explain in General Information </a:t>
            </a:r>
            <a:r>
              <a:rPr lang="en-US" b="1" i="1"/>
              <a:t>and</a:t>
            </a:r>
            <a:r>
              <a:rPr lang="en-US"/>
              <a:t> </a:t>
            </a:r>
            <a:endParaRPr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Upload sponsor documentation</a:t>
            </a:r>
            <a:endParaRPr/>
          </a:p>
        </p:txBody>
      </p:sp>
      <p:sp>
        <p:nvSpPr>
          <p:cNvPr id="52" name="Google Shape;52;p8"/>
          <p:cNvSpPr txBox="1"/>
          <p:nvPr/>
        </p:nvSpPr>
        <p:spPr>
          <a:xfrm>
            <a:off x="486100" y="5859500"/>
            <a:ext cx="6358800" cy="8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u="sng">
                <a:solidFill>
                  <a:schemeClr val="accent6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is a complete Award Setup Request? </a:t>
            </a:r>
            <a:endParaRPr sz="900">
              <a:solidFill>
                <a:schemeClr val="accent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u="sng">
                <a:solidFill>
                  <a:schemeClr val="accent6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Award Changes</a:t>
            </a:r>
            <a:r>
              <a:rPr lang="en-US" sz="1900">
                <a:solidFill>
                  <a:schemeClr val="accent6"/>
                </a:solidFill>
                <a:latin typeface="Open Sans"/>
                <a:ea typeface="Open Sans"/>
                <a:cs typeface="Open Sans"/>
                <a:sym typeface="Open Sans"/>
              </a:rPr>
              <a:t> - guidance on Modification Requests</a:t>
            </a:r>
            <a:endParaRPr sz="1900">
              <a:solidFill>
                <a:schemeClr val="accent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Budgets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2"/>
          </p:nvPr>
        </p:nvSpPr>
        <p:spPr>
          <a:xfrm>
            <a:off x="659305" y="1660525"/>
            <a:ext cx="8196300" cy="40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Provide link of SAGE Budget Snapshot in Comments for MODs</a:t>
            </a:r>
            <a:endParaRPr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Make a SAGE Budget Snapshot</a:t>
            </a:r>
            <a:endParaRPr sz="1800"/>
          </a:p>
          <a:p>
            <a:pPr marL="457200" lvl="0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Make sure start/end dates &amp; total funds match the award “dates &amp; dollars” for an ASRs &amp; MODs</a:t>
            </a:r>
            <a:endParaRPr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 u="sng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Quick Tips for Simplifying Your Award Budget</a:t>
            </a:r>
            <a:endParaRPr sz="140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Clinical Trials? </a:t>
            </a:r>
            <a:endParaRPr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Follow </a:t>
            </a:r>
            <a:r>
              <a:rPr lang="en-US" u="sng">
                <a:solidFill>
                  <a:schemeClr val="accent6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clinical research budget guidance</a:t>
            </a:r>
            <a:r>
              <a:rPr lang="en-US">
                <a:solidFill>
                  <a:schemeClr val="accent6"/>
                </a:solidFill>
              </a:rPr>
              <a:t> </a:t>
            </a:r>
            <a:endParaRPr sz="160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/>
          </a:p>
        </p:txBody>
      </p:sp>
      <p:sp>
        <p:nvSpPr>
          <p:cNvPr id="60" name="Google Shape;60;p9"/>
          <p:cNvSpPr txBox="1"/>
          <p:nvPr/>
        </p:nvSpPr>
        <p:spPr>
          <a:xfrm>
            <a:off x="500225" y="5676025"/>
            <a:ext cx="63588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u="sng">
                <a:solidFill>
                  <a:schemeClr val="accent6"/>
                </a:solidFill>
                <a:latin typeface="Open Sans"/>
                <a:ea typeface="Open Sans"/>
                <a:cs typeface="Open Sans"/>
                <a:sym typeface="Open San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SAGE Budget Resources</a:t>
            </a:r>
            <a:r>
              <a:rPr lang="en-US" sz="2000">
                <a:solidFill>
                  <a:schemeClr val="accent6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Supporting Attachments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Always include </a:t>
            </a:r>
            <a:r>
              <a:rPr lang="en-US" sz="2200" b="1"/>
              <a:t>all</a:t>
            </a:r>
            <a:r>
              <a:rPr lang="en-US" sz="2200"/>
              <a:t> documentation to Supporting Attachments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2"/>
          </p:nvPr>
        </p:nvSpPr>
        <p:spPr>
          <a:xfrm>
            <a:off x="720200" y="1573650"/>
            <a:ext cx="8014500" cy="40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Communication between campus/sponsor, campus/OSP</a:t>
            </a: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Attach emails as “.msg” or “.eml” files </a:t>
            </a:r>
            <a:endParaRPr sz="220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allows OSP to respond directly to email string if needed </a:t>
            </a:r>
            <a:endParaRPr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Award documents</a:t>
            </a:r>
            <a:endParaRPr sz="220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Documentation on sponsor award deadlines</a:t>
            </a:r>
            <a:endParaRPr/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Compliance documentation </a:t>
            </a:r>
            <a:endParaRPr sz="220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e.g., IACUC, IRB approvals</a:t>
            </a:r>
            <a:endParaRPr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Required forms</a:t>
            </a:r>
            <a:endParaRPr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e.g. End of Award, Extension Request, Change of PI etc.</a:t>
            </a:r>
            <a:endParaRPr/>
          </a:p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&gt;"/>
            </a:pPr>
            <a:r>
              <a:rPr lang="en-US" sz="2200"/>
              <a:t>Any other relevant documentation that explains what you’re trying to accomplish</a:t>
            </a:r>
            <a:endParaRPr sz="2200"/>
          </a:p>
        </p:txBody>
      </p:sp>
      <p:sp>
        <p:nvSpPr>
          <p:cNvPr id="68" name="Google Shape;68;p10"/>
          <p:cNvSpPr txBox="1"/>
          <p:nvPr/>
        </p:nvSpPr>
        <p:spPr>
          <a:xfrm>
            <a:off x="486100" y="6164300"/>
            <a:ext cx="63588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u="sng">
                <a:solidFill>
                  <a:schemeClr val="accent6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is a complete Award Setup Request? </a:t>
            </a:r>
            <a:endParaRPr sz="1000">
              <a:solidFill>
                <a:schemeClr val="accent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Add Comments - Tell us your story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2"/>
          </p:nvPr>
        </p:nvSpPr>
        <p:spPr>
          <a:xfrm>
            <a:off x="720200" y="1497450"/>
            <a:ext cx="7788000" cy="40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Always</a:t>
            </a:r>
            <a:r>
              <a:rPr lang="en-US"/>
              <a:t> include explanatory comments for each of your ASRs &amp; MODs. 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What is this request for?</a:t>
            </a:r>
            <a:endParaRPr sz="1800"/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Communicate other pertinent information and any special requests</a:t>
            </a:r>
            <a:endParaRPr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SAGE Budget snapshot link for MODs</a:t>
            </a:r>
            <a:endParaRPr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Make a SAGE Budget Snapshot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&gt;	Reminder: communication to OSP in comment is preferred over email in most cases</a:t>
            </a:r>
            <a:endParaRPr/>
          </a:p>
        </p:txBody>
      </p:sp>
      <p:sp>
        <p:nvSpPr>
          <p:cNvPr id="76" name="Google Shape;76;p11"/>
          <p:cNvSpPr txBox="1"/>
          <p:nvPr/>
        </p:nvSpPr>
        <p:spPr>
          <a:xfrm>
            <a:off x="466650" y="6054050"/>
            <a:ext cx="63588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u="sng">
                <a:solidFill>
                  <a:schemeClr val="accent6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is a complete Award Setup Request? </a:t>
            </a:r>
            <a:endParaRPr sz="1000">
              <a:solidFill>
                <a:schemeClr val="accent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Resources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2"/>
          </p:nvPr>
        </p:nvSpPr>
        <p:spPr>
          <a:xfrm>
            <a:off x="720200" y="1497450"/>
            <a:ext cx="7788000" cy="40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300"/>
              <a:buFont typeface="Open Sans"/>
              <a:buChar char="&gt;"/>
            </a:pPr>
            <a:r>
              <a:rPr lang="en-US" sz="2300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Tips for Success: ASRs &amp; MODs in SAGE </a:t>
            </a:r>
            <a:endParaRPr sz="2600">
              <a:solidFill>
                <a:schemeClr val="accent6"/>
              </a:solidFill>
            </a:endParaRPr>
          </a:p>
          <a:p>
            <a:pPr marL="457200" marR="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300"/>
              <a:buFont typeface="Open Sans"/>
              <a:buChar char="&gt;"/>
            </a:pPr>
            <a:r>
              <a:rPr lang="en-US" sz="2300" u="sng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get an award set up at the UW</a:t>
            </a:r>
            <a:endParaRPr sz="2300">
              <a:solidFill>
                <a:schemeClr val="accent6"/>
              </a:solidFill>
            </a:endParaRPr>
          </a:p>
          <a:p>
            <a:pPr marL="457200" marR="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300"/>
              <a:buFont typeface="Open Sans"/>
              <a:buChar char="&gt;"/>
            </a:pPr>
            <a:r>
              <a:rPr lang="en-US" sz="2300" u="sng">
                <a:solidFill>
                  <a:schemeClr val="accent6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is a complete Award Setup Request? </a:t>
            </a:r>
            <a:endParaRPr sz="2300">
              <a:solidFill>
                <a:schemeClr val="accent6"/>
              </a:solidFill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300"/>
              <a:buFont typeface="Open Sans"/>
              <a:buChar char="&gt;"/>
            </a:pPr>
            <a:r>
              <a:rPr lang="en-US" sz="2300" u="sng">
                <a:solidFill>
                  <a:schemeClr val="accent6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Award Changes</a:t>
            </a:r>
            <a:r>
              <a:rPr lang="en-US" sz="2300">
                <a:solidFill>
                  <a:schemeClr val="accent6"/>
                </a:solidFill>
              </a:rPr>
              <a:t> - guidance on Modification Requests</a:t>
            </a:r>
            <a:endParaRPr sz="2300">
              <a:solidFill>
                <a:schemeClr val="accent6"/>
              </a:solidFill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900"/>
              <a:buChar char="–"/>
            </a:pPr>
            <a:r>
              <a:rPr lang="en-US" sz="1900" u="sng">
                <a:solidFill>
                  <a:schemeClr val="accent6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SAGE Award Modification Job Aid</a:t>
            </a:r>
            <a:endParaRPr sz="1900">
              <a:solidFill>
                <a:schemeClr val="accent6"/>
              </a:solidFill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300"/>
              <a:buChar char="&gt;"/>
            </a:pPr>
            <a:r>
              <a:rPr lang="en-US" sz="2300">
                <a:solidFill>
                  <a:schemeClr val="accent1"/>
                </a:solidFill>
              </a:rPr>
              <a:t>Forms for requesting:</a:t>
            </a:r>
            <a:r>
              <a:rPr lang="en-US" sz="2300">
                <a:solidFill>
                  <a:schemeClr val="accent6"/>
                </a:solidFill>
              </a:rPr>
              <a:t> </a:t>
            </a:r>
            <a:r>
              <a:rPr lang="en-US" sz="2300" u="sng">
                <a:solidFill>
                  <a:schemeClr val="accent6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Change of PI</a:t>
            </a:r>
            <a:r>
              <a:rPr lang="en-US" sz="2300">
                <a:solidFill>
                  <a:schemeClr val="dk2"/>
                </a:solidFill>
              </a:rPr>
              <a:t>,</a:t>
            </a:r>
            <a:r>
              <a:rPr lang="en-US" sz="2300">
                <a:solidFill>
                  <a:schemeClr val="accent6"/>
                </a:solidFill>
              </a:rPr>
              <a:t> </a:t>
            </a:r>
            <a:r>
              <a:rPr lang="en-US" sz="2300" u="sng">
                <a:solidFill>
                  <a:schemeClr val="accent6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End of Award</a:t>
            </a:r>
            <a:r>
              <a:rPr lang="en-US" sz="2300">
                <a:solidFill>
                  <a:schemeClr val="accent1"/>
                </a:solidFill>
              </a:rPr>
              <a:t>,</a:t>
            </a:r>
            <a:r>
              <a:rPr lang="en-US" sz="2300">
                <a:solidFill>
                  <a:schemeClr val="accent6"/>
                </a:solidFill>
              </a:rPr>
              <a:t> </a:t>
            </a:r>
            <a:r>
              <a:rPr lang="en-US" sz="2300" u="sng">
                <a:solidFill>
                  <a:schemeClr val="accent6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Extensions</a:t>
            </a:r>
            <a:endParaRPr sz="2300">
              <a:solidFill>
                <a:schemeClr val="accent6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accent6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/>
              <a:t>SAGE challenges or issues completing tasks?</a:t>
            </a:r>
            <a:endParaRPr sz="2300"/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Char char="&gt;"/>
            </a:pPr>
            <a:r>
              <a:rPr lang="en-US" sz="2100"/>
              <a:t>Review </a:t>
            </a:r>
            <a:r>
              <a:rPr lang="en-US" sz="2300" u="sng">
                <a:solidFill>
                  <a:schemeClr val="accent6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SAGE Budget Resources</a:t>
            </a:r>
            <a:r>
              <a:rPr lang="en-US" sz="2300">
                <a:solidFill>
                  <a:schemeClr val="accent6"/>
                </a:solidFill>
              </a:rPr>
              <a:t> </a:t>
            </a:r>
            <a:r>
              <a:rPr lang="en-US" sz="2300"/>
              <a:t>and </a:t>
            </a:r>
            <a:r>
              <a:rPr lang="en-US" sz="2300" u="sng">
                <a:solidFill>
                  <a:schemeClr val="accent6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SAGE Awards &amp; Mods Resources</a:t>
            </a:r>
            <a:r>
              <a:rPr lang="en-US" sz="2000"/>
              <a:t> </a:t>
            </a:r>
            <a:endParaRPr sz="2100"/>
          </a:p>
          <a:p>
            <a:pPr marL="457200" marR="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Char char="&gt;"/>
            </a:pPr>
            <a:r>
              <a:rPr lang="en-US" sz="2100"/>
              <a:t>Still having trouble? email: </a:t>
            </a:r>
            <a:r>
              <a:rPr lang="en-US" sz="2100" u="sng">
                <a:solidFill>
                  <a:schemeClr val="accent6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sagehelp@uw.edu</a:t>
            </a:r>
            <a:endParaRPr sz="210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lang="en-US" sz="300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Questions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491</Words>
  <Application>Microsoft Office PowerPoint</Application>
  <PresentationFormat>On-screen Show (4:3)</PresentationFormat>
  <Paragraphs>76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Encode Sans Black</vt:lpstr>
      <vt:lpstr>Merriweather Sans</vt:lpstr>
      <vt:lpstr>Open Sans Light</vt:lpstr>
      <vt:lpstr>Arial</vt:lpstr>
      <vt:lpstr>Calibri</vt:lpstr>
      <vt:lpstr>Open Sans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Susan Wilbanks</dc:creator>
  <cp:lastModifiedBy>Susan Wilbanks</cp:lastModifiedBy>
  <cp:revision>1</cp:revision>
  <dcterms:modified xsi:type="dcterms:W3CDTF">2024-08-09T18:23:48Z</dcterms:modified>
</cp:coreProperties>
</file>