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3" r:id="rId1"/>
    <p:sldMasterId id="2147483664" r:id="rId2"/>
    <p:sldMasterId id="2147483665" r:id="rId3"/>
  </p:sldMasterIdLst>
  <p:notesMasterIdLst>
    <p:notesMasterId r:id="rId12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6858000" cy="5143500"/>
  <p:notesSz cx="7011988" cy="9297988"/>
  <p:embeddedFontLst>
    <p:embeddedFont>
      <p:font typeface="Encode Sans Black" panose="020B0604020202020204" charset="0"/>
      <p:bold r:id="rId13"/>
    </p:embeddedFont>
    <p:embeddedFont>
      <p:font typeface="Merriweather Sans" pitchFamily="2" charset="0"/>
      <p:regular r:id="rId14"/>
    </p:embeddedFont>
    <p:embeddedFont>
      <p:font typeface="Open Sans" panose="020B0606030504020204" pitchFamily="34" charset="0"/>
      <p:regular r:id="rId15"/>
      <p:bold r:id="rId16"/>
      <p:italic r:id="rId17"/>
      <p:boldItalic r:id="rId18"/>
    </p:embeddedFont>
    <p:embeddedFont>
      <p:font typeface="Open Sans Light" panose="020B0306030504020204" pitchFamily="34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1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6" d="100"/>
          <a:sy n="146" d="100"/>
        </p:scale>
        <p:origin x="1638" y="108"/>
      </p:cViewPr>
      <p:guideLst>
        <p:guide orient="horz" pos="1620"/>
        <p:guide pos="21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font" Target="fonts/font9.fntdata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font" Target="fonts/font3.fntdata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font" Target="fonts/font7.fntdata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font" Target="fonts/font2.fntdata"/><Relationship Id="rId22" Type="http://schemas.openxmlformats.org/officeDocument/2006/relationships/font" Target="fonts/font10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8528" cy="466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1837" y="0"/>
            <a:ext cx="3038528" cy="466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412875" y="1162050"/>
            <a:ext cx="4186238" cy="3138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199" y="4474657"/>
            <a:ext cx="5609590" cy="36610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31475"/>
            <a:ext cx="3038528" cy="466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1837" y="8831475"/>
            <a:ext cx="3038528" cy="466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t.uw.edu/initiatives/aide/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 txBox="1">
            <a:spLocks noGrp="1"/>
          </p:cNvSpPr>
          <p:nvPr>
            <p:ph type="body" idx="1"/>
          </p:nvPr>
        </p:nvSpPr>
        <p:spPr>
          <a:xfrm>
            <a:off x="701199" y="4474657"/>
            <a:ext cx="5609590" cy="36610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2" name="Google Shape;9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2875" y="1162050"/>
            <a:ext cx="4186238" cy="3138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2875" y="1162050"/>
            <a:ext cx="4186238" cy="3138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7" name="Google Shape;97;p2:notes"/>
          <p:cNvSpPr txBox="1">
            <a:spLocks noGrp="1"/>
          </p:cNvSpPr>
          <p:nvPr>
            <p:ph type="body" idx="1"/>
          </p:nvPr>
        </p:nvSpPr>
        <p:spPr>
          <a:xfrm>
            <a:off x="701199" y="4474657"/>
            <a:ext cx="5609590" cy="36610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1200"/>
              <a:buFont typeface="Open Sans"/>
              <a:buNone/>
            </a:pPr>
            <a:r>
              <a:rPr lang="en-US" sz="1200" b="0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Finance, Planning &amp; Budgeting (FPB), the Office of Research (OR), and UW Information Technology (UW-IT) are collaborating on a time-limited project to improve awards management in grants administration. </a:t>
            </a:r>
            <a:endParaRPr sz="1200" b="0">
              <a:solidFill>
                <a:srgbClr val="33006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006F"/>
              </a:buClr>
              <a:buSzPts val="1200"/>
              <a:buFont typeface="Open Sans"/>
              <a:buNone/>
            </a:pPr>
            <a:r>
              <a:rPr lang="en-US" sz="1200" b="0">
                <a:solidFill>
                  <a:srgbClr val="33006F"/>
                </a:solidFill>
                <a:latin typeface="Open Sans"/>
                <a:ea typeface="Open Sans"/>
                <a:cs typeface="Open Sans"/>
                <a:sym typeface="Open Sans"/>
              </a:rPr>
              <a:t>This initiative focuses on streamlining award setup, enhancing reporting capabilities, and increasing efficiency across units to better support research efforts.</a:t>
            </a:r>
            <a:endParaRPr sz="1200" b="0">
              <a:solidFill>
                <a:srgbClr val="33006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8" name="Google Shape;98;p2:notes"/>
          <p:cNvSpPr txBox="1">
            <a:spLocks noGrp="1"/>
          </p:cNvSpPr>
          <p:nvPr>
            <p:ph type="sldNum" idx="12"/>
          </p:nvPr>
        </p:nvSpPr>
        <p:spPr>
          <a:xfrm>
            <a:off x="3971837" y="8831475"/>
            <a:ext cx="3038528" cy="466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2875" y="1162050"/>
            <a:ext cx="4186238" cy="3138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5" name="Google Shape;115;p3:notes"/>
          <p:cNvSpPr txBox="1">
            <a:spLocks noGrp="1"/>
          </p:cNvSpPr>
          <p:nvPr>
            <p:ph type="body" idx="1"/>
          </p:nvPr>
        </p:nvSpPr>
        <p:spPr>
          <a:xfrm>
            <a:off x="701199" y="4474657"/>
            <a:ext cx="5609590" cy="36610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6" name="Google Shape;116;p3:notes"/>
          <p:cNvSpPr txBox="1">
            <a:spLocks noGrp="1"/>
          </p:cNvSpPr>
          <p:nvPr>
            <p:ph type="sldNum" idx="12"/>
          </p:nvPr>
        </p:nvSpPr>
        <p:spPr>
          <a:xfrm>
            <a:off x="3971837" y="8831475"/>
            <a:ext cx="3038528" cy="466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2875" y="1162050"/>
            <a:ext cx="4186238" cy="3138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6" name="Google Shape;126;p4:notes"/>
          <p:cNvSpPr txBox="1">
            <a:spLocks noGrp="1"/>
          </p:cNvSpPr>
          <p:nvPr>
            <p:ph type="body" idx="1"/>
          </p:nvPr>
        </p:nvSpPr>
        <p:spPr>
          <a:xfrm>
            <a:off x="701199" y="4474657"/>
            <a:ext cx="5609590" cy="36610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project purpose is to streamline</a:t>
            </a:r>
            <a:r>
              <a:rPr lang="en-US" b="0"/>
              <a:t> workflows </a:t>
            </a:r>
            <a:r>
              <a:rPr lang="en-US"/>
              <a:t>to </a:t>
            </a:r>
            <a:r>
              <a:rPr lang="en-US" b="0"/>
              <a:t>increase efficiency</a:t>
            </a:r>
            <a:r>
              <a:rPr lang="en-US"/>
              <a:t>. This is things like building more validations into our systems to support fewer handoffs, returns, and decisions points for campus about what to submit to OSP and GCA.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project aims to improve </a:t>
            </a:r>
            <a:r>
              <a:rPr lang="en-US" b="0"/>
              <a:t>alignment across organizations</a:t>
            </a:r>
            <a:r>
              <a:rPr lang="en-US"/>
              <a:t> – from systems admin technical teams like UWIT and ORIS to central offices like OSP and GCA to Deans Offices to researchers and their teams.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We will fill the technology </a:t>
            </a:r>
            <a:r>
              <a:rPr lang="en-US" b="0"/>
              <a:t>gaps </a:t>
            </a:r>
            <a:r>
              <a:rPr lang="en-US"/>
              <a:t>by implementing </a:t>
            </a:r>
            <a:r>
              <a:rPr lang="en-US" b="0"/>
              <a:t>new Workday features and </a:t>
            </a:r>
            <a:r>
              <a:rPr lang="en-US"/>
              <a:t>automations alongside enhancements to </a:t>
            </a:r>
            <a:r>
              <a:rPr lang="en-US" b="0"/>
              <a:t>Sage/Workday </a:t>
            </a:r>
            <a:r>
              <a:rPr lang="en-US"/>
              <a:t>integrations.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Finally, we want to address </a:t>
            </a:r>
            <a:r>
              <a:rPr lang="en-US" b="0"/>
              <a:t>award and sub-award setup, closeout, and reporting issues</a:t>
            </a:r>
            <a:r>
              <a:rPr lang="en-US"/>
              <a:t> so that we no longer have backlogs in any of our queues – from the systems admin technical teams to OSP and GCA, and in the campus units getting submissions returned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20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7" name="Google Shape;127;p4:notes"/>
          <p:cNvSpPr txBox="1">
            <a:spLocks noGrp="1"/>
          </p:cNvSpPr>
          <p:nvPr>
            <p:ph type="sldNum" idx="12"/>
          </p:nvPr>
        </p:nvSpPr>
        <p:spPr>
          <a:xfrm>
            <a:off x="3971837" y="8831475"/>
            <a:ext cx="3038528" cy="466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2875" y="1162050"/>
            <a:ext cx="4186238" cy="3138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8" name="Google Shape;138;p5:notes"/>
          <p:cNvSpPr txBox="1">
            <a:spLocks noGrp="1"/>
          </p:cNvSpPr>
          <p:nvPr>
            <p:ph type="body" idx="1"/>
          </p:nvPr>
        </p:nvSpPr>
        <p:spPr>
          <a:xfrm>
            <a:off x="701199" y="4474657"/>
            <a:ext cx="5609590" cy="36610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="0">
                <a:solidFill>
                  <a:srgbClr val="4B2E83"/>
                </a:solidFill>
              </a:rPr>
              <a:t>The "main track" of the project</a:t>
            </a:r>
            <a:r>
              <a:rPr lang="en-US">
                <a:solidFill>
                  <a:srgbClr val="4B2E83"/>
                </a:solidFill>
              </a:rPr>
              <a:t> is </a:t>
            </a:r>
            <a:r>
              <a:rPr lang="en-US" b="0">
                <a:solidFill>
                  <a:srgbClr val="4B2E83"/>
                </a:solidFill>
              </a:rPr>
              <a:t>supported by Huron Consulting Group</a:t>
            </a:r>
            <a:r>
              <a:rPr lang="en-US">
                <a:solidFill>
                  <a:srgbClr val="4B2E83"/>
                </a:solidFill>
              </a:rPr>
              <a:t>. This track </a:t>
            </a:r>
            <a:r>
              <a:rPr lang="en-US" b="0">
                <a:solidFill>
                  <a:srgbClr val="4B2E83"/>
                </a:solidFill>
              </a:rPr>
              <a:t>aims to optimize the use of Workday and associated business processes and workflows for targeted post award areas. This Statement of Work is finalized and efforts are underway.</a:t>
            </a:r>
            <a:r>
              <a:rPr lang="en-US">
                <a:solidFill>
                  <a:srgbClr val="4B2E83"/>
                </a:solidFill>
              </a:rPr>
              <a:t> </a:t>
            </a:r>
            <a:endParaRPr/>
          </a:p>
          <a:p>
            <a:pPr marL="28575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Char char="•"/>
            </a:pPr>
            <a:r>
              <a:rPr lang="en-US" b="0">
                <a:solidFill>
                  <a:srgbClr val="4B2E83"/>
                </a:solidFill>
              </a:rPr>
              <a:t>The "main track" includes a functional business review assessment performed by Workday</a:t>
            </a:r>
            <a:r>
              <a:rPr lang="en-US">
                <a:solidFill>
                  <a:srgbClr val="4B2E83"/>
                </a:solidFill>
              </a:rPr>
              <a:t>, completed on Tuesday 3/11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>
              <a:solidFill>
                <a:srgbClr val="4B2E83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="0">
                <a:solidFill>
                  <a:srgbClr val="4B2E83"/>
                </a:solidFill>
              </a:rPr>
              <a:t>The "fast track"</a:t>
            </a:r>
            <a:r>
              <a:rPr lang="en-US">
                <a:solidFill>
                  <a:srgbClr val="4B2E83"/>
                </a:solidFill>
              </a:rPr>
              <a:t> </a:t>
            </a:r>
            <a:r>
              <a:rPr lang="en-US" b="0">
                <a:solidFill>
                  <a:srgbClr val="4B2E83"/>
                </a:solidFill>
              </a:rPr>
              <a:t> will also be supported by Huron</a:t>
            </a:r>
            <a:r>
              <a:rPr lang="en-US">
                <a:solidFill>
                  <a:srgbClr val="4B2E83"/>
                </a:solidFill>
              </a:rPr>
              <a:t>. This is where we aim </a:t>
            </a:r>
            <a:r>
              <a:rPr lang="en-US" b="0">
                <a:solidFill>
                  <a:srgbClr val="4B2E83"/>
                </a:solidFill>
              </a:rPr>
              <a:t>to expedite critical award backlogs. </a:t>
            </a:r>
            <a:r>
              <a:rPr lang="en-US">
                <a:solidFill>
                  <a:srgbClr val="4B2E83"/>
                </a:solidFill>
              </a:rPr>
              <a:t>We are eagerly looking toward developing deliverables while </a:t>
            </a:r>
            <a:r>
              <a:rPr lang="en-US" b="0">
                <a:solidFill>
                  <a:srgbClr val="4B2E83"/>
                </a:solidFill>
              </a:rPr>
              <a:t>aligning with recent developments at the federal level.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800">
              <a:solidFill>
                <a:srgbClr val="4B2E83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9" name="Google Shape;139;p5:notes"/>
          <p:cNvSpPr txBox="1">
            <a:spLocks noGrp="1"/>
          </p:cNvSpPr>
          <p:nvPr>
            <p:ph type="sldNum" idx="12"/>
          </p:nvPr>
        </p:nvSpPr>
        <p:spPr>
          <a:xfrm>
            <a:off x="3971837" y="8831475"/>
            <a:ext cx="3038528" cy="466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2875" y="1162050"/>
            <a:ext cx="4186238" cy="3138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5" name="Google Shape;145;p6:notes"/>
          <p:cNvSpPr txBox="1">
            <a:spLocks noGrp="1"/>
          </p:cNvSpPr>
          <p:nvPr>
            <p:ph type="body" idx="1"/>
          </p:nvPr>
        </p:nvSpPr>
        <p:spPr>
          <a:xfrm>
            <a:off x="701199" y="4474657"/>
            <a:ext cx="5609590" cy="36610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We have representatives from OR, FPB, and UWIT, alongside people from Workday and Huron.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We plan to utilize the existing research community communications infrastructure, including group meetings with research stakeholders like this one, to serve in a stakeholder advisory function. Communications will be two-way, and we will be asking for your feedback on proposed changes along the way. We also hope you can help us obtain feedback from those you represent.</a:t>
            </a:r>
            <a:endParaRPr/>
          </a:p>
        </p:txBody>
      </p:sp>
      <p:sp>
        <p:nvSpPr>
          <p:cNvPr id="146" name="Google Shape;146;p6:notes"/>
          <p:cNvSpPr txBox="1">
            <a:spLocks noGrp="1"/>
          </p:cNvSpPr>
          <p:nvPr>
            <p:ph type="sldNum" idx="12"/>
          </p:nvPr>
        </p:nvSpPr>
        <p:spPr>
          <a:xfrm>
            <a:off x="3971837" y="8831475"/>
            <a:ext cx="3038528" cy="466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2875" y="1162050"/>
            <a:ext cx="4186238" cy="3138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4" name="Google Shape;154;p7:notes"/>
          <p:cNvSpPr txBox="1">
            <a:spLocks noGrp="1"/>
          </p:cNvSpPr>
          <p:nvPr>
            <p:ph type="body" idx="1"/>
          </p:nvPr>
        </p:nvSpPr>
        <p:spPr>
          <a:xfrm>
            <a:off x="701199" y="4474657"/>
            <a:ext cx="5609590" cy="36610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="0"/>
              <a:t>Initiative kickoff </a:t>
            </a:r>
            <a:r>
              <a:rPr lang="en-US"/>
              <a:t>was completed in mid-February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="0"/>
              <a:t>Huron engagement </a:t>
            </a:r>
            <a:r>
              <a:rPr lang="en-US"/>
              <a:t>scope of work is underway </a:t>
            </a:r>
            <a:r>
              <a:rPr lang="en-US" b="0"/>
              <a:t>for “main track”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="0"/>
              <a:t>Interviews conducted to identify pain points </a:t>
            </a:r>
            <a:r>
              <a:rPr lang="en-US"/>
              <a:t>with FPB/GCA, OR/OSP, ORIS, Procurement, and UW-IT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="0"/>
              <a:t>Started Workday Grants Management Functional Review </a:t>
            </a:r>
            <a:r>
              <a:rPr lang="en-US"/>
              <a:t>(six 2-hour sessions completed earlier this week), focusing on </a:t>
            </a:r>
            <a:r>
              <a:rPr lang="en-US" b="0"/>
              <a:t>Post-Award Workday platform optimization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Published the </a:t>
            </a:r>
            <a:r>
              <a:rPr lang="en-US" b="0" u="sng">
                <a:solidFill>
                  <a:schemeClr val="hlink"/>
                </a:solidFill>
                <a:hlinkClick r:id="rId3"/>
              </a:rPr>
              <a:t>AIDE webpage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20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5" name="Google Shape;155;p7:notes"/>
          <p:cNvSpPr txBox="1">
            <a:spLocks noGrp="1"/>
          </p:cNvSpPr>
          <p:nvPr>
            <p:ph type="sldNum" idx="12"/>
          </p:nvPr>
        </p:nvSpPr>
        <p:spPr>
          <a:xfrm>
            <a:off x="3971837" y="8831475"/>
            <a:ext cx="3038528" cy="466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2875" y="1162050"/>
            <a:ext cx="4186238" cy="3138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9" name="Google Shape;179;p8:notes"/>
          <p:cNvSpPr txBox="1">
            <a:spLocks noGrp="1"/>
          </p:cNvSpPr>
          <p:nvPr>
            <p:ph type="body" idx="1"/>
          </p:nvPr>
        </p:nvSpPr>
        <p:spPr>
          <a:xfrm>
            <a:off x="701199" y="4474657"/>
            <a:ext cx="5609590" cy="36610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0" name="Google Shape;180;p8:notes"/>
          <p:cNvSpPr txBox="1">
            <a:spLocks noGrp="1"/>
          </p:cNvSpPr>
          <p:nvPr>
            <p:ph type="sldNum" idx="12"/>
          </p:nvPr>
        </p:nvSpPr>
        <p:spPr>
          <a:xfrm>
            <a:off x="3971837" y="8831475"/>
            <a:ext cx="3038528" cy="466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7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Slide">
  <p:cSld name="2_Title Slide">
    <p:bg>
      <p:bgPr>
        <a:solidFill>
          <a:schemeClr val="dk1"/>
        </a:solid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title"/>
          </p:nvPr>
        </p:nvSpPr>
        <p:spPr>
          <a:xfrm>
            <a:off x="345281" y="644993"/>
            <a:ext cx="5229225" cy="2641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750"/>
              <a:buFont typeface="Encode Sans Black"/>
              <a:buNone/>
              <a:defRPr sz="3750" b="1" i="0" u="none" strike="noStrike" cap="none">
                <a:solidFill>
                  <a:schemeClr val="lt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26061" y="3426449"/>
            <a:ext cx="1200150" cy="139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6061" y="4598607"/>
            <a:ext cx="1812205" cy="213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612936" y="4219956"/>
            <a:ext cx="1028700" cy="9235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Graphic">
  <p:cSld name="Header + Graphic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345281" y="369733"/>
            <a:ext cx="6129158" cy="993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50"/>
              <a:buFont typeface="Encode Sans Black"/>
              <a:buNone/>
              <a:defRPr sz="2250" b="1" i="0" u="none" strike="noStrike" cap="none">
                <a:solidFill>
                  <a:schemeClr val="dk1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60" name="Google Shape;60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11774" y="1363508"/>
            <a:ext cx="827836" cy="96362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2"/>
          <p:cNvSpPr>
            <a:spLocks noGrp="1"/>
          </p:cNvSpPr>
          <p:nvPr>
            <p:ph type="chart" idx="2"/>
          </p:nvPr>
        </p:nvSpPr>
        <p:spPr>
          <a:xfrm>
            <a:off x="335942" y="1724978"/>
            <a:ext cx="6138497" cy="296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1" u="none" strike="noStrike" cap="none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R="0" lvl="1" algn="l" rtl="0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62" name="Google Shape;62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8781" y="4675531"/>
            <a:ext cx="1904993" cy="1723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>
            <a:spLocks noGrp="1"/>
          </p:cNvSpPr>
          <p:nvPr>
            <p:ph type="title"/>
          </p:nvPr>
        </p:nvSpPr>
        <p:spPr>
          <a:xfrm>
            <a:off x="345281" y="644993"/>
            <a:ext cx="5267655" cy="2641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50"/>
              <a:buFont typeface="Encode Sans Black"/>
              <a:buNone/>
              <a:defRPr sz="3750" b="1" i="0" u="none" strike="noStrike" cap="none">
                <a:solidFill>
                  <a:schemeClr val="dk1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66" name="Google Shape;66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27096" y="3426449"/>
            <a:ext cx="1198079" cy="139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6061" y="4599107"/>
            <a:ext cx="1812205" cy="212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612936" y="4219956"/>
            <a:ext cx="1028700" cy="9235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title"/>
          </p:nvPr>
        </p:nvSpPr>
        <p:spPr>
          <a:xfrm>
            <a:off x="345281" y="644993"/>
            <a:ext cx="5229225" cy="2641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50"/>
              <a:buFont typeface="Encode Sans Black"/>
              <a:buNone/>
              <a:defRPr sz="3750" b="1" i="0" u="none" strike="noStrike" cap="none">
                <a:solidFill>
                  <a:schemeClr val="dk1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71" name="Google Shape;71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27096" y="3426449"/>
            <a:ext cx="1198079" cy="139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6064" y="4675531"/>
            <a:ext cx="1904993" cy="172311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612936" y="4219956"/>
            <a:ext cx="1028700" cy="9235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>
            <a:off x="345281" y="369733"/>
            <a:ext cx="6138493" cy="993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50"/>
              <a:buFont typeface="Encode Sans Black"/>
              <a:buNone/>
              <a:defRPr sz="2250" b="1" i="0" u="none" strike="noStrike" cap="none">
                <a:solidFill>
                  <a:schemeClr val="dk1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76" name="Google Shape;76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16906" y="1363508"/>
            <a:ext cx="817571" cy="96362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6"/>
          <p:cNvSpPr txBox="1">
            <a:spLocks noGrp="1"/>
          </p:cNvSpPr>
          <p:nvPr>
            <p:ph type="body" idx="1"/>
          </p:nvPr>
        </p:nvSpPr>
        <p:spPr>
          <a:xfrm>
            <a:off x="345281" y="1730668"/>
            <a:ext cx="6138497" cy="411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rgbClr val="E8D3A2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E8D3A2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8D3A2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8D3A2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body" idx="2"/>
          </p:nvPr>
        </p:nvSpPr>
        <p:spPr>
          <a:xfrm>
            <a:off x="335942" y="2320240"/>
            <a:ext cx="6147836" cy="2251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–"/>
              <a:defRPr sz="1500" b="1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1432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Merriweather Sans"/>
              <a:buChar char="&gt;"/>
              <a:defRPr sz="1350" b="1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–"/>
              <a:defRPr sz="1200" b="1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Merriweather Sans"/>
              <a:buChar char="&gt;"/>
              <a:defRPr sz="1050" b="1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79" name="Google Shape;79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8781" y="4675531"/>
            <a:ext cx="1904993" cy="1723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ustom Layout">
  <p:cSld name="1_Custom Layou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>
            <a:off x="345281" y="369733"/>
            <a:ext cx="6138497" cy="993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50"/>
              <a:buFont typeface="Encode Sans Black"/>
              <a:buNone/>
              <a:defRPr sz="2250" b="1" i="0" u="none" strike="noStrike" cap="none">
                <a:solidFill>
                  <a:schemeClr val="dk1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82" name="Google Shape;82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16906" y="1363508"/>
            <a:ext cx="817571" cy="96362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7"/>
          <p:cNvSpPr txBox="1">
            <a:spLocks noGrp="1"/>
          </p:cNvSpPr>
          <p:nvPr>
            <p:ph type="body" idx="1"/>
          </p:nvPr>
        </p:nvSpPr>
        <p:spPr>
          <a:xfrm>
            <a:off x="335942" y="1730668"/>
            <a:ext cx="6147836" cy="2365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–"/>
              <a:defRPr sz="1500" b="1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1432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Merriweather Sans"/>
              <a:buChar char="&gt;"/>
              <a:defRPr sz="1350" b="1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–"/>
              <a:defRPr sz="1200" b="1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Merriweather Sans"/>
              <a:buChar char="&gt;"/>
              <a:defRPr sz="1050" b="1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84" name="Google Shape;84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12936" y="4219956"/>
            <a:ext cx="1028700" cy="9235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ustom Layout">
  <p:cSld name="3_Custom Layou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>
            <a:off x="345281" y="381608"/>
            <a:ext cx="6129158" cy="993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50"/>
              <a:buFont typeface="Encode Sans Black"/>
              <a:buNone/>
              <a:defRPr sz="2250" b="1" i="0" u="none" strike="noStrike" cap="none">
                <a:solidFill>
                  <a:schemeClr val="dk1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87" name="Google Shape;87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16906" y="1363508"/>
            <a:ext cx="817571" cy="96362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8"/>
          <p:cNvSpPr>
            <a:spLocks noGrp="1"/>
          </p:cNvSpPr>
          <p:nvPr>
            <p:ph type="chart" idx="2"/>
          </p:nvPr>
        </p:nvSpPr>
        <p:spPr>
          <a:xfrm>
            <a:off x="335942" y="1724978"/>
            <a:ext cx="6138497" cy="296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1" u="none" strike="noStrike" cap="none">
                <a:solidFill>
                  <a:schemeClr val="dk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R="0" lvl="1" algn="l" rtl="0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89" name="Google Shape;89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8781" y="4675531"/>
            <a:ext cx="1904993" cy="1723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bg>
      <p:bgPr>
        <a:solidFill>
          <a:schemeClr val="dk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345281" y="644993"/>
            <a:ext cx="5267655" cy="2641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750"/>
              <a:buFont typeface="Encode Sans Black"/>
              <a:buNone/>
              <a:defRPr sz="3750" b="1" i="0" u="none" strike="noStrike" cap="none">
                <a:solidFill>
                  <a:schemeClr val="lt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7" name="Google Shape;17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26061" y="3426449"/>
            <a:ext cx="1200150" cy="139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6061" y="4675531"/>
            <a:ext cx="1905000" cy="1723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9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612936" y="4219956"/>
            <a:ext cx="1028700" cy="9235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Subheader + Content">
  <p:cSld name="Header + Subheader +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35942" y="371511"/>
            <a:ext cx="6147836" cy="993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50"/>
              <a:buFont typeface="Encode Sans Black"/>
              <a:buNone/>
              <a:defRPr sz="2250" b="1" i="0" u="none" strike="noStrike" cap="none">
                <a:solidFill>
                  <a:schemeClr val="lt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22" name="Google Shape;22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11774" y="1363508"/>
            <a:ext cx="827836" cy="96362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45281" y="1730668"/>
            <a:ext cx="6138497" cy="411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rgbClr val="E8D3A2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E8D3A2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8D3A2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8D3A2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2"/>
          </p:nvPr>
        </p:nvSpPr>
        <p:spPr>
          <a:xfrm>
            <a:off x="335942" y="2320240"/>
            <a:ext cx="6147836" cy="2251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2"/>
              </a:buClr>
              <a:buSzPts val="1500"/>
              <a:buFont typeface="Arial"/>
              <a:buChar char="–"/>
              <a:defRPr sz="1500" b="1" i="0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1432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lt2"/>
              </a:buClr>
              <a:buSzPts val="1350"/>
              <a:buFont typeface="Merriweather Sans"/>
              <a:buChar char="&gt;"/>
              <a:defRPr sz="1350" b="1" i="0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–"/>
              <a:defRPr sz="1200" b="1" i="0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Merriweather Sans"/>
              <a:buChar char="&gt;"/>
              <a:defRPr sz="1050" b="1" i="0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5" name="Google Shape;25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8778" y="4675531"/>
            <a:ext cx="1905000" cy="1723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Content">
  <p:cSld name="Header + Content">
    <p:bg>
      <p:bgPr>
        <a:solidFill>
          <a:schemeClr val="dk1"/>
        </a:solid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335942" y="369733"/>
            <a:ext cx="6147836" cy="993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50"/>
              <a:buFont typeface="Encode Sans Black"/>
              <a:buNone/>
              <a:defRPr sz="2250" b="1" i="0" u="none" strike="noStrike" cap="none">
                <a:solidFill>
                  <a:schemeClr val="lt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28" name="Google Shape;28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11774" y="1363508"/>
            <a:ext cx="827836" cy="96362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335942" y="1730668"/>
            <a:ext cx="6147836" cy="2365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2"/>
              </a:buClr>
              <a:buSzPts val="1500"/>
              <a:buFont typeface="Arial"/>
              <a:buChar char="–"/>
              <a:defRPr sz="1500" b="1" i="0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1432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lt2"/>
              </a:buClr>
              <a:buSzPts val="1350"/>
              <a:buFont typeface="Merriweather Sans"/>
              <a:buChar char="&gt;"/>
              <a:defRPr sz="1350" b="1" i="0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–"/>
              <a:defRPr sz="1200" b="1" i="0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Merriweather Sans"/>
              <a:buChar char="&gt;"/>
              <a:defRPr sz="1050" b="1" i="0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30" name="Google Shape;30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12936" y="4219956"/>
            <a:ext cx="1028700" cy="9235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Graphic">
  <p:cSld name="Header + Graphic">
    <p:bg>
      <p:bgPr>
        <a:solidFill>
          <a:schemeClr val="dk1"/>
        </a:soli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345281" y="370623"/>
            <a:ext cx="6138497" cy="993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50"/>
              <a:buFont typeface="Encode Sans Black"/>
              <a:buNone/>
              <a:defRPr sz="2250" b="1" i="0" u="none" strike="noStrike" cap="none">
                <a:solidFill>
                  <a:schemeClr val="lt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33" name="Google Shape;33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11774" y="1363508"/>
            <a:ext cx="827836" cy="96362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6"/>
          <p:cNvSpPr>
            <a:spLocks noGrp="1"/>
          </p:cNvSpPr>
          <p:nvPr>
            <p:ph type="chart" idx="2"/>
          </p:nvPr>
        </p:nvSpPr>
        <p:spPr>
          <a:xfrm>
            <a:off x="335942" y="1724978"/>
            <a:ext cx="6138497" cy="28281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defRPr sz="1800" b="0" i="1" u="none" strike="noStrike" cap="none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R="0" lvl="1" algn="l" rtl="0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rial"/>
              <a:buChar char="–"/>
              <a:defRPr sz="21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35" name="Google Shape;35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8778" y="4675531"/>
            <a:ext cx="1905000" cy="1723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Subheader + Content">
  <p:cSld name="Header + Subheader + Conte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335942" y="369286"/>
            <a:ext cx="6147832" cy="993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50"/>
              <a:buFont typeface="Encode Sans Black"/>
              <a:buNone/>
              <a:defRPr sz="2250" b="1" i="0" u="none" strike="noStrike" cap="none">
                <a:solidFill>
                  <a:schemeClr val="dk1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39" name="Google Shape;39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11774" y="1363508"/>
            <a:ext cx="827836" cy="96362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Google Shape;40;p8"/>
          <p:cNvSpPr txBox="1">
            <a:spLocks noGrp="1"/>
          </p:cNvSpPr>
          <p:nvPr>
            <p:ph type="body" idx="1"/>
          </p:nvPr>
        </p:nvSpPr>
        <p:spPr>
          <a:xfrm>
            <a:off x="345281" y="1730668"/>
            <a:ext cx="6138497" cy="411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rgbClr val="E8D3A2"/>
              </a:buClr>
              <a:buSzPts val="2100"/>
              <a:buFont typeface="Arial"/>
              <a:buNone/>
              <a:defRPr sz="21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E8D3A2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8D3A2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8D3A2"/>
              </a:buClr>
              <a:buSzPts val="1500"/>
              <a:buFont typeface="Arial"/>
              <a:buNone/>
              <a:defRPr sz="15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body" idx="2"/>
          </p:nvPr>
        </p:nvSpPr>
        <p:spPr>
          <a:xfrm>
            <a:off x="335942" y="2320240"/>
            <a:ext cx="6147836" cy="2251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–"/>
              <a:defRPr sz="1500" b="1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1432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Merriweather Sans"/>
              <a:buChar char="&gt;"/>
              <a:defRPr sz="1350" b="1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–"/>
              <a:defRPr sz="1200" b="1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Merriweather Sans"/>
              <a:buChar char="&gt;"/>
              <a:defRPr sz="1050" b="1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42" name="Google Shape;42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8781" y="4675531"/>
            <a:ext cx="1904993" cy="1723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"/>
          <p:cNvSpPr txBox="1">
            <a:spLocks noGrp="1"/>
          </p:cNvSpPr>
          <p:nvPr>
            <p:ph type="title"/>
          </p:nvPr>
        </p:nvSpPr>
        <p:spPr>
          <a:xfrm>
            <a:off x="345281" y="644993"/>
            <a:ext cx="5267655" cy="2641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50"/>
              <a:buFont typeface="Encode Sans Black"/>
              <a:buNone/>
              <a:defRPr sz="3750" b="1" i="0" u="none" strike="noStrike" cap="none">
                <a:solidFill>
                  <a:schemeClr val="dk1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45" name="Google Shape;45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26061" y="3426449"/>
            <a:ext cx="1200150" cy="139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6061" y="4599010"/>
            <a:ext cx="1818920" cy="213273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612936" y="4219956"/>
            <a:ext cx="1028700" cy="9235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>
            <a:spLocks noGrp="1"/>
          </p:cNvSpPr>
          <p:nvPr>
            <p:ph type="title"/>
          </p:nvPr>
        </p:nvSpPr>
        <p:spPr>
          <a:xfrm>
            <a:off x="345282" y="644993"/>
            <a:ext cx="5267655" cy="2641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50"/>
              <a:buFont typeface="Encode Sans Black"/>
              <a:buNone/>
              <a:defRPr sz="3750" b="1" i="0" u="none" strike="noStrike" cap="none">
                <a:solidFill>
                  <a:schemeClr val="dk1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50" name="Google Shape;50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26061" y="3426449"/>
            <a:ext cx="1200150" cy="139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51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26064" y="4675531"/>
            <a:ext cx="1904993" cy="172311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612936" y="4219956"/>
            <a:ext cx="1028700" cy="9235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Content">
  <p:cSld name="Header + Conten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"/>
          <p:cNvSpPr txBox="1">
            <a:spLocks noGrp="1"/>
          </p:cNvSpPr>
          <p:nvPr>
            <p:ph type="title"/>
          </p:nvPr>
        </p:nvSpPr>
        <p:spPr>
          <a:xfrm>
            <a:off x="345281" y="370623"/>
            <a:ext cx="6138497" cy="993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50"/>
              <a:buFont typeface="Encode Sans Black"/>
              <a:buNone/>
              <a:defRPr sz="2250" b="1" i="0" u="none" strike="noStrike" cap="none">
                <a:solidFill>
                  <a:schemeClr val="dk1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55" name="Google Shape;55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11774" y="1363508"/>
            <a:ext cx="827836" cy="96362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335942" y="1730668"/>
            <a:ext cx="6147836" cy="2365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–"/>
              <a:defRPr sz="1500" b="1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1432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dk2"/>
              </a:buClr>
              <a:buSzPts val="1350"/>
              <a:buFont typeface="Merriweather Sans"/>
              <a:buChar char="&gt;"/>
              <a:defRPr sz="1350" b="1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–"/>
              <a:defRPr sz="1200" b="1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Merriweather Sans"/>
              <a:buChar char="&gt;"/>
              <a:defRPr sz="1050" b="1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57" name="Google Shape;57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12936" y="4219956"/>
            <a:ext cx="1028700" cy="9235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CA91"/>
        </a:solidFill>
        <a:effectLst/>
      </p:bgPr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ashington.edu/research/osp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finance.uw.edu/teams/sponsored-programs-finance" TargetMode="External"/><Relationship Id="rId4" Type="http://schemas.openxmlformats.org/officeDocument/2006/relationships/hyperlink" Target="https://finance.uw.edu/gca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t.uw.edu/initiatives/aide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it.uw.edu/initiatives/aide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hyperlink" Target="mailto:aide-initiative@u.washington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>
            <a:spLocks noGrp="1"/>
          </p:cNvSpPr>
          <p:nvPr>
            <p:ph type="title"/>
          </p:nvPr>
        </p:nvSpPr>
        <p:spPr>
          <a:xfrm>
            <a:off x="345281" y="1126682"/>
            <a:ext cx="6229977" cy="19813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</a:pPr>
            <a:r>
              <a:rPr lang="en-US" sz="2800">
                <a:latin typeface="Arial"/>
                <a:ea typeface="Arial"/>
                <a:cs typeface="Arial"/>
                <a:sym typeface="Arial"/>
              </a:rPr>
              <a:t>Awards Improvement and Development Effort </a:t>
            </a:r>
            <a:br>
              <a:rPr lang="en-US" sz="4000">
                <a:latin typeface="Arial"/>
                <a:ea typeface="Arial"/>
                <a:cs typeface="Arial"/>
                <a:sym typeface="Arial"/>
              </a:rPr>
            </a:br>
            <a:r>
              <a:rPr lang="en-US" sz="1200">
                <a:latin typeface="Arial"/>
                <a:ea typeface="Arial"/>
                <a:cs typeface="Arial"/>
                <a:sym typeface="Arial"/>
              </a:rPr>
              <a:t>3/12/2025</a:t>
            </a:r>
            <a:br>
              <a:rPr lang="en-US" sz="3300">
                <a:latin typeface="Arial"/>
                <a:ea typeface="Arial"/>
                <a:cs typeface="Arial"/>
                <a:sym typeface="Arial"/>
              </a:rPr>
            </a:br>
            <a:endParaRPr sz="33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>
            <a:spLocks noGrp="1"/>
          </p:cNvSpPr>
          <p:nvPr>
            <p:ph type="title"/>
          </p:nvPr>
        </p:nvSpPr>
        <p:spPr>
          <a:xfrm>
            <a:off x="335942" y="369286"/>
            <a:ext cx="6147832" cy="993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Open Sans"/>
              <a:buNone/>
            </a:pPr>
            <a:r>
              <a:rPr lang="en-US" sz="2400">
                <a:latin typeface="Open Sans"/>
                <a:ea typeface="Open Sans"/>
                <a:cs typeface="Open Sans"/>
                <a:sym typeface="Open Sans"/>
              </a:rPr>
              <a:t>What is the AIDE Initiative?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grpSp>
        <p:nvGrpSpPr>
          <p:cNvPr id="101" name="Google Shape;101;p20" descr="A vertical diagram of three purple text boxes reading &quot;Finance, Planning &amp; Budgeting (FPB)&quot;, &quot;Office of Research (OR)&quot;, &quot;UW Information Technology (UW-IT)&quot;"/>
          <p:cNvGrpSpPr/>
          <p:nvPr/>
        </p:nvGrpSpPr>
        <p:grpSpPr>
          <a:xfrm>
            <a:off x="374227" y="1810609"/>
            <a:ext cx="1600054" cy="2276324"/>
            <a:chOff x="4996154" y="206028"/>
            <a:chExt cx="2133405" cy="3035098"/>
          </a:xfrm>
        </p:grpSpPr>
        <p:sp>
          <p:nvSpPr>
            <p:cNvPr id="102" name="Google Shape;102;p20"/>
            <p:cNvSpPr/>
            <p:nvPr/>
          </p:nvSpPr>
          <p:spPr>
            <a:xfrm>
              <a:off x="4996154" y="206028"/>
              <a:ext cx="2133405" cy="765192"/>
            </a:xfrm>
            <a:prstGeom prst="rect">
              <a:avLst/>
            </a:prstGeom>
            <a:solidFill>
              <a:srgbClr val="4A2B83"/>
            </a:solidFill>
            <a:ln w="254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6000" tIns="66000" rIns="66000" bIns="660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lt2"/>
                  </a:solidFill>
                  <a:latin typeface="Calibri"/>
                  <a:ea typeface="Calibri"/>
                  <a:cs typeface="Calibri"/>
                  <a:sym typeface="Calibri"/>
                </a:rPr>
                <a:t>Finance, Planning &amp; Budgeting (FPB)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Google Shape;103;p20"/>
            <p:cNvSpPr/>
            <p:nvPr/>
          </p:nvSpPr>
          <p:spPr>
            <a:xfrm>
              <a:off x="5904887" y="971306"/>
              <a:ext cx="315938" cy="369588"/>
            </a:xfrm>
            <a:custGeom>
              <a:avLst/>
              <a:gdLst/>
              <a:ahLst/>
              <a:cxnLst/>
              <a:rect l="l" t="t" r="r" b="b"/>
              <a:pathLst>
                <a:path w="452281" h="529084" extrusionOk="0">
                  <a:moveTo>
                    <a:pt x="59950" y="211354"/>
                  </a:moveTo>
                  <a:lnTo>
                    <a:pt x="172952" y="211354"/>
                  </a:lnTo>
                  <a:lnTo>
                    <a:pt x="172952" y="70130"/>
                  </a:lnTo>
                  <a:lnTo>
                    <a:pt x="279329" y="70130"/>
                  </a:lnTo>
                  <a:lnTo>
                    <a:pt x="279329" y="211354"/>
                  </a:lnTo>
                  <a:lnTo>
                    <a:pt x="392331" y="211354"/>
                  </a:lnTo>
                  <a:lnTo>
                    <a:pt x="392331" y="317730"/>
                  </a:lnTo>
                  <a:lnTo>
                    <a:pt x="279329" y="317730"/>
                  </a:lnTo>
                  <a:lnTo>
                    <a:pt x="279329" y="458954"/>
                  </a:lnTo>
                  <a:lnTo>
                    <a:pt x="172952" y="458954"/>
                  </a:lnTo>
                  <a:lnTo>
                    <a:pt x="172952" y="317730"/>
                  </a:lnTo>
                  <a:lnTo>
                    <a:pt x="59950" y="317730"/>
                  </a:lnTo>
                  <a:lnTo>
                    <a:pt x="59950" y="211354"/>
                  </a:lnTo>
                  <a:close/>
                </a:path>
              </a:pathLst>
            </a:custGeom>
            <a:solidFill>
              <a:srgbClr val="AFABBF"/>
            </a:solidFill>
            <a:ln>
              <a:noFill/>
            </a:ln>
          </p:spPr>
          <p:txBody>
            <a:bodyPr spcFirstLastPara="1" wrap="square" lIns="0" tIns="79350" rIns="101750" bIns="793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50"/>
                <a:buFont typeface="Arial"/>
                <a:buNone/>
              </a:pPr>
              <a:endParaRPr sz="105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" name="Google Shape;104;p20"/>
            <p:cNvSpPr/>
            <p:nvPr/>
          </p:nvSpPr>
          <p:spPr>
            <a:xfrm>
              <a:off x="4996154" y="1340980"/>
              <a:ext cx="2133405" cy="765192"/>
            </a:xfrm>
            <a:prstGeom prst="rect">
              <a:avLst/>
            </a:prstGeom>
            <a:solidFill>
              <a:srgbClr val="4A2B83"/>
            </a:solidFill>
            <a:ln w="254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6000" tIns="66000" rIns="66000" bIns="660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lt2"/>
                  </a:solidFill>
                  <a:latin typeface="Calibri"/>
                  <a:ea typeface="Calibri"/>
                  <a:cs typeface="Calibri"/>
                  <a:sym typeface="Calibri"/>
                </a:rPr>
                <a:t>Office of Research (OR)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" name="Google Shape;105;p20"/>
            <p:cNvSpPr/>
            <p:nvPr/>
          </p:nvSpPr>
          <p:spPr>
            <a:xfrm>
              <a:off x="5904887" y="2106259"/>
              <a:ext cx="315938" cy="369588"/>
            </a:xfrm>
            <a:custGeom>
              <a:avLst/>
              <a:gdLst/>
              <a:ahLst/>
              <a:cxnLst/>
              <a:rect l="l" t="t" r="r" b="b"/>
              <a:pathLst>
                <a:path w="452281" h="529084" extrusionOk="0">
                  <a:moveTo>
                    <a:pt x="59950" y="211354"/>
                  </a:moveTo>
                  <a:lnTo>
                    <a:pt x="172952" y="211354"/>
                  </a:lnTo>
                  <a:lnTo>
                    <a:pt x="172952" y="70130"/>
                  </a:lnTo>
                  <a:lnTo>
                    <a:pt x="279329" y="70130"/>
                  </a:lnTo>
                  <a:lnTo>
                    <a:pt x="279329" y="211354"/>
                  </a:lnTo>
                  <a:lnTo>
                    <a:pt x="392331" y="211354"/>
                  </a:lnTo>
                  <a:lnTo>
                    <a:pt x="392331" y="317730"/>
                  </a:lnTo>
                  <a:lnTo>
                    <a:pt x="279329" y="317730"/>
                  </a:lnTo>
                  <a:lnTo>
                    <a:pt x="279329" y="458954"/>
                  </a:lnTo>
                  <a:lnTo>
                    <a:pt x="172952" y="458954"/>
                  </a:lnTo>
                  <a:lnTo>
                    <a:pt x="172952" y="317730"/>
                  </a:lnTo>
                  <a:lnTo>
                    <a:pt x="59950" y="317730"/>
                  </a:lnTo>
                  <a:lnTo>
                    <a:pt x="59950" y="211354"/>
                  </a:lnTo>
                  <a:close/>
                </a:path>
              </a:pathLst>
            </a:custGeom>
            <a:solidFill>
              <a:srgbClr val="AFABBF"/>
            </a:solidFill>
            <a:ln>
              <a:noFill/>
            </a:ln>
          </p:spPr>
          <p:txBody>
            <a:bodyPr spcFirstLastPara="1" wrap="square" lIns="0" tIns="79350" rIns="101750" bIns="793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50"/>
                <a:buFont typeface="Arial"/>
                <a:buNone/>
              </a:pPr>
              <a:endParaRPr sz="105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20"/>
            <p:cNvSpPr/>
            <p:nvPr/>
          </p:nvSpPr>
          <p:spPr>
            <a:xfrm>
              <a:off x="4996154" y="2475934"/>
              <a:ext cx="2133405" cy="765192"/>
            </a:xfrm>
            <a:prstGeom prst="rect">
              <a:avLst/>
            </a:prstGeom>
            <a:solidFill>
              <a:srgbClr val="4A2B83"/>
            </a:solidFill>
            <a:ln w="254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66000" tIns="66000" rIns="66000" bIns="660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0" i="0" u="none" strike="noStrike" cap="none">
                  <a:solidFill>
                    <a:schemeClr val="lt2"/>
                  </a:solidFill>
                  <a:latin typeface="Calibri"/>
                  <a:ea typeface="Calibri"/>
                  <a:cs typeface="Calibri"/>
                  <a:sym typeface="Calibri"/>
                </a:rPr>
                <a:t>UW Information Technology (UW-IT) 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7" name="Google Shape;107;p20" descr="A purple textbox entitled &quot;20-week project to improve grants administration post-WD implementation&quot;."/>
          <p:cNvGrpSpPr/>
          <p:nvPr/>
        </p:nvGrpSpPr>
        <p:grpSpPr>
          <a:xfrm>
            <a:off x="2633669" y="1812925"/>
            <a:ext cx="3850105" cy="2235693"/>
            <a:chOff x="0" y="104486"/>
            <a:chExt cx="3850105" cy="2235693"/>
          </a:xfrm>
        </p:grpSpPr>
        <p:sp>
          <p:nvSpPr>
            <p:cNvPr id="108" name="Google Shape;108;p20"/>
            <p:cNvSpPr/>
            <p:nvPr/>
          </p:nvSpPr>
          <p:spPr>
            <a:xfrm>
              <a:off x="0" y="104486"/>
              <a:ext cx="3850105" cy="1027894"/>
            </a:xfrm>
            <a:prstGeom prst="rect">
              <a:avLst/>
            </a:prstGeom>
            <a:solidFill>
              <a:srgbClr val="4A2B83"/>
            </a:solidFill>
            <a:ln w="25400" cap="flat" cmpd="sng">
              <a:solidFill>
                <a:srgbClr val="4A2B8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20"/>
            <p:cNvSpPr txBox="1"/>
            <p:nvPr/>
          </p:nvSpPr>
          <p:spPr>
            <a:xfrm>
              <a:off x="0" y="104486"/>
              <a:ext cx="3850105" cy="10278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42225" tIns="81275" rIns="142225" bIns="812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3"/>
                </a:buClr>
                <a:buSzPts val="2000"/>
                <a:buFont typeface="Calibri"/>
                <a:buNone/>
              </a:pPr>
              <a:r>
                <a:rPr lang="en-US" sz="2000" b="0" i="0" u="none" strike="noStrike" cap="none">
                  <a:solidFill>
                    <a:schemeClr val="accent3"/>
                  </a:solidFill>
                  <a:latin typeface="Calibri"/>
                  <a:ea typeface="Calibri"/>
                  <a:cs typeface="Calibri"/>
                  <a:sym typeface="Calibri"/>
                </a:rPr>
                <a:t>20-week project to improve grants administration post-WD implementation </a:t>
              </a:r>
              <a:endParaRPr sz="20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20"/>
            <p:cNvSpPr/>
            <p:nvPr/>
          </p:nvSpPr>
          <p:spPr>
            <a:xfrm>
              <a:off x="0" y="1132380"/>
              <a:ext cx="3850105" cy="1207799"/>
            </a:xfrm>
            <a:prstGeom prst="rect">
              <a:avLst/>
            </a:prstGeom>
            <a:solidFill>
              <a:srgbClr val="CECCD8">
                <a:alpha val="89411"/>
              </a:srgbClr>
            </a:solidFill>
            <a:ln w="25400" cap="flat" cmpd="sng">
              <a:solidFill>
                <a:srgbClr val="CECCD8">
                  <a:alpha val="89411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20"/>
            <p:cNvSpPr txBox="1"/>
            <p:nvPr/>
          </p:nvSpPr>
          <p:spPr>
            <a:xfrm>
              <a:off x="0" y="1132380"/>
              <a:ext cx="3850105" cy="12077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06675" tIns="106675" rIns="142225" bIns="160000" anchor="t" anchorCtr="0">
              <a:noAutofit/>
            </a:bodyPr>
            <a:lstStyle/>
            <a:p>
              <a:pPr marL="228600" marR="0" lvl="1" indent="-2286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Char char="•"/>
              </a:pPr>
              <a:r>
                <a:rPr lang="en-US" sz="20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Streamlining award setup</a:t>
              </a:r>
              <a:endPara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228600" marR="0" lvl="1" indent="-228600" algn="l" rtl="0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Char char="•"/>
              </a:pPr>
              <a:r>
                <a:rPr lang="en-US" sz="20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Enhancing reporting capabilities</a:t>
              </a:r>
              <a:endPara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228600" marR="0" lvl="1" indent="-228600" algn="l" rtl="0">
                <a:lnSpc>
                  <a:spcPct val="90000"/>
                </a:lnSpc>
                <a:spcBef>
                  <a:spcPts val="30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Char char="•"/>
              </a:pPr>
              <a:r>
                <a:rPr lang="en-US" sz="20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Increasing efficiency across units</a:t>
              </a:r>
              <a:endPara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2" name="Google Shape;112;p20"/>
          <p:cNvSpPr/>
          <p:nvPr/>
        </p:nvSpPr>
        <p:spPr>
          <a:xfrm>
            <a:off x="2089318" y="2097557"/>
            <a:ext cx="290742" cy="1723415"/>
          </a:xfrm>
          <a:prstGeom prst="rightBrace">
            <a:avLst>
              <a:gd name="adj1" fmla="val 8333"/>
              <a:gd name="adj2" fmla="val 48255"/>
            </a:avLst>
          </a:prstGeom>
          <a:noFill/>
          <a:ln w="25400" cap="flat" cmpd="sng">
            <a:solidFill>
              <a:srgbClr val="C1C1C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endParaRPr sz="13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1"/>
          <p:cNvSpPr txBox="1">
            <a:spLocks noGrp="1"/>
          </p:cNvSpPr>
          <p:nvPr>
            <p:ph type="title"/>
          </p:nvPr>
        </p:nvSpPr>
        <p:spPr>
          <a:xfrm>
            <a:off x="335942" y="369286"/>
            <a:ext cx="6147832" cy="993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Open Sans"/>
              <a:buNone/>
            </a:pPr>
            <a:r>
              <a:rPr lang="en-US">
                <a:latin typeface="Open Sans"/>
                <a:ea typeface="Open Sans"/>
                <a:cs typeface="Open Sans"/>
                <a:sym typeface="Open Sans"/>
              </a:rPr>
              <a:t>Who Benefits?</a:t>
            </a:r>
            <a:endParaRPr/>
          </a:p>
        </p:txBody>
      </p:sp>
      <p:grpSp>
        <p:nvGrpSpPr>
          <p:cNvPr id="119" name="Google Shape;119;p21" descr="A purple textbox entitled &quot;UW's Research Enterprise&quot;"/>
          <p:cNvGrpSpPr/>
          <p:nvPr/>
        </p:nvGrpSpPr>
        <p:grpSpPr>
          <a:xfrm>
            <a:off x="335938" y="1899553"/>
            <a:ext cx="6147836" cy="2307015"/>
            <a:chOff x="0" y="88796"/>
            <a:chExt cx="6147836" cy="2307015"/>
          </a:xfrm>
        </p:grpSpPr>
        <p:sp>
          <p:nvSpPr>
            <p:cNvPr id="120" name="Google Shape;120;p21"/>
            <p:cNvSpPr/>
            <p:nvPr/>
          </p:nvSpPr>
          <p:spPr>
            <a:xfrm>
              <a:off x="0" y="88796"/>
              <a:ext cx="6147836" cy="497835"/>
            </a:xfrm>
            <a:prstGeom prst="rect">
              <a:avLst/>
            </a:prstGeom>
            <a:solidFill>
              <a:srgbClr val="4A2B83"/>
            </a:solidFill>
            <a:ln w="254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21"/>
            <p:cNvSpPr txBox="1"/>
            <p:nvPr/>
          </p:nvSpPr>
          <p:spPr>
            <a:xfrm>
              <a:off x="0" y="88796"/>
              <a:ext cx="6147836" cy="49783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7625" tIns="87625" rIns="87625" bIns="876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2"/>
                </a:buClr>
                <a:buSzPts val="2300"/>
                <a:buFont typeface="Calibri"/>
                <a:buNone/>
              </a:pPr>
              <a:r>
                <a:rPr lang="en-US" sz="2300" b="1" i="0" u="none" strike="noStrike" cap="none">
                  <a:solidFill>
                    <a:schemeClr val="lt2"/>
                  </a:solidFill>
                  <a:latin typeface="Calibri"/>
                  <a:ea typeface="Calibri"/>
                  <a:cs typeface="Calibri"/>
                  <a:sym typeface="Calibri"/>
                </a:rPr>
                <a:t>UW's Research Enterprise</a:t>
              </a:r>
              <a:endParaRPr sz="23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Google Shape;122;p21"/>
            <p:cNvSpPr/>
            <p:nvPr/>
          </p:nvSpPr>
          <p:spPr>
            <a:xfrm>
              <a:off x="0" y="586631"/>
              <a:ext cx="6147836" cy="18091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21"/>
            <p:cNvSpPr txBox="1"/>
            <p:nvPr/>
          </p:nvSpPr>
          <p:spPr>
            <a:xfrm>
              <a:off x="0" y="586631"/>
              <a:ext cx="6147836" cy="18091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95175" tIns="29200" rIns="163575" bIns="29200" anchor="t" anchorCtr="0">
              <a:noAutofit/>
            </a:bodyPr>
            <a:lstStyle/>
            <a:p>
              <a:pPr marL="171450" marR="0" lvl="1" indent="-1714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Char char="•"/>
              </a:pPr>
              <a:r>
                <a:rPr lang="en-US" sz="1800" b="0" i="0" u="sng" strike="noStrike" cap="none">
                  <a:solidFill>
                    <a:srgbClr val="0000FF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Office of Sponsored Programs</a:t>
              </a:r>
              <a:r>
                <a:rPr lang="en-US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(OSP), </a:t>
              </a:r>
              <a:r>
                <a:rPr lang="en-US" sz="1800" b="0" i="0" u="sng" strike="noStrike" cap="none">
                  <a:solidFill>
                    <a:srgbClr val="0000FF"/>
                  </a:solidFill>
                  <a:latin typeface="Calibri"/>
                  <a:ea typeface="Calibri"/>
                  <a:cs typeface="Calibri"/>
                  <a:sym typeface="Calibri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Grants Contracts &amp; Accounting</a:t>
              </a:r>
              <a:r>
                <a:rPr lang="en-US" sz="1800" b="0" i="0" u="none" strike="noStrike" cap="none">
                  <a:solidFill>
                    <a:srgbClr val="0000FF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(GCA), and </a:t>
              </a:r>
              <a:r>
                <a:rPr lang="en-US" sz="1800" b="0" i="0" u="sng" strike="noStrike" cap="none">
                  <a:solidFill>
                    <a:srgbClr val="0000FF"/>
                  </a:solidFill>
                  <a:latin typeface="Calibri"/>
                  <a:ea typeface="Calibri"/>
                  <a:cs typeface="Calibri"/>
                  <a:sym typeface="Calibri"/>
                  <a:hlinkClick r:id="rId5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Sponsored Programs Finance</a:t>
              </a:r>
              <a:r>
                <a:rPr lang="en-US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(SPF)</a:t>
              </a: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71450" marR="0" lvl="1" indent="-171450" algn="l" rtl="0">
                <a:lnSpc>
                  <a:spcPct val="90000"/>
                </a:lnSpc>
                <a:spcBef>
                  <a:spcPts val="36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Char char="•"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Principal Investigators and research teams</a:t>
              </a: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71450" marR="0" lvl="1" indent="-171450" algn="l" rtl="0">
                <a:lnSpc>
                  <a:spcPct val="90000"/>
                </a:lnSpc>
                <a:spcBef>
                  <a:spcPts val="36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Char char="•"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UW Academy and UW Medicine administrative units</a:t>
              </a: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71450" marR="0" lvl="1" indent="-171450" algn="l" rtl="0">
                <a:lnSpc>
                  <a:spcPct val="90000"/>
                </a:lnSpc>
                <a:spcBef>
                  <a:spcPts val="36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Char char="•"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UW collaborators nationally and internationally</a:t>
              </a: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171450" marR="0" lvl="1" indent="-171450" algn="l" rtl="0">
                <a:lnSpc>
                  <a:spcPct val="90000"/>
                </a:lnSpc>
                <a:spcBef>
                  <a:spcPts val="36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Char char="•"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Grant sponsors</a:t>
              </a: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2"/>
          <p:cNvSpPr txBox="1">
            <a:spLocks noGrp="1"/>
          </p:cNvSpPr>
          <p:nvPr>
            <p:ph type="title"/>
          </p:nvPr>
        </p:nvSpPr>
        <p:spPr>
          <a:xfrm>
            <a:off x="335942" y="369286"/>
            <a:ext cx="6147832" cy="993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Open Sans"/>
              <a:buNone/>
            </a:pPr>
            <a:r>
              <a:rPr lang="en-US">
                <a:latin typeface="Open Sans"/>
                <a:ea typeface="Open Sans"/>
                <a:cs typeface="Open Sans"/>
                <a:sym typeface="Open Sans"/>
              </a:rPr>
              <a:t>Areas of Opportunity</a:t>
            </a:r>
            <a:endParaRPr/>
          </a:p>
        </p:txBody>
      </p:sp>
      <p:grpSp>
        <p:nvGrpSpPr>
          <p:cNvPr id="130" name="Google Shape;130;p22" descr="A horizontal diagram of purple text boxes with a purple arrow in the background."/>
          <p:cNvGrpSpPr/>
          <p:nvPr/>
        </p:nvGrpSpPr>
        <p:grpSpPr>
          <a:xfrm>
            <a:off x="181448" y="1497975"/>
            <a:ext cx="6311344" cy="2597700"/>
            <a:chOff x="339103" y="1431760"/>
            <a:chExt cx="6311344" cy="2597700"/>
          </a:xfrm>
        </p:grpSpPr>
        <p:sp>
          <p:nvSpPr>
            <p:cNvPr id="131" name="Google Shape;131;p22"/>
            <p:cNvSpPr/>
            <p:nvPr/>
          </p:nvSpPr>
          <p:spPr>
            <a:xfrm>
              <a:off x="755380" y="1431760"/>
              <a:ext cx="5600100" cy="25977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CECCD8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4A2B83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" name="Google Shape;132;p22"/>
            <p:cNvSpPr/>
            <p:nvPr/>
          </p:nvSpPr>
          <p:spPr>
            <a:xfrm>
              <a:off x="339103" y="2211112"/>
              <a:ext cx="1520805" cy="1039132"/>
            </a:xfrm>
            <a:custGeom>
              <a:avLst/>
              <a:gdLst/>
              <a:ahLst/>
              <a:cxnLst/>
              <a:rect l="l" t="t" r="r" b="b"/>
              <a:pathLst>
                <a:path w="1520805" h="1039132" extrusionOk="0">
                  <a:moveTo>
                    <a:pt x="0" y="0"/>
                  </a:moveTo>
                  <a:lnTo>
                    <a:pt x="1520805" y="0"/>
                  </a:lnTo>
                  <a:lnTo>
                    <a:pt x="1520805" y="1039132"/>
                  </a:lnTo>
                  <a:lnTo>
                    <a:pt x="0" y="1039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A2B83"/>
            </a:solidFill>
            <a:ln w="254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76200" tIns="76200" rIns="76200" bIns="762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2"/>
                </a:buClr>
                <a:buSzPts val="2000"/>
                <a:buFont typeface="Calibri"/>
                <a:buNone/>
              </a:pPr>
              <a:r>
                <a:rPr lang="en-US" sz="2000" b="0" i="0" u="none" strike="noStrike" cap="none">
                  <a:solidFill>
                    <a:schemeClr val="lt2"/>
                  </a:solidFill>
                  <a:latin typeface="Calibri"/>
                  <a:ea typeface="Calibri"/>
                  <a:cs typeface="Calibri"/>
                  <a:sym typeface="Calibri"/>
                </a:rPr>
                <a:t>Workflow &amp; decision-making</a:t>
              </a:r>
              <a:endParaRPr sz="20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" name="Google Shape;133;p22"/>
            <p:cNvSpPr/>
            <p:nvPr/>
          </p:nvSpPr>
          <p:spPr>
            <a:xfrm>
              <a:off x="1935950" y="2211112"/>
              <a:ext cx="1520805" cy="1039132"/>
            </a:xfrm>
            <a:custGeom>
              <a:avLst/>
              <a:gdLst/>
              <a:ahLst/>
              <a:cxnLst/>
              <a:rect l="l" t="t" r="r" b="b"/>
              <a:pathLst>
                <a:path w="1520805" h="1039132" extrusionOk="0">
                  <a:moveTo>
                    <a:pt x="0" y="0"/>
                  </a:moveTo>
                  <a:lnTo>
                    <a:pt x="1520805" y="0"/>
                  </a:lnTo>
                  <a:lnTo>
                    <a:pt x="1520805" y="1039132"/>
                  </a:lnTo>
                  <a:lnTo>
                    <a:pt x="0" y="1039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A2B83"/>
            </a:solidFill>
            <a:ln w="254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76200" tIns="76200" rIns="76200" bIns="762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2"/>
                </a:buClr>
                <a:buSzPts val="2000"/>
                <a:buFont typeface="Calibri"/>
                <a:buNone/>
              </a:pPr>
              <a:r>
                <a:rPr lang="en-US" sz="2000" b="0" i="0" u="none" strike="noStrike" cap="none">
                  <a:solidFill>
                    <a:schemeClr val="lt2"/>
                  </a:solidFill>
                  <a:latin typeface="Calibri"/>
                  <a:ea typeface="Calibri"/>
                  <a:cs typeface="Calibri"/>
                  <a:sym typeface="Calibri"/>
                </a:rPr>
                <a:t>Cross-organization coordination</a:t>
              </a:r>
              <a:endParaRPr sz="20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22"/>
            <p:cNvSpPr/>
            <p:nvPr/>
          </p:nvSpPr>
          <p:spPr>
            <a:xfrm>
              <a:off x="3532796" y="2211112"/>
              <a:ext cx="1520805" cy="1039132"/>
            </a:xfrm>
            <a:custGeom>
              <a:avLst/>
              <a:gdLst/>
              <a:ahLst/>
              <a:cxnLst/>
              <a:rect l="l" t="t" r="r" b="b"/>
              <a:pathLst>
                <a:path w="1520805" h="1039132" extrusionOk="0">
                  <a:moveTo>
                    <a:pt x="0" y="0"/>
                  </a:moveTo>
                  <a:lnTo>
                    <a:pt x="1520805" y="0"/>
                  </a:lnTo>
                  <a:lnTo>
                    <a:pt x="1520805" y="1039132"/>
                  </a:lnTo>
                  <a:lnTo>
                    <a:pt x="0" y="1039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A2B83"/>
            </a:solidFill>
            <a:ln w="254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76200" tIns="76200" rIns="76200" bIns="762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2"/>
                </a:buClr>
                <a:buSzPts val="2000"/>
                <a:buFont typeface="Calibri"/>
                <a:buNone/>
              </a:pPr>
              <a:r>
                <a:rPr lang="en-US" sz="2000" b="0" i="0" u="none" strike="noStrike" cap="none">
                  <a:solidFill>
                    <a:schemeClr val="lt2"/>
                  </a:solidFill>
                  <a:latin typeface="Calibri"/>
                  <a:ea typeface="Calibri"/>
                  <a:cs typeface="Calibri"/>
                  <a:sym typeface="Calibri"/>
                </a:rPr>
                <a:t>Technology gaps &amp; new features</a:t>
              </a:r>
              <a:endParaRPr sz="20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Google Shape;135;p22"/>
            <p:cNvSpPr/>
            <p:nvPr/>
          </p:nvSpPr>
          <p:spPr>
            <a:xfrm>
              <a:off x="5129642" y="2211112"/>
              <a:ext cx="1520805" cy="1039132"/>
            </a:xfrm>
            <a:custGeom>
              <a:avLst/>
              <a:gdLst/>
              <a:ahLst/>
              <a:cxnLst/>
              <a:rect l="l" t="t" r="r" b="b"/>
              <a:pathLst>
                <a:path w="1520805" h="1039132" extrusionOk="0">
                  <a:moveTo>
                    <a:pt x="0" y="0"/>
                  </a:moveTo>
                  <a:lnTo>
                    <a:pt x="1520805" y="0"/>
                  </a:lnTo>
                  <a:lnTo>
                    <a:pt x="1520805" y="1039132"/>
                  </a:lnTo>
                  <a:lnTo>
                    <a:pt x="0" y="1039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A2B83"/>
            </a:solidFill>
            <a:ln w="2540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76200" tIns="76200" rIns="76200" bIns="762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2"/>
                </a:buClr>
                <a:buSzPts val="2000"/>
                <a:buFont typeface="Calibri"/>
                <a:buNone/>
              </a:pPr>
              <a:r>
                <a:rPr lang="en-US" sz="2000" b="0" i="0" u="none" strike="noStrike" cap="none">
                  <a:solidFill>
                    <a:schemeClr val="lt2"/>
                  </a:solidFill>
                  <a:latin typeface="Calibri"/>
                  <a:ea typeface="Calibri"/>
                  <a:cs typeface="Calibri"/>
                  <a:sym typeface="Calibri"/>
                </a:rPr>
                <a:t>Backlogs</a:t>
              </a:r>
              <a:endParaRPr sz="2000" b="0" i="0" u="none" strike="noStrike" cap="non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3"/>
          <p:cNvSpPr txBox="1">
            <a:spLocks noGrp="1"/>
          </p:cNvSpPr>
          <p:nvPr>
            <p:ph type="title"/>
          </p:nvPr>
        </p:nvSpPr>
        <p:spPr>
          <a:xfrm>
            <a:off x="335942" y="369286"/>
            <a:ext cx="6147832" cy="993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Initiative “track” overview </a:t>
            </a:r>
            <a:endParaRPr/>
          </a:p>
        </p:txBody>
      </p:sp>
      <p:pic>
        <p:nvPicPr>
          <p:cNvPr id="142" name="Google Shape;142;p23" descr="A text box with arrows and bulleted lines of text. The first arrow has text within it reading &quot;Main Track (20 weeks)&quot;. The second arrow has text within it reading &quot;Fast Track (TBD)&quot;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5800" y="1749425"/>
            <a:ext cx="5486400" cy="2343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4"/>
          <p:cNvSpPr/>
          <p:nvPr/>
        </p:nvSpPr>
        <p:spPr>
          <a:xfrm>
            <a:off x="192506" y="1443037"/>
            <a:ext cx="1034716" cy="397043"/>
          </a:xfrm>
          <a:prstGeom prst="rect">
            <a:avLst/>
          </a:prstGeom>
          <a:gradFill>
            <a:gsLst>
              <a:gs pos="0">
                <a:schemeClr val="accent3"/>
              </a:gs>
              <a:gs pos="100000">
                <a:schemeClr val="accent3"/>
              </a:gs>
            </a:gsLst>
            <a:lin ang="162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24"/>
          <p:cNvSpPr/>
          <p:nvPr/>
        </p:nvSpPr>
        <p:spPr>
          <a:xfrm>
            <a:off x="5674815" y="3987660"/>
            <a:ext cx="1034716" cy="397043"/>
          </a:xfrm>
          <a:prstGeom prst="rect">
            <a:avLst/>
          </a:prstGeom>
          <a:gradFill>
            <a:gsLst>
              <a:gs pos="0">
                <a:schemeClr val="accent3"/>
              </a:gs>
              <a:gs pos="100000">
                <a:schemeClr val="accent3"/>
              </a:gs>
            </a:gsLst>
            <a:lin ang="162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24"/>
          <p:cNvSpPr txBox="1">
            <a:spLocks noGrp="1"/>
          </p:cNvSpPr>
          <p:nvPr>
            <p:ph type="title"/>
          </p:nvPr>
        </p:nvSpPr>
        <p:spPr>
          <a:xfrm>
            <a:off x="1663735" y="785750"/>
            <a:ext cx="3530400" cy="27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Initiative Team Structure</a:t>
            </a:r>
            <a:endParaRPr/>
          </a:p>
        </p:txBody>
      </p:sp>
      <p:pic>
        <p:nvPicPr>
          <p:cNvPr id="151" name="Google Shape;151;p24" descr="A diagram of a AID initiative organization structure&#10;"/>
          <p:cNvPicPr preferRelativeResize="0"/>
          <p:nvPr/>
        </p:nvPicPr>
        <p:blipFill rotWithShape="1">
          <a:blip r:embed="rId3">
            <a:alphaModFix/>
          </a:blip>
          <a:srcRect t="-78" r="77" b="1033"/>
          <a:stretch/>
        </p:blipFill>
        <p:spPr>
          <a:xfrm>
            <a:off x="278400" y="1062050"/>
            <a:ext cx="6301200" cy="38320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5"/>
          <p:cNvSpPr txBox="1">
            <a:spLocks noGrp="1"/>
          </p:cNvSpPr>
          <p:nvPr>
            <p:ph type="title"/>
          </p:nvPr>
        </p:nvSpPr>
        <p:spPr>
          <a:xfrm>
            <a:off x="365738" y="1029340"/>
            <a:ext cx="6243537" cy="322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Activities</a:t>
            </a:r>
            <a:endParaRPr/>
          </a:p>
        </p:txBody>
      </p:sp>
      <p:grpSp>
        <p:nvGrpSpPr>
          <p:cNvPr id="158" name="Google Shape;158;p25" descr="A horizontal diagram of text boxes with purple arrows pointing to the right between them. "/>
          <p:cNvGrpSpPr/>
          <p:nvPr/>
        </p:nvGrpSpPr>
        <p:grpSpPr>
          <a:xfrm>
            <a:off x="223262" y="1953003"/>
            <a:ext cx="6411475" cy="1448536"/>
            <a:chOff x="4182" y="0"/>
            <a:chExt cx="6411475" cy="1448536"/>
          </a:xfrm>
        </p:grpSpPr>
        <p:sp>
          <p:nvSpPr>
            <p:cNvPr id="159" name="Google Shape;159;p25"/>
            <p:cNvSpPr/>
            <p:nvPr/>
          </p:nvSpPr>
          <p:spPr>
            <a:xfrm>
              <a:off x="4182" y="0"/>
              <a:ext cx="934790" cy="1448536"/>
            </a:xfrm>
            <a:prstGeom prst="roundRect">
              <a:avLst>
                <a:gd name="adj" fmla="val 10000"/>
              </a:avLst>
            </a:prstGeom>
            <a:noFill/>
            <a:ln w="5715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" name="Google Shape;160;p25"/>
            <p:cNvSpPr txBox="1"/>
            <p:nvPr/>
          </p:nvSpPr>
          <p:spPr>
            <a:xfrm>
              <a:off x="31561" y="27379"/>
              <a:ext cx="880032" cy="139377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53325" rIns="53325" bIns="533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lang="en-US" sz="1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Initiative kickoff complete</a:t>
              </a: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" name="Google Shape;161;p25"/>
            <p:cNvSpPr/>
            <p:nvPr/>
          </p:nvSpPr>
          <p:spPr>
            <a:xfrm>
              <a:off x="1032451" y="608354"/>
              <a:ext cx="198175" cy="231828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AFAB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" name="Google Shape;162;p25"/>
            <p:cNvSpPr txBox="1"/>
            <p:nvPr/>
          </p:nvSpPr>
          <p:spPr>
            <a:xfrm>
              <a:off x="1032451" y="654720"/>
              <a:ext cx="138723" cy="1390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Calibri"/>
                <a:buNone/>
              </a:pPr>
              <a:endPara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25"/>
            <p:cNvSpPr/>
            <p:nvPr/>
          </p:nvSpPr>
          <p:spPr>
            <a:xfrm>
              <a:off x="1312888" y="0"/>
              <a:ext cx="934790" cy="1448536"/>
            </a:xfrm>
            <a:prstGeom prst="roundRect">
              <a:avLst>
                <a:gd name="adj" fmla="val 10000"/>
              </a:avLst>
            </a:prstGeom>
            <a:noFill/>
            <a:ln w="5715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" name="Google Shape;164;p25"/>
            <p:cNvSpPr txBox="1"/>
            <p:nvPr/>
          </p:nvSpPr>
          <p:spPr>
            <a:xfrm>
              <a:off x="1340267" y="27379"/>
              <a:ext cx="880032" cy="139377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Huron engagement SOW for “main track</a:t>
              </a:r>
              <a:r>
                <a:rPr lang="en-US" sz="1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”</a:t>
              </a: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5" name="Google Shape;165;p25"/>
            <p:cNvSpPr/>
            <p:nvPr/>
          </p:nvSpPr>
          <p:spPr>
            <a:xfrm>
              <a:off x="2341158" y="608354"/>
              <a:ext cx="198175" cy="231828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AFAB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" name="Google Shape;166;p25"/>
            <p:cNvSpPr txBox="1"/>
            <p:nvPr/>
          </p:nvSpPr>
          <p:spPr>
            <a:xfrm>
              <a:off x="2341158" y="654720"/>
              <a:ext cx="138723" cy="1390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Calibri"/>
                <a:buNone/>
              </a:pPr>
              <a:endPara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7" name="Google Shape;167;p25"/>
            <p:cNvSpPr/>
            <p:nvPr/>
          </p:nvSpPr>
          <p:spPr>
            <a:xfrm>
              <a:off x="2621595" y="0"/>
              <a:ext cx="934790" cy="1448536"/>
            </a:xfrm>
            <a:prstGeom prst="roundRect">
              <a:avLst>
                <a:gd name="adj" fmla="val 10000"/>
              </a:avLst>
            </a:prstGeom>
            <a:noFill/>
            <a:ln w="5715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" name="Google Shape;168;p25"/>
            <p:cNvSpPr txBox="1"/>
            <p:nvPr/>
          </p:nvSpPr>
          <p:spPr>
            <a:xfrm>
              <a:off x="2648974" y="27379"/>
              <a:ext cx="880032" cy="139377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53325" rIns="53325" bIns="533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lang="en-US" sz="13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Interviews conducted to identify pain points </a:t>
              </a:r>
              <a:endPara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9" name="Google Shape;169;p25"/>
            <p:cNvSpPr/>
            <p:nvPr/>
          </p:nvSpPr>
          <p:spPr>
            <a:xfrm>
              <a:off x="3649865" y="608354"/>
              <a:ext cx="198175" cy="231828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AFAB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" name="Google Shape;170;p25"/>
            <p:cNvSpPr txBox="1"/>
            <p:nvPr/>
          </p:nvSpPr>
          <p:spPr>
            <a:xfrm>
              <a:off x="3649865" y="654720"/>
              <a:ext cx="138723" cy="1390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Calibri"/>
                <a:buNone/>
              </a:pPr>
              <a:endPara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1" name="Google Shape;171;p25"/>
            <p:cNvSpPr/>
            <p:nvPr/>
          </p:nvSpPr>
          <p:spPr>
            <a:xfrm>
              <a:off x="3930302" y="0"/>
              <a:ext cx="1176648" cy="1448536"/>
            </a:xfrm>
            <a:prstGeom prst="roundRect">
              <a:avLst>
                <a:gd name="adj" fmla="val 10000"/>
              </a:avLst>
            </a:prstGeom>
            <a:noFill/>
            <a:ln w="5715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" name="Google Shape;172;p25"/>
            <p:cNvSpPr txBox="1"/>
            <p:nvPr/>
          </p:nvSpPr>
          <p:spPr>
            <a:xfrm>
              <a:off x="3964765" y="34463"/>
              <a:ext cx="1107722" cy="137961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Workday </a:t>
              </a:r>
              <a:r>
                <a:rPr lang="en-US" sz="1200" b="0" i="1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Grants Management Functional Review 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" name="Google Shape;173;p25"/>
            <p:cNvSpPr/>
            <p:nvPr/>
          </p:nvSpPr>
          <p:spPr>
            <a:xfrm>
              <a:off x="5200430" y="608354"/>
              <a:ext cx="198175" cy="231828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AFAB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" name="Google Shape;174;p25"/>
            <p:cNvSpPr txBox="1"/>
            <p:nvPr/>
          </p:nvSpPr>
          <p:spPr>
            <a:xfrm>
              <a:off x="5200430" y="654720"/>
              <a:ext cx="138723" cy="1390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Calibri"/>
                <a:buNone/>
              </a:pPr>
              <a:endPara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Google Shape;175;p25"/>
            <p:cNvSpPr/>
            <p:nvPr/>
          </p:nvSpPr>
          <p:spPr>
            <a:xfrm>
              <a:off x="5480867" y="0"/>
              <a:ext cx="934790" cy="1448536"/>
            </a:xfrm>
            <a:prstGeom prst="roundRect">
              <a:avLst>
                <a:gd name="adj" fmla="val 10000"/>
              </a:avLst>
            </a:prstGeom>
            <a:noFill/>
            <a:ln w="5715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" name="Google Shape;176;p25"/>
            <p:cNvSpPr txBox="1"/>
            <p:nvPr/>
          </p:nvSpPr>
          <p:spPr>
            <a:xfrm>
              <a:off x="5508246" y="27379"/>
              <a:ext cx="880032" cy="139377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53325" rIns="53325" bIns="533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lang="en-US" sz="1400" b="0" i="0" u="sng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AIDE webpage</a:t>
              </a:r>
              <a:r>
                <a:rPr lang="en-US" sz="14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published</a:t>
              </a:r>
              <a:endPara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6"/>
          <p:cNvSpPr txBox="1">
            <a:spLocks noGrp="1"/>
          </p:cNvSpPr>
          <p:nvPr>
            <p:ph type="title"/>
          </p:nvPr>
        </p:nvSpPr>
        <p:spPr>
          <a:xfrm>
            <a:off x="391731" y="1038800"/>
            <a:ext cx="3738038" cy="322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AIDE Resources</a:t>
            </a:r>
            <a:endParaRPr/>
          </a:p>
        </p:txBody>
      </p:sp>
      <p:sp>
        <p:nvSpPr>
          <p:cNvPr id="183" name="Google Shape;183;p26"/>
          <p:cNvSpPr txBox="1"/>
          <p:nvPr/>
        </p:nvSpPr>
        <p:spPr>
          <a:xfrm>
            <a:off x="399682" y="1801837"/>
            <a:ext cx="6407400" cy="1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Webpage: </a:t>
            </a:r>
            <a:r>
              <a:rPr lang="en-US" sz="1800" b="0" i="0" u="sng" strike="noStrike" cap="non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https://it.uw.edu/initiatives/aide/</a:t>
            </a:r>
            <a:r>
              <a:rPr lang="en-US" sz="1800" b="0" i="0" u="none" strike="noStrike" cap="non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0" i="0" u="none" strike="noStrike" cap="non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Mailman List: </a:t>
            </a:r>
            <a:r>
              <a:rPr lang="en-US" sz="1800" b="0" i="0" u="sng" strike="noStrike" cap="non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aide-initiative@u.washington.edu</a:t>
            </a:r>
            <a:r>
              <a:rPr lang="en-US" sz="1800" b="0" i="0" u="none" strike="noStrike" cap="none">
                <a:solidFill>
                  <a:srgbClr val="0000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0" i="0" u="none" strike="noStrike" cap="non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endParaRPr sz="135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4b2e83">
      <a:dk1>
        <a:srgbClr val="4B2E83"/>
      </a:dk1>
      <a:lt1>
        <a:srgbClr val="E8D3A2"/>
      </a:lt1>
      <a:dk2>
        <a:srgbClr val="4B2E83"/>
      </a:dk2>
      <a:lt2>
        <a:srgbClr val="FFFFFF"/>
      </a:lt2>
      <a:accent1>
        <a:srgbClr val="4B2E83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Custom 2">
      <a:dk1>
        <a:srgbClr val="4B2E83"/>
      </a:dk1>
      <a:lt1>
        <a:srgbClr val="E8D3A2"/>
      </a:lt1>
      <a:dk2>
        <a:srgbClr val="4B2E83"/>
      </a:dk2>
      <a:lt2>
        <a:srgbClr val="FFFFFF"/>
      </a:lt2>
      <a:accent1>
        <a:srgbClr val="4B2E83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0563C1"/>
      </a:hlink>
      <a:folHlink>
        <a:srgbClr val="0563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Custom 1">
      <a:dk1>
        <a:srgbClr val="4B2E83"/>
      </a:dk1>
      <a:lt1>
        <a:srgbClr val="E8D3A2"/>
      </a:lt1>
      <a:dk2>
        <a:srgbClr val="4B2E83"/>
      </a:dk2>
      <a:lt2>
        <a:srgbClr val="FFFFFF"/>
      </a:lt2>
      <a:accent1>
        <a:srgbClr val="4B2E83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0563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634</Words>
  <Application>Microsoft Office PowerPoint</Application>
  <PresentationFormat>Custom</PresentationFormat>
  <Paragraphs>66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Open Sans</vt:lpstr>
      <vt:lpstr>Merriweather Sans</vt:lpstr>
      <vt:lpstr>Open Sans Light</vt:lpstr>
      <vt:lpstr>Calibri</vt:lpstr>
      <vt:lpstr>Encode Sans Black</vt:lpstr>
      <vt:lpstr>Custom Design</vt:lpstr>
      <vt:lpstr>1_Custom Design</vt:lpstr>
      <vt:lpstr>2_Custom Design</vt:lpstr>
      <vt:lpstr>Awards Improvement and Development Effort  3/12/2025 </vt:lpstr>
      <vt:lpstr>What is the AIDE Initiative?</vt:lpstr>
      <vt:lpstr>Who Benefits?</vt:lpstr>
      <vt:lpstr>Areas of Opportunity</vt:lpstr>
      <vt:lpstr>Initiative “track” overview </vt:lpstr>
      <vt:lpstr>Initiative Team Structure</vt:lpstr>
      <vt:lpstr>Activities</vt:lpstr>
      <vt:lpstr>AIDE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Susan Wilbanks</dc:creator>
  <cp:lastModifiedBy>Susan Wilbanks</cp:lastModifiedBy>
  <cp:revision>1</cp:revision>
  <dcterms:modified xsi:type="dcterms:W3CDTF">2025-03-14T22:40:25Z</dcterms:modified>
</cp:coreProperties>
</file>