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6858000"/>
  <p:notesSz cx="7011975" cy="9297975"/>
  <p:embeddedFontLst>
    <p:embeddedFont>
      <p:font typeface="Encode Sans Black"/>
      <p:bold r:id="rId16"/>
    </p:embeddedFon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11" Type="http://schemas.openxmlformats.org/officeDocument/2006/relationships/slide" Target="slides/slide4.xml"/><Relationship Id="rId22" Type="http://schemas.openxmlformats.org/officeDocument/2006/relationships/font" Target="fonts/OpenSans-bold.fntdata"/><Relationship Id="rId10" Type="http://schemas.openxmlformats.org/officeDocument/2006/relationships/slide" Target="slides/slide3.xml"/><Relationship Id="rId21" Type="http://schemas.openxmlformats.org/officeDocument/2006/relationships/font" Target="fonts/OpenSans-regular.fntdata"/><Relationship Id="rId13" Type="http://schemas.openxmlformats.org/officeDocument/2006/relationships/slide" Target="slides/slide6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5.xml"/><Relationship Id="rId23" Type="http://schemas.openxmlformats.org/officeDocument/2006/relationships/font" Target="fonts/OpenSans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OpenSansLight-regular.fntdata"/><Relationship Id="rId16" Type="http://schemas.openxmlformats.org/officeDocument/2006/relationships/font" Target="fonts/EncodeSansBlack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Light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OpenSansLigh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528" cy="46651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1837" y="0"/>
            <a:ext cx="3038528" cy="46651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here with a bimonthly update on the Awards Improvement and Development Effort—AIDE.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AIDE is a collaboration between Finance, Planning &amp; Budgeting, the Office of Research, and UW-IT to improve grants administration and awards management.</a:t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May, we’ve enhanced the AIDE webpage.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AIDE Status Report dashboard is updated weekly. It includes a 6-page report with recent accomplishments, key deliverables, upcoming goals, and metrics on OSP and GCA workstreams.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We’ve also mapped recommendations to AIDE’s broader goals, drawing on input from campus, central units, Huron, and Workday experts.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explore these recommendations and their implementation status directly in the Goals Tracker section of the webpage.</a:t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of the UW central units, the Office of Research Information Services (ORIS), has recently released improvements aligned with AIDE’s goals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 Setup Request Validations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New SAGE features now flag common errors before submission, reducing rework and processing delays.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Updated Compliance Questions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 response to upcoming federal requirements, eGC1 now includes updated guidance for biohazards, select agents, SCUBA diving, and hazardous chemicals.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SAGE-to-Workday Enhancements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Integration improvements ensure accurate grant resource tagging and object code mapping for more efficient award processing.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Maintenance Fixes &amp; Documentation Updates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Behind-the-scenes improvements and clearer guidance further reduce friction for campus users.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in August, we’re expecting the release of SAGE Mods–Workday integrations.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We’ve launched a new Sponsored Programs Setup Metrics Dashboard, developed with FPB’s DATAGroup.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provides visibility into the full award lifecycle—helping you track progress, anticipate timelines, and plan resources.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for ‘SponsoredProgramsSetup’ in the BI Portal to access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different views – here, a less-detailed summary view.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https://bitools.uw.edu/#/views/SponsoredProgramsSetup/SponsoredProgramsSetupMetrics?:iid=1 </a:t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There’s also a detailed view that shows the full process flow. This helps pinpoint where an award is in the pipeline.</a:t>
            </a:r>
            <a:endParaRPr/>
          </a:p>
        </p:txBody>
      </p:sp>
      <p:sp>
        <p:nvSpPr>
          <p:cNvPr id="149" name="Google Shape;149;p6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filter by cost center to see where your submissions are.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here I’ve filtered for Family Medicine and can see six items returned by OSP.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table includes comments, so you can quickly understand the reason for return.</a:t>
            </a:r>
            <a:endParaRPr/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We’ve invited each school, college, and campus to identify subject matter experts for user testing.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far, we’ve received 35 names from 13 units—representing a strong cross-section of our research community.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SMEs will help us test usability, flag issues, and shape improvements based on real campus experience.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We’ll continue expanding engagement as the initiative progresses.</a:t>
            </a:r>
            <a:endParaRPr/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8607"/>
            <a:ext cx="1812205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45281" y="369733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>
            <p:ph idx="2" type="chart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9107"/>
            <a:ext cx="1812205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45281" y="369733"/>
            <a:ext cx="6138493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45281" y="36973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45281" y="381608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/>
          <p:nvPr>
            <p:ph idx="2" type="chart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35942" y="371511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35942" y="369733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>
            <p:ph idx="2" type="chart"/>
          </p:nvPr>
        </p:nvSpPr>
        <p:spPr>
          <a:xfrm>
            <a:off x="335942" y="1724978"/>
            <a:ext cx="6138497" cy="2828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9010"/>
            <a:ext cx="1818920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345282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CA9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hyperlink" Target="https://it.uw.edu/initiatives/ai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hyperlink" Target="https://it.uw.edu/initiatives/aid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45281" y="1126682"/>
            <a:ext cx="6229977" cy="198131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Awards Improvement and Development Effort </a:t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r>
              <a:rPr lang="en-US" sz="1350">
                <a:latin typeface="Arial"/>
                <a:ea typeface="Arial"/>
                <a:cs typeface="Arial"/>
                <a:sym typeface="Arial"/>
              </a:rPr>
              <a:t>Update 7/10/2025</a:t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endParaRPr sz="3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55084" y="609708"/>
            <a:ext cx="6147832" cy="74533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Website enhancements </a:t>
            </a:r>
            <a:r>
              <a:rPr b="0" lang="en-US" sz="1600">
                <a:latin typeface="Open Sans"/>
                <a:ea typeface="Open Sans"/>
                <a:cs typeface="Open Sans"/>
                <a:sym typeface="Open Sans"/>
              </a:rPr>
              <a:t>(1 of 2)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purple and white textbox entitled &quot;Weekly Status Report&quot;. To the left is a sample screenshot with the header &quot;AIDE Dashboard - Updated Weekly&quot;. "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039" y="1897822"/>
            <a:ext cx="6014632" cy="163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404796" y="3789841"/>
            <a:ext cx="3429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Webpage: </a:t>
            </a:r>
            <a:r>
              <a:rPr b="0" i="0" lang="en-US" sz="1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https://it.uw.edu/initiatives/aide/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55084" y="609708"/>
            <a:ext cx="6147832" cy="74533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Website enhancements </a:t>
            </a:r>
            <a:r>
              <a:rPr b="0" lang="en-US" sz="1600">
                <a:latin typeface="Open Sans"/>
                <a:ea typeface="Open Sans"/>
                <a:cs typeface="Open Sans"/>
                <a:sym typeface="Open Sans"/>
              </a:rPr>
              <a:t>(2 of 2)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sample screenshot of a webpage with the header &quot;Goals Tracker&quot;. Below is a drop-down menu of the various AIDE teams listed initiatives and goals."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92" y="1772043"/>
            <a:ext cx="5086005" cy="2275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355084" y="4104637"/>
            <a:ext cx="3429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Webpage: </a:t>
            </a:r>
            <a:r>
              <a:rPr lang="en-US" sz="13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https://it.uw.edu/initiatives/aide/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55084" y="611380"/>
            <a:ext cx="6147832" cy="74533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D4AD53"/>
              </a:buClr>
              <a:buSzPts val="2400"/>
              <a:buFont typeface="Open Sans"/>
              <a:buNone/>
            </a:pPr>
            <a:r>
              <a:rPr lang="en-US" sz="2400">
                <a:solidFill>
                  <a:srgbClr val="D4AD53"/>
                </a:solidFill>
                <a:latin typeface="Open Sans"/>
                <a:ea typeface="Open Sans"/>
                <a:cs typeface="Open Sans"/>
                <a:sym typeface="Open Sans"/>
              </a:rPr>
              <a:t>Delivered! 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Streamlining Enhancements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8" name="Google Shape;118;p22"/>
          <p:cNvGrpSpPr/>
          <p:nvPr/>
        </p:nvGrpSpPr>
        <p:grpSpPr>
          <a:xfrm>
            <a:off x="82595" y="2040245"/>
            <a:ext cx="6692806" cy="1275621"/>
            <a:chOff x="2518" y="359942"/>
            <a:chExt cx="6692806" cy="1275621"/>
          </a:xfrm>
        </p:grpSpPr>
        <p:sp>
          <p:nvSpPr>
            <p:cNvPr id="119" name="Google Shape;119;p22"/>
            <p:cNvSpPr/>
            <p:nvPr/>
          </p:nvSpPr>
          <p:spPr>
            <a:xfrm>
              <a:off x="2518" y="359942"/>
              <a:ext cx="1514209" cy="600350"/>
            </a:xfrm>
            <a:prstGeom prst="rect">
              <a:avLst/>
            </a:prstGeom>
            <a:solidFill>
              <a:srgbClr val="4A2B83"/>
            </a:solidFill>
            <a:ln cap="flat" cmpd="sng" w="25400">
              <a:solidFill>
                <a:srgbClr val="4A2B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2"/>
            <p:cNvSpPr txBox="1"/>
            <p:nvPr/>
          </p:nvSpPr>
          <p:spPr>
            <a:xfrm>
              <a:off x="2518" y="359942"/>
              <a:ext cx="1514209" cy="60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Award Setup Request Validations</a:t>
              </a:r>
              <a:endParaRPr/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2518" y="960293"/>
              <a:ext cx="1514209" cy="675270"/>
            </a:xfrm>
            <a:prstGeom prst="rect">
              <a:avLst/>
            </a:prstGeom>
            <a:solidFill>
              <a:srgbClr val="CECCD8">
                <a:alpha val="89803"/>
              </a:srgbClr>
            </a:solidFill>
            <a:ln cap="flat" cmpd="sng" w="25400">
              <a:solidFill>
                <a:srgbClr val="CECCD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2"/>
            <p:cNvSpPr txBox="1"/>
            <p:nvPr/>
          </p:nvSpPr>
          <p:spPr>
            <a:xfrm>
              <a:off x="2518" y="960293"/>
              <a:ext cx="1514209" cy="675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SAGE flags errors pre-submission</a:t>
              </a:r>
              <a:endParaRPr/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1728717" y="359942"/>
              <a:ext cx="1514209" cy="600350"/>
            </a:xfrm>
            <a:prstGeom prst="rect">
              <a:avLst/>
            </a:prstGeom>
            <a:solidFill>
              <a:srgbClr val="4A2B83"/>
            </a:solidFill>
            <a:ln cap="flat" cmpd="sng" w="25400">
              <a:solidFill>
                <a:srgbClr val="4A2B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2"/>
            <p:cNvSpPr txBox="1"/>
            <p:nvPr/>
          </p:nvSpPr>
          <p:spPr>
            <a:xfrm>
              <a:off x="1728717" y="359942"/>
              <a:ext cx="1514209" cy="60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Updated Compliance Questions</a:t>
              </a:r>
              <a:endParaRPr/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1728717" y="960293"/>
              <a:ext cx="1514209" cy="675270"/>
            </a:xfrm>
            <a:prstGeom prst="rect">
              <a:avLst/>
            </a:prstGeom>
            <a:solidFill>
              <a:srgbClr val="CECCD8">
                <a:alpha val="89803"/>
              </a:srgbClr>
            </a:solidFill>
            <a:ln cap="flat" cmpd="sng" w="25400">
              <a:solidFill>
                <a:srgbClr val="CECCD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2"/>
            <p:cNvSpPr txBox="1"/>
            <p:nvPr/>
          </p:nvSpPr>
          <p:spPr>
            <a:xfrm>
              <a:off x="1728717" y="960293"/>
              <a:ext cx="1514209" cy="675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eGC1 updated for federal compliance</a:t>
              </a:r>
              <a:endParaRPr/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3454916" y="359942"/>
              <a:ext cx="1514209" cy="600350"/>
            </a:xfrm>
            <a:prstGeom prst="rect">
              <a:avLst/>
            </a:prstGeom>
            <a:solidFill>
              <a:srgbClr val="4A2B83"/>
            </a:solidFill>
            <a:ln cap="flat" cmpd="sng" w="25400">
              <a:solidFill>
                <a:srgbClr val="4A2B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 txBox="1"/>
            <p:nvPr/>
          </p:nvSpPr>
          <p:spPr>
            <a:xfrm>
              <a:off x="3454916" y="359942"/>
              <a:ext cx="1514209" cy="60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SAGE-to-Workday Enhancements</a:t>
              </a:r>
              <a:endParaRPr/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3454916" y="960293"/>
              <a:ext cx="1514209" cy="675270"/>
            </a:xfrm>
            <a:prstGeom prst="rect">
              <a:avLst/>
            </a:prstGeom>
            <a:solidFill>
              <a:srgbClr val="CECCD8">
                <a:alpha val="89803"/>
              </a:srgbClr>
            </a:solidFill>
            <a:ln cap="flat" cmpd="sng" w="25400">
              <a:solidFill>
                <a:srgbClr val="CECCD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2"/>
            <p:cNvSpPr txBox="1"/>
            <p:nvPr/>
          </p:nvSpPr>
          <p:spPr>
            <a:xfrm>
              <a:off x="3454916" y="960293"/>
              <a:ext cx="1514209" cy="675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Improved grant tagging, faster processing</a:t>
              </a:r>
              <a:endParaRPr/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5181115" y="359942"/>
              <a:ext cx="1514209" cy="600350"/>
            </a:xfrm>
            <a:prstGeom prst="rect">
              <a:avLst/>
            </a:prstGeom>
            <a:solidFill>
              <a:srgbClr val="4A2B83"/>
            </a:solidFill>
            <a:ln cap="flat" cmpd="sng" w="25400">
              <a:solidFill>
                <a:srgbClr val="4A2B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2"/>
            <p:cNvSpPr txBox="1"/>
            <p:nvPr/>
          </p:nvSpPr>
          <p:spPr>
            <a:xfrm>
              <a:off x="5181115" y="359942"/>
              <a:ext cx="1514209" cy="60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Maintenance Fixes &amp; Documentation Updates</a:t>
              </a:r>
              <a:endParaRPr/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5181115" y="960293"/>
              <a:ext cx="1514209" cy="675270"/>
            </a:xfrm>
            <a:prstGeom prst="rect">
              <a:avLst/>
            </a:prstGeom>
            <a:solidFill>
              <a:srgbClr val="CECCD8">
                <a:alpha val="89803"/>
              </a:srgbClr>
            </a:solidFill>
            <a:ln cap="flat" cmpd="sng" w="25400">
              <a:solidFill>
                <a:srgbClr val="CECCD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 txBox="1"/>
            <p:nvPr/>
          </p:nvSpPr>
          <p:spPr>
            <a:xfrm>
              <a:off x="5181115" y="960293"/>
              <a:ext cx="1514209" cy="675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Streamlined guidance, smoother user experience</a:t>
              </a:r>
              <a:endParaRPr/>
            </a:p>
          </p:txBody>
        </p:sp>
      </p:grpSp>
      <p:sp>
        <p:nvSpPr>
          <p:cNvPr id="135" name="Google Shape;135;p22"/>
          <p:cNvSpPr txBox="1"/>
          <p:nvPr/>
        </p:nvSpPr>
        <p:spPr>
          <a:xfrm>
            <a:off x="717872" y="3403370"/>
            <a:ext cx="542225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4AD53"/>
                </a:solidFill>
                <a:latin typeface="Open Sans"/>
                <a:ea typeface="Open Sans"/>
                <a:cs typeface="Open Sans"/>
                <a:sym typeface="Open Sans"/>
              </a:rPr>
              <a:t>August Pipeline: </a:t>
            </a: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SAGE MODs-Workday Integrations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4018" y="319290"/>
            <a:ext cx="6147832" cy="74533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D4AD53"/>
              </a:buClr>
              <a:buSzPts val="1600"/>
              <a:buFont typeface="Open Sans"/>
              <a:buNone/>
            </a:pPr>
            <a:r>
              <a:rPr lang="en-US" sz="1600">
                <a:solidFill>
                  <a:srgbClr val="D4AD53"/>
                </a:solidFill>
                <a:latin typeface="Open Sans"/>
                <a:ea typeface="Open Sans"/>
                <a:cs typeface="Open Sans"/>
                <a:sym typeface="Open Sans"/>
              </a:rPr>
              <a:t>Delivered! </a:t>
            </a: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Sponsored Programs Metrics Dashboard </a:t>
            </a:r>
            <a:r>
              <a:rPr b="0" lang="en-US" sz="1600">
                <a:latin typeface="Open Sans"/>
                <a:ea typeface="Open Sans"/>
                <a:cs typeface="Open Sans"/>
                <a:sym typeface="Open Sans"/>
              </a:rPr>
              <a:t>(1 of 2)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sample screenshot of the &quot;Sponsored Programs Metrics Dashboard&quot; and its &quot;Summary View&quot;. There's a flowchart with various labelled steps. "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936" y="1152960"/>
            <a:ext cx="4498902" cy="329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3831544" y="1398899"/>
            <a:ext cx="459839" cy="35385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descr="A yellow arrow pointing to a highlighted section of text and a selected radio button labelled &quot;Summary View&quot;. " id="144" name="Google Shape;144;p23"/>
          <p:cNvCxnSpPr>
            <a:stCxn id="145" idx="1"/>
          </p:cNvCxnSpPr>
          <p:nvPr/>
        </p:nvCxnSpPr>
        <p:spPr>
          <a:xfrm rot="10800000">
            <a:off x="4335755" y="1552229"/>
            <a:ext cx="1122000" cy="32190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" name="Google Shape;145;p23"/>
          <p:cNvSpPr/>
          <p:nvPr/>
        </p:nvSpPr>
        <p:spPr>
          <a:xfrm>
            <a:off x="5457755" y="1708126"/>
            <a:ext cx="1245442" cy="33200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4018" y="223425"/>
            <a:ext cx="6147832" cy="74533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D53"/>
              </a:buClr>
              <a:buSzPts val="1600"/>
              <a:buFont typeface="Open Sans"/>
              <a:buNone/>
            </a:pPr>
            <a:r>
              <a:rPr b="1" i="0" lang="en-US" sz="1600" u="none" cap="none" strike="noStrike">
                <a:solidFill>
                  <a:srgbClr val="D4AD53"/>
                </a:solidFill>
                <a:latin typeface="Open Sans"/>
                <a:ea typeface="Open Sans"/>
                <a:cs typeface="Open Sans"/>
                <a:sym typeface="Open Sans"/>
              </a:rPr>
              <a:t>Delivered! </a:t>
            </a:r>
            <a:r>
              <a:rPr b="1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Sponsored Programs Metrics Dashboard </a:t>
            </a: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(2 of 2)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sample screenshot of the &quot;Detailed View&quot; of the Sponsored Programs Metrics Dashboard. There's a more detailed flowchart with labelled steps."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880" y="1065916"/>
            <a:ext cx="5110875" cy="322747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/>
          <p:nvPr/>
        </p:nvSpPr>
        <p:spPr>
          <a:xfrm>
            <a:off x="3704240" y="1300341"/>
            <a:ext cx="517332" cy="35385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descr="A yellow arrow pointing to a section of text and a selected radio button labelled &quot;Detailed View&quot;. " id="154" name="Google Shape;154;p24"/>
          <p:cNvCxnSpPr>
            <a:stCxn id="155" idx="1"/>
          </p:cNvCxnSpPr>
          <p:nvPr/>
        </p:nvCxnSpPr>
        <p:spPr>
          <a:xfrm rot="10800000">
            <a:off x="4274049" y="1482617"/>
            <a:ext cx="829500" cy="20820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5" name="Google Shape;155;p24"/>
          <p:cNvSpPr/>
          <p:nvPr/>
        </p:nvSpPr>
        <p:spPr>
          <a:xfrm>
            <a:off x="5103549" y="1524814"/>
            <a:ext cx="1161389" cy="33200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view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45281" y="-993775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An Updated User Interface</a:t>
            </a:r>
            <a:endParaRPr/>
          </a:p>
        </p:txBody>
      </p:sp>
      <p:pic>
        <p:nvPicPr>
          <p:cNvPr descr="A sample screenshot of the &quot;Detailed View&quot; of the Sponsored Programs Metrics Dashboard. There are labelled steps in a visual flow chart."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35" y="746737"/>
            <a:ext cx="4335898" cy="2902223"/>
          </a:xfrm>
          <a:prstGeom prst="rect">
            <a:avLst/>
          </a:prstGeom>
          <a:noFill/>
          <a:ln>
            <a:noFill/>
          </a:ln>
        </p:spPr>
      </p:pic>
      <p:sp>
        <p:nvSpPr>
          <p:cNvPr descr="A yellow-bordered box highlights the drop-down menus of &quot;Cost Center Heirarchy 5&quot; and &quot;7&quot;. " id="163" name="Google Shape;163;p25"/>
          <p:cNvSpPr/>
          <p:nvPr/>
        </p:nvSpPr>
        <p:spPr>
          <a:xfrm>
            <a:off x="484569" y="807201"/>
            <a:ext cx="1650855" cy="20943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descr="A yellow arrow points to a yellow-bordered highlight of the drop-down menus of &quot;Cost Center Heirarchy 5&quot; and &quot;Cost Center Heirarchy 7&quot;. " id="164" name="Google Shape;164;p25"/>
          <p:cNvCxnSpPr/>
          <p:nvPr/>
        </p:nvCxnSpPr>
        <p:spPr>
          <a:xfrm rot="10800000">
            <a:off x="2182649" y="957753"/>
            <a:ext cx="2244252" cy="618073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5" name="Google Shape;165;p25"/>
          <p:cNvSpPr/>
          <p:nvPr/>
        </p:nvSpPr>
        <p:spPr>
          <a:xfrm>
            <a:off x="4262740" y="1486370"/>
            <a:ext cx="2625627" cy="79170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for your cost center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submission status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returns, see return comments</a:t>
            </a:r>
            <a:endParaRPr/>
          </a:p>
        </p:txBody>
      </p:sp>
      <p:cxnSp>
        <p:nvCxnSpPr>
          <p:cNvPr descr="A yellow arrow points to a yellow-bordered highlight of a labelled step in the flow chart of the Sponsored Programs Metrics Dashboard. " id="166" name="Google Shape;166;p25"/>
          <p:cNvCxnSpPr/>
          <p:nvPr/>
        </p:nvCxnSpPr>
        <p:spPr>
          <a:xfrm flipH="1">
            <a:off x="2463952" y="2165129"/>
            <a:ext cx="1962949" cy="321667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" name="Google Shape;167;p25"/>
          <p:cNvSpPr/>
          <p:nvPr/>
        </p:nvSpPr>
        <p:spPr>
          <a:xfrm>
            <a:off x="1967052" y="2432725"/>
            <a:ext cx="431195" cy="35385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highlight of the comments section of the Sponsored Programs Metrics Dashboard." id="168" name="Google Shape;16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696" y="3670869"/>
            <a:ext cx="6599573" cy="826334"/>
          </a:xfrm>
          <a:prstGeom prst="rect">
            <a:avLst/>
          </a:prstGeom>
          <a:noFill/>
          <a:ln>
            <a:noFill/>
          </a:ln>
        </p:spPr>
      </p:pic>
      <p:sp>
        <p:nvSpPr>
          <p:cNvPr descr="A highlight of the comments section of the Sponsored Programs Metrics Dashboard. " id="169" name="Google Shape;169;p25"/>
          <p:cNvSpPr/>
          <p:nvPr/>
        </p:nvSpPr>
        <p:spPr>
          <a:xfrm>
            <a:off x="48994" y="3670870"/>
            <a:ext cx="6599573" cy="77476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descr="A yellow arrow points to a yellow-bordered highlight of the comments section at the bottom of the Sponsored Programs Metrics Dashboard webpage." id="170" name="Google Shape;170;p25"/>
          <p:cNvCxnSpPr/>
          <p:nvPr/>
        </p:nvCxnSpPr>
        <p:spPr>
          <a:xfrm flipH="1">
            <a:off x="3523452" y="2165129"/>
            <a:ext cx="2032076" cy="1623454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1" name="Google Shape;171;p25"/>
          <p:cNvSpPr/>
          <p:nvPr/>
        </p:nvSpPr>
        <p:spPr>
          <a:xfrm>
            <a:off x="4266745" y="3874822"/>
            <a:ext cx="435299" cy="521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4952544" y="3973379"/>
            <a:ext cx="685801" cy="3860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355084" y="602337"/>
            <a:ext cx="6147832" cy="74533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SMEs for User Testing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9" name="Google Shape;179;p26"/>
          <p:cNvGrpSpPr/>
          <p:nvPr/>
        </p:nvGrpSpPr>
        <p:grpSpPr>
          <a:xfrm>
            <a:off x="355114" y="1855858"/>
            <a:ext cx="6306912" cy="1863539"/>
            <a:chOff x="30" y="37726"/>
            <a:chExt cx="6306912" cy="1863539"/>
          </a:xfrm>
        </p:grpSpPr>
        <p:sp>
          <p:nvSpPr>
            <p:cNvPr id="180" name="Google Shape;180;p26"/>
            <p:cNvSpPr/>
            <p:nvPr/>
          </p:nvSpPr>
          <p:spPr>
            <a:xfrm>
              <a:off x="30" y="37726"/>
              <a:ext cx="2947155" cy="403200"/>
            </a:xfrm>
            <a:prstGeom prst="rect">
              <a:avLst/>
            </a:prstGeom>
            <a:solidFill>
              <a:srgbClr val="4A2B83"/>
            </a:solidFill>
            <a:ln cap="flat" cmpd="sng" w="25400">
              <a:solidFill>
                <a:srgbClr val="4A2B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6"/>
            <p:cNvSpPr txBox="1"/>
            <p:nvPr/>
          </p:nvSpPr>
          <p:spPr>
            <a:xfrm>
              <a:off x="30" y="37726"/>
              <a:ext cx="2947155" cy="40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75" lIns="99550" spcFirstLastPara="1" rIns="99550" wrap="square" tIns="5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SME Participation</a:t>
              </a: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30" y="440926"/>
              <a:ext cx="2947155" cy="1460339"/>
            </a:xfrm>
            <a:prstGeom prst="rect">
              <a:avLst/>
            </a:prstGeom>
            <a:solidFill>
              <a:srgbClr val="CECCD8">
                <a:alpha val="89803"/>
              </a:srgbClr>
            </a:solidFill>
            <a:ln cap="flat" cmpd="sng" w="25400">
              <a:solidFill>
                <a:srgbClr val="CECCD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 txBox="1"/>
            <p:nvPr/>
          </p:nvSpPr>
          <p:spPr>
            <a:xfrm>
              <a:off x="30" y="440926"/>
              <a:ext cx="2947155" cy="1460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000" lIns="74675" spcFirstLastPara="1" rIns="99550" wrap="square" tIns="74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35 representatives from 13 schools/colleges/campuses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Selected based on interest, expertise and availability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Representing diverse research administration perspectives</a:t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3359787" y="37726"/>
              <a:ext cx="2947155" cy="403200"/>
            </a:xfrm>
            <a:prstGeom prst="rect">
              <a:avLst/>
            </a:prstGeom>
            <a:solidFill>
              <a:srgbClr val="4A2B83"/>
            </a:solidFill>
            <a:ln cap="flat" cmpd="sng" w="25400">
              <a:solidFill>
                <a:srgbClr val="4A2B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6"/>
            <p:cNvSpPr txBox="1"/>
            <p:nvPr/>
          </p:nvSpPr>
          <p:spPr>
            <a:xfrm>
              <a:off x="3359787" y="37726"/>
              <a:ext cx="2947155" cy="40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75" lIns="99550" spcFirstLastPara="1" rIns="99550" wrap="square" tIns="5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Purpose of SME Engagement</a:t>
              </a: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359787" y="440926"/>
              <a:ext cx="2947155" cy="1460339"/>
            </a:xfrm>
            <a:prstGeom prst="rect">
              <a:avLst/>
            </a:prstGeom>
            <a:solidFill>
              <a:srgbClr val="CECCD8">
                <a:alpha val="89803"/>
              </a:srgbClr>
            </a:solidFill>
            <a:ln cap="flat" cmpd="sng" w="25400">
              <a:solidFill>
                <a:srgbClr val="CECCD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6"/>
            <p:cNvSpPr txBox="1"/>
            <p:nvPr/>
          </p:nvSpPr>
          <p:spPr>
            <a:xfrm>
              <a:off x="3359787" y="440926"/>
              <a:ext cx="2947155" cy="1460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000" lIns="74675" spcFirstLastPara="1" rIns="99550" wrap="square" tIns="74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Informs user experience testing and feedback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insight into specific workstreams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Shapes practical, campus-informed solutions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Custom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