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embeddedFontLst>
    <p:embeddedFont>
      <p:font typeface="Encode Sans"/>
      <p:regular r:id="rId13"/>
      <p:bold r:id="rId14"/>
    </p:embeddedFont>
    <p:embeddedFont>
      <p:font typeface="Encode Sans Black"/>
      <p:bold r:id="rId15"/>
    </p:embeddedFont>
    <p:embeddedFont>
      <p:font typeface="Open Sans Light"/>
      <p:regular r:id="rId16"/>
      <p:bold r:id="rId17"/>
      <p:italic r:id="rId18"/>
      <p:boldItalic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7.xml"/><Relationship Id="rId22" Type="http://schemas.openxmlformats.org/officeDocument/2006/relationships/font" Target="fonts/OpenSans-italic.fntdata"/><Relationship Id="rId10" Type="http://schemas.openxmlformats.org/officeDocument/2006/relationships/slide" Target="slides/slide6.xml"/><Relationship Id="rId21" Type="http://schemas.openxmlformats.org/officeDocument/2006/relationships/font" Target="fonts/OpenSans-bold.fntdata"/><Relationship Id="rId13" Type="http://schemas.openxmlformats.org/officeDocument/2006/relationships/font" Target="fonts/EncodeSans-regular.fntdata"/><Relationship Id="rId12" Type="http://schemas.openxmlformats.org/officeDocument/2006/relationships/slide" Target="slides/slide8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EncodeSansBlack-bold.fntdata"/><Relationship Id="rId14" Type="http://schemas.openxmlformats.org/officeDocument/2006/relationships/font" Target="fonts/EncodeSans-bold.fntdata"/><Relationship Id="rId17" Type="http://schemas.openxmlformats.org/officeDocument/2006/relationships/font" Target="fonts/OpenSansLight-bold.fntdata"/><Relationship Id="rId16" Type="http://schemas.openxmlformats.org/officeDocument/2006/relationships/font" Target="fonts/OpenSansLight-regular.fntdata"/><Relationship Id="rId5" Type="http://schemas.openxmlformats.org/officeDocument/2006/relationships/slide" Target="slides/slide1.xml"/><Relationship Id="rId19" Type="http://schemas.openxmlformats.org/officeDocument/2006/relationships/font" Target="fonts/OpenSansLight-boldItalic.fntdata"/><Relationship Id="rId6" Type="http://schemas.openxmlformats.org/officeDocument/2006/relationships/slide" Target="slides/slide2.xml"/><Relationship Id="rId18" Type="http://schemas.openxmlformats.org/officeDocument/2006/relationships/font" Target="fonts/OpenSansLight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100"/>
          </a:p>
        </p:txBody>
      </p:sp>
      <p:sp>
        <p:nvSpPr>
          <p:cNvPr id="64" name="Google Shape;64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100"/>
          </a:p>
        </p:txBody>
      </p:sp>
      <p:sp>
        <p:nvSpPr>
          <p:cNvPr id="71" name="Google Shape;71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" name="Google Shape;33;p6"/>
          <p:cNvGrpSpPr/>
          <p:nvPr/>
        </p:nvGrpSpPr>
        <p:grpSpPr>
          <a:xfrm>
            <a:off x="4329603" y="3682706"/>
            <a:ext cx="484791" cy="62263"/>
            <a:chOff x="5960925" y="3683949"/>
            <a:chExt cx="646389" cy="62263"/>
          </a:xfrm>
        </p:grpSpPr>
        <p:sp>
          <p:nvSpPr>
            <p:cNvPr id="34" name="Google Shape;34;p6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6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01778" y="1596747"/>
            <a:ext cx="8140500" cy="17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5280"/>
              <a:buFont typeface="Arial"/>
              <a:buNone/>
              <a:defRPr b="0" i="0" sz="66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indent="-228600" lvl="2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indent="-228600" lvl="3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indent="-228600" lvl="4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b="0" i="0" sz="6600" u="none" cap="none" strike="noStrike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1600199" y="4103127"/>
            <a:ext cx="5943600" cy="3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920"/>
              <a:buFont typeface="Arial"/>
              <a:buNone/>
              <a:defRPr b="0" i="0" sz="24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3752849" y="4770935"/>
            <a:ext cx="1638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280"/>
              <a:buFont typeface="Arial"/>
              <a:buNone/>
              <a:defRPr b="0" i="0" sz="16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581950" y="633349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/>
        </p:nvSpPr>
        <p:spPr>
          <a:xfrm>
            <a:off x="411746" y="1437861"/>
            <a:ext cx="4229700" cy="7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 b="0" i="0" sz="6000" u="none" cap="none" strike="noStrike">
              <a:solidFill>
                <a:srgbClr val="474747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42" name="Google Shape;42;p7"/>
          <p:cNvSpPr/>
          <p:nvPr/>
        </p:nvSpPr>
        <p:spPr>
          <a:xfrm>
            <a:off x="345070" y="1345740"/>
            <a:ext cx="379545" cy="62263"/>
          </a:xfrm>
          <a:custGeom>
            <a:rect b="b" l="l" r="r" t="t"/>
            <a:pathLst>
              <a:path extrusionOk="0" h="77345" w="538361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33A1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7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59556" y="547486"/>
            <a:ext cx="78789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3520"/>
              <a:buFont typeface="Arial"/>
              <a:buNone/>
              <a:defRPr b="0" i="0" sz="44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352462" y="1836509"/>
            <a:ext cx="75699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2080"/>
              <a:buFont typeface="Arial"/>
              <a:buNone/>
              <a:defRPr b="1" i="0" sz="2600" u="none" cap="none" strike="noStrike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275035" y="2368322"/>
            <a:ext cx="45258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5050973" y="2368323"/>
            <a:ext cx="36741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988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9610" y="6333711"/>
            <a:ext cx="30861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8"/>
          <p:cNvGrpSpPr/>
          <p:nvPr/>
        </p:nvGrpSpPr>
        <p:grpSpPr>
          <a:xfrm>
            <a:off x="4367181" y="3995857"/>
            <a:ext cx="484791" cy="62263"/>
            <a:chOff x="5960925" y="3683949"/>
            <a:chExt cx="646389" cy="62263"/>
          </a:xfrm>
        </p:grpSpPr>
        <p:sp>
          <p:nvSpPr>
            <p:cNvPr id="51" name="Google Shape;51;p8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8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" name="Google Shape;53;p8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1338173" y="2624137"/>
            <a:ext cx="65484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280"/>
              <a:buFont typeface="Arial"/>
              <a:buNone/>
              <a:defRPr b="0" i="0" sz="66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washington.edu/research/glossary/administrative-elements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washington.edu/research/research-administration-learning/sage-creating-and-submitting-egc1s/" TargetMode="External"/><Relationship Id="rId4" Type="http://schemas.openxmlformats.org/officeDocument/2006/relationships/hyperlink" Target="https://www.washington.edu/research/research-administration-learning/blueprint-of-a-proposal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ashington.edu/research/faq/route-an-egc1-marked-no-to-the-ready-to-submit-question/" TargetMode="External"/><Relationship Id="rId4" Type="http://schemas.openxmlformats.org/officeDocument/2006/relationships/hyperlink" Target="https://www.washington.edu/research/faq/is-my-egc1-ready/" TargetMode="External"/><Relationship Id="rId5" Type="http://schemas.openxmlformats.org/officeDocument/2006/relationships/hyperlink" Target="https://www.washington.edu/research/faq/proposal-reminders/" TargetMode="External"/><Relationship Id="rId6" Type="http://schemas.openxmlformats.org/officeDocument/2006/relationships/hyperlink" Target="https://www.washington.edu/research/faq/what-project-type-to-select-on-an-egc1-why-is-it-important/" TargetMode="External"/><Relationship Id="rId7" Type="http://schemas.openxmlformats.org/officeDocument/2006/relationships/hyperlink" Target="https://www.washington.edu/research/faq/why-should-i-route-egc1-for-contracts-and-other-transaction-to-osp-asap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finance.uw.edu/gca/node/18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b="0" i="0" lang="en-US" sz="37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GIM 1 Publication, Training, and Guidance Updates</a:t>
            </a:r>
            <a:endParaRPr/>
          </a:p>
        </p:txBody>
      </p:sp>
      <p:sp>
        <p:nvSpPr>
          <p:cNvPr id="60" name="Google Shape;60;p9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June 2025 MRAM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</a:t>
            </a:r>
            <a:endParaRPr b="0" i="0" sz="1600" u="none" cap="none" strike="noStrik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b="0" i="0" sz="1600" u="none" cap="none" strike="noStrik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Feedback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Institutional Review, PI/Campus Review</a:t>
            </a:r>
            <a:endParaRPr/>
          </a:p>
        </p:txBody>
      </p:sp>
      <p:sp>
        <p:nvSpPr>
          <p:cNvPr id="67" name="Google Shape;67;p10"/>
          <p:cNvSpPr txBox="1"/>
          <p:nvPr>
            <p:ph idx="2" type="body"/>
          </p:nvPr>
        </p:nvSpPr>
        <p:spPr>
          <a:xfrm>
            <a:off x="794450" y="1640725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1600"/>
              <a:t>General - OSP Review</a:t>
            </a:r>
            <a:endParaRPr b="1"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&gt;"/>
            </a:pPr>
            <a:r>
              <a:rPr lang="en-US" sz="1600"/>
              <a:t>Will OSP verify changes requested on an eGC1 were sufficient or just move the application along? 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&gt;"/>
            </a:pPr>
            <a:r>
              <a:rPr lang="en-US" sz="1600"/>
              <a:t>When OSP provides technical instruction review, it should be consistent and/or clearly communicated on each eGC1. </a:t>
            </a:r>
            <a:endParaRPr sz="16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&gt;"/>
            </a:pPr>
            <a:r>
              <a:rPr lang="en-US" sz="1600"/>
              <a:t>Get rid of “Recommended changes” all OSP changes should be required changes.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&gt;"/>
            </a:pPr>
            <a:r>
              <a:rPr lang="en-US" sz="1600"/>
              <a:t>OSP review should be consistent throughout OSP.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1600"/>
              <a:t>Aspects of Proposals Review by PI and Campus Units, including Department, Schools &amp; Colleges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&gt;"/>
            </a:pPr>
            <a:r>
              <a:rPr lang="en-US" sz="1600"/>
              <a:t>Review levels not clear between PI vs. Unit Reviewers, Deans level reviews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&gt;"/>
            </a:pPr>
            <a:r>
              <a:rPr lang="en-US" sz="1600"/>
              <a:t>How to ensure PI visibility of complete applications from RTS=No to an RTS=Yes proposal applications.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Feedback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b="0" i="0" lang="en-US" sz="25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Changes, Roles &amp; Responsibilities, Additional Comments</a:t>
            </a:r>
            <a:endParaRPr/>
          </a:p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794450" y="1640725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1500"/>
              <a:t>Training Needs</a:t>
            </a:r>
            <a:endParaRPr b="1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&gt;"/>
            </a:pPr>
            <a:r>
              <a:rPr lang="en-US" sz="1500"/>
              <a:t>More access &amp; training required on campus</a:t>
            </a:r>
            <a:endParaRPr sz="16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&gt;"/>
            </a:pPr>
            <a:r>
              <a:rPr lang="en-US" sz="1500"/>
              <a:t>Enormous responsibility on PI, they need training on proposal submission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&gt;"/>
            </a:pPr>
            <a:r>
              <a:rPr lang="en-US" sz="1500"/>
              <a:t>Provide more guidance on what MUST be reviewed at campus level to help realign review practices with policies</a:t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1500"/>
              <a:t>Additional Comments</a:t>
            </a:r>
            <a:endParaRPr sz="1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&gt;"/>
            </a:pPr>
            <a:r>
              <a:rPr lang="en-US" sz="1500"/>
              <a:t>Enhance SAGE contacts to include pre-award &amp; post award contacts</a:t>
            </a:r>
            <a:endParaRPr sz="1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764907" y="421535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Training and Resource Updates </a:t>
            </a:r>
            <a:endParaRPr b="0" i="0" sz="2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4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Office of Research Website </a:t>
            </a:r>
            <a:endParaRPr b="0" i="0" sz="2400" u="none" cap="none" strike="noStrike">
              <a:solidFill>
                <a:srgbClr val="4B2E8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80" name="Google Shape;80;p12"/>
          <p:cNvSpPr txBox="1"/>
          <p:nvPr>
            <p:ph idx="2" type="body"/>
          </p:nvPr>
        </p:nvSpPr>
        <p:spPr>
          <a:xfrm>
            <a:off x="665900" y="1594275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100">
                <a:solidFill>
                  <a:schemeClr val="dk2"/>
                </a:solidFill>
                <a:highlight>
                  <a:srgbClr val="FFFFFF"/>
                </a:highlight>
              </a:rPr>
              <a:t>Quick Guide to Proposal Preparation</a:t>
            </a:r>
            <a:endParaRPr b="1" sz="21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&gt;"/>
            </a:pPr>
            <a:r>
              <a:rPr lang="en-US" sz="1700">
                <a:solidFill>
                  <a:schemeClr val="dk2"/>
                </a:solidFill>
                <a:highlight>
                  <a:srgbClr val="FFFFFF"/>
                </a:highlight>
              </a:rPr>
              <a:t>Companion to Blueprint of a Proposal and the Quick Guide for Proposal Submission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&gt;"/>
            </a:pPr>
            <a:r>
              <a:rPr lang="en-US" sz="1700">
                <a:solidFill>
                  <a:schemeClr val="dk2"/>
                </a:solidFill>
                <a:highlight>
                  <a:srgbClr val="FFFFFF"/>
                </a:highlight>
              </a:rPr>
              <a:t>Targeted for mid July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&gt;"/>
            </a:pPr>
            <a:r>
              <a:rPr lang="en-US" sz="1700">
                <a:solidFill>
                  <a:schemeClr val="dk2"/>
                </a:solidFill>
                <a:highlight>
                  <a:srgbClr val="FFFFFF"/>
                </a:highlight>
              </a:rPr>
              <a:t>Future video explainer &amp; checklist envisioned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3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100">
                <a:solidFill>
                  <a:schemeClr val="dk1"/>
                </a:solidFill>
                <a:highlight>
                  <a:schemeClr val="lt2"/>
                </a:highlight>
              </a:rPr>
              <a:t>Solicitation Terms to Watch for</a:t>
            </a:r>
            <a:endParaRPr sz="2100">
              <a:solidFill>
                <a:schemeClr val="dk1"/>
              </a:solidFill>
            </a:endParaRPr>
          </a:p>
          <a:p>
            <a:pPr indent="-14605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lang="en-US" sz="1700">
                <a:solidFill>
                  <a:schemeClr val="dk1"/>
                </a:solidFill>
              </a:rPr>
              <a:t>Instructions &amp; list of terms requiring increased PI &amp; institutional scrutiny </a:t>
            </a:r>
            <a:endParaRPr sz="1700">
              <a:solidFill>
                <a:schemeClr val="dk1"/>
              </a:solidFill>
            </a:endParaRPr>
          </a:p>
          <a:p>
            <a:pPr indent="-14605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lang="en-US" sz="1700">
                <a:solidFill>
                  <a:schemeClr val="dk1"/>
                </a:solidFill>
              </a:rPr>
              <a:t>July 1 release targeted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8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8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100">
                <a:solidFill>
                  <a:schemeClr val="dk2"/>
                </a:solidFill>
                <a:highlight>
                  <a:srgbClr val="FFFFFF"/>
                </a:highlight>
              </a:rPr>
              <a:t>Glossary Updates</a:t>
            </a:r>
            <a:endParaRPr b="1" sz="21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&gt;"/>
            </a:pPr>
            <a:r>
              <a:rPr lang="en-US" sz="17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Administrative Elements</a:t>
            </a:r>
            <a:r>
              <a:rPr lang="en-US" sz="1700">
                <a:solidFill>
                  <a:schemeClr val="dk2"/>
                </a:solidFill>
                <a:highlight>
                  <a:srgbClr val="FFFFFF"/>
                </a:highlight>
              </a:rPr>
              <a:t>, Technical Instructions, Programmatic Elements of a Proposal, Business Data, and more…. </a:t>
            </a:r>
            <a:endParaRPr sz="17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8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1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000" u="none" cap="none" strike="noStrike">
              <a:solidFill>
                <a:schemeClr val="dk2"/>
              </a:solidFill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0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683957" y="51446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Training and Resource Updates </a:t>
            </a:r>
            <a:endParaRPr b="0" i="0" sz="2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3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Courses &amp; Events</a:t>
            </a:r>
            <a:endParaRPr b="0" i="0" sz="2100" u="none" cap="none" strike="noStrike">
              <a:solidFill>
                <a:srgbClr val="4B2E8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86" name="Google Shape;86;p13"/>
          <p:cNvSpPr txBox="1"/>
          <p:nvPr>
            <p:ph idx="2" type="body"/>
          </p:nvPr>
        </p:nvSpPr>
        <p:spPr>
          <a:xfrm>
            <a:off x="671750" y="1680075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200">
                <a:solidFill>
                  <a:schemeClr val="dk1"/>
                </a:solidFill>
                <a:highlight>
                  <a:schemeClr val="lt2"/>
                </a:highlight>
              </a:rPr>
              <a:t>What should a campus &amp; PI approved eGC1 look like? </a:t>
            </a:r>
            <a:endParaRPr b="1" sz="22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15875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&gt;"/>
            </a:pPr>
            <a:r>
              <a:rPr lang="en-US" sz="1900">
                <a:solidFill>
                  <a:schemeClr val="dk1"/>
                </a:solidFill>
                <a:highlight>
                  <a:schemeClr val="lt2"/>
                </a:highlight>
              </a:rPr>
              <a:t>Demo and Q&amp;A session with experts from OSP &amp; ORIS</a:t>
            </a:r>
            <a:endParaRPr sz="19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15875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&gt;"/>
            </a:pPr>
            <a:r>
              <a:rPr lang="en-US" sz="1900">
                <a:solidFill>
                  <a:schemeClr val="dk1"/>
                </a:solidFill>
                <a:highlight>
                  <a:schemeClr val="lt2"/>
                </a:highlight>
              </a:rPr>
              <a:t>July 17, session will be recorded</a:t>
            </a:r>
            <a:endParaRPr sz="19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9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200">
                <a:solidFill>
                  <a:schemeClr val="dk1"/>
                </a:solidFill>
                <a:highlight>
                  <a:schemeClr val="lt2"/>
                </a:highlight>
              </a:rPr>
              <a:t>Grants Management for Investigators</a:t>
            </a:r>
            <a:endParaRPr b="1" sz="22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&gt;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Revisions to both the Refresher &amp; In-Person courses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&gt;"/>
            </a:pPr>
            <a:r>
              <a:rPr lang="en-US" sz="1900">
                <a:solidFill>
                  <a:schemeClr val="dk1"/>
                </a:solidFill>
                <a:highlight>
                  <a:schemeClr val="lt2"/>
                </a:highlight>
              </a:rPr>
              <a:t>On-demand &amp; in person in the Fall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1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200">
                <a:solidFill>
                  <a:schemeClr val="dk2"/>
                </a:solidFill>
                <a:highlight>
                  <a:srgbClr val="FFFFFF"/>
                </a:highlight>
              </a:rPr>
              <a:t>CORE: SAGE: </a:t>
            </a:r>
            <a:r>
              <a:rPr b="1" lang="en-US" sz="22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Creating &amp; Submitting an eGC1</a:t>
            </a:r>
            <a:endParaRPr b="1" sz="22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492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&gt;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Updated &amp; bonus summer session scheduled end of July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492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&gt;"/>
            </a:pPr>
            <a:r>
              <a:rPr lang="en-US" sz="1900">
                <a:solidFill>
                  <a:schemeClr val="dk2"/>
                </a:solidFill>
                <a:highlight>
                  <a:srgbClr val="FFFFFF"/>
                </a:highlight>
              </a:rPr>
              <a:t>7/30/2025</a:t>
            </a:r>
            <a:endParaRPr sz="19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1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200">
                <a:solidFill>
                  <a:schemeClr val="dk2"/>
                </a:solidFill>
                <a:highlight>
                  <a:srgbClr val="FFFFFF"/>
                </a:highlight>
              </a:rPr>
              <a:t>CORE: </a:t>
            </a:r>
            <a:r>
              <a:rPr b="1" lang="en-US" sz="2200" u="sng">
                <a:solidFill>
                  <a:schemeClr val="hlink"/>
                </a:solidFill>
                <a:highlight>
                  <a:srgbClr val="FFFFFF"/>
                </a:highlight>
                <a:hlinkClick r:id="rId4"/>
              </a:rPr>
              <a:t>Blueprint of a Proposal </a:t>
            </a:r>
            <a:endParaRPr b="1" sz="2200">
              <a:solidFill>
                <a:schemeClr val="dk2"/>
              </a:solidFill>
            </a:endParaRPr>
          </a:p>
          <a:p>
            <a:pPr indent="-3492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&gt;"/>
            </a:pPr>
            <a:r>
              <a:rPr lang="en-US" sz="1900">
                <a:solidFill>
                  <a:schemeClr val="dk2"/>
                </a:solidFill>
              </a:rPr>
              <a:t>Revised &amp; Updated</a:t>
            </a:r>
            <a:endParaRPr sz="1900">
              <a:solidFill>
                <a:schemeClr val="dk2"/>
              </a:solidFill>
            </a:endParaRPr>
          </a:p>
          <a:p>
            <a:pPr indent="-3492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&gt;"/>
            </a:pPr>
            <a:r>
              <a:rPr lang="en-US" sz="1900">
                <a:solidFill>
                  <a:schemeClr val="dk2"/>
                </a:solidFill>
              </a:rPr>
              <a:t>9/29/2025</a:t>
            </a:r>
            <a:endParaRPr sz="1900">
              <a:solidFill>
                <a:schemeClr val="dk2"/>
              </a:solidFill>
            </a:endParaRPr>
          </a:p>
          <a:p>
            <a:pPr indent="-38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1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sz="2100">
              <a:solidFill>
                <a:schemeClr val="dk2"/>
              </a:solidFill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sz="21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683957" y="51446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Training and Resource Updates </a:t>
            </a:r>
            <a:endParaRPr b="0" i="0" sz="2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3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NEW </a:t>
            </a:r>
            <a:r>
              <a:rPr b="0" i="0" lang="en-US" sz="23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On-Demand </a:t>
            </a:r>
            <a:endParaRPr b="0" i="0" sz="2100" u="none" cap="none" strike="noStrike">
              <a:solidFill>
                <a:srgbClr val="4B2E8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65900" y="1518075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dk1"/>
                </a:solidFill>
                <a:highlight>
                  <a:schemeClr val="lt2"/>
                </a:highlight>
              </a:rPr>
              <a:t>CORE: Reading the Funding Opportunity </a:t>
            </a:r>
            <a:endParaRPr b="1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>
                <a:solidFill>
                  <a:schemeClr val="dk1"/>
                </a:solidFill>
              </a:rPr>
              <a:t>Video Explainer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>
                <a:solidFill>
                  <a:schemeClr val="dk1"/>
                </a:solidFill>
              </a:rPr>
              <a:t>Includes sample exercise for NIH &amp; industry funded opportunities, with more samples envisioned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>
                <a:solidFill>
                  <a:schemeClr val="dk1"/>
                </a:solidFill>
              </a:rPr>
              <a:t>Targeted for early July </a:t>
            </a:r>
            <a:endParaRPr b="1" sz="20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2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dk1"/>
                </a:solidFill>
                <a:highlight>
                  <a:schemeClr val="lt2"/>
                </a:highlight>
              </a:rPr>
              <a:t>CORE: Funding Mechanisms at the UW</a:t>
            </a:r>
            <a:endParaRPr b="1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1651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>
                <a:solidFill>
                  <a:schemeClr val="dk1"/>
                </a:solidFill>
                <a:highlight>
                  <a:schemeClr val="lt2"/>
                </a:highlight>
              </a:rPr>
              <a:t>Nano video mini-series</a:t>
            </a:r>
            <a:endParaRPr sz="20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146050" lvl="1" marL="7429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>
                <a:solidFill>
                  <a:schemeClr val="dk1"/>
                </a:solidFill>
                <a:highlight>
                  <a:schemeClr val="lt2"/>
                </a:highlight>
              </a:rPr>
              <a:t>Why is it important to know the sponsor funding mechanism? </a:t>
            </a:r>
            <a:endParaRPr sz="18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146050" lvl="1" marL="7429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>
                <a:solidFill>
                  <a:schemeClr val="dk1"/>
                </a:solidFill>
                <a:highlight>
                  <a:schemeClr val="lt2"/>
                </a:highlight>
              </a:rPr>
              <a:t>Identifying federal sponsor funding mechanisms </a:t>
            </a:r>
            <a:endParaRPr sz="1800">
              <a:solidFill>
                <a:schemeClr val="dk1"/>
              </a:solidFill>
            </a:endParaRPr>
          </a:p>
          <a:p>
            <a:pPr indent="-146050" lvl="1" marL="7429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pPr>
            <a:r>
              <a:rPr lang="en-US" sz="1800">
                <a:solidFill>
                  <a:schemeClr val="dk1"/>
                </a:solidFill>
                <a:highlight>
                  <a:schemeClr val="lt2"/>
                </a:highlight>
              </a:rPr>
              <a:t>Identifying non-federal sponsor funding mechanisms</a:t>
            </a:r>
            <a:endParaRPr sz="18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1651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>
                <a:solidFill>
                  <a:schemeClr val="dk1"/>
                </a:solidFill>
                <a:highlight>
                  <a:schemeClr val="lt2"/>
                </a:highlight>
              </a:rPr>
              <a:t>Targeted by end of July </a:t>
            </a:r>
            <a:endParaRPr b="1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0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dk1"/>
                </a:solidFill>
                <a:highlight>
                  <a:schemeClr val="lt2"/>
                </a:highlight>
              </a:rPr>
              <a:t>CORE: SAGE eGC1 On-Demand Resources </a:t>
            </a:r>
            <a:endParaRPr b="1" sz="20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>
                <a:solidFill>
                  <a:schemeClr val="dk1"/>
                </a:solidFill>
                <a:highlight>
                  <a:schemeClr val="lt2"/>
                </a:highlight>
              </a:rPr>
              <a:t>On-demand resources planned for summer &amp; fall</a:t>
            </a:r>
            <a:endParaRPr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u="none" cap="none" strike="noStrike">
              <a:solidFill>
                <a:schemeClr val="dk2"/>
              </a:solidFill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1" i="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1757" y="4477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Training and Resource Updates </a:t>
            </a:r>
            <a:endParaRPr b="0" i="0" sz="2300" u="none" cap="none" strike="noStrike">
              <a:solidFill>
                <a:srgbClr val="4B2E83"/>
              </a:solidFill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2400" u="none" cap="none" strike="noStrike">
                <a:solidFill>
                  <a:srgbClr val="4B2E83"/>
                </a:solidFill>
                <a:latin typeface="Encode Sans"/>
                <a:ea typeface="Encode Sans"/>
                <a:cs typeface="Encode Sans"/>
                <a:sym typeface="Encode Sans"/>
              </a:rPr>
              <a:t>FAQs</a:t>
            </a:r>
            <a:endParaRPr b="0" i="0" sz="2400" u="none" cap="none" strike="noStrike">
              <a:solidFill>
                <a:srgbClr val="4B2E8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8" name="Google Shape;98;p15"/>
          <p:cNvSpPr txBox="1"/>
          <p:nvPr>
            <p:ph idx="2" type="body"/>
          </p:nvPr>
        </p:nvSpPr>
        <p:spPr>
          <a:xfrm>
            <a:off x="665900" y="1594275"/>
            <a:ext cx="8196300" cy="44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1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200">
                <a:solidFill>
                  <a:schemeClr val="dk1"/>
                </a:solidFill>
                <a:highlight>
                  <a:schemeClr val="lt2"/>
                </a:highlight>
              </a:rPr>
              <a:t>NEW FAQs</a:t>
            </a:r>
            <a:endParaRPr b="1" sz="2200">
              <a:solidFill>
                <a:schemeClr val="dk1"/>
              </a:solidFill>
              <a:highlight>
                <a:schemeClr val="lt2"/>
              </a:highlight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i="1" lang="en-US" sz="1700">
                <a:solidFill>
                  <a:schemeClr val="dk1"/>
                </a:solidFill>
              </a:rPr>
              <a:t>NEW: </a:t>
            </a:r>
            <a:r>
              <a:rPr lang="en-US" sz="17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Should I route an eGC1 marked NO to the Ready to Submit question?</a:t>
            </a:r>
            <a:endParaRPr i="1"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i="1" lang="en-US" sz="1700">
                <a:solidFill>
                  <a:schemeClr val="dk1"/>
                </a:solidFill>
              </a:rPr>
              <a:t>NEW, 7/01/2025:</a:t>
            </a:r>
            <a:r>
              <a:rPr lang="en-US" sz="1700">
                <a:solidFill>
                  <a:schemeClr val="dk1"/>
                </a:solidFill>
              </a:rPr>
              <a:t> What does a campus &amp; PI approved eGC1 mean to OSP?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i="1" lang="en-US" sz="1700">
                <a:solidFill>
                  <a:schemeClr val="dk1"/>
                </a:solidFill>
              </a:rPr>
              <a:t>NEW 7/01/2025: </a:t>
            </a:r>
            <a:r>
              <a:rPr lang="en-US" sz="1700">
                <a:solidFill>
                  <a:schemeClr val="dk1"/>
                </a:solidFill>
              </a:rPr>
              <a:t>What resources are available to help me learn how to prepare a proposal at the UW? 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i="1" lang="en-US" sz="1700">
                <a:solidFill>
                  <a:schemeClr val="dk1"/>
                </a:solidFill>
              </a:rPr>
              <a:t>New Late Summer:</a:t>
            </a:r>
            <a:r>
              <a:rPr lang="en-US" sz="1700">
                <a:solidFill>
                  <a:schemeClr val="dk1"/>
                </a:solidFill>
              </a:rPr>
              <a:t> What do I need to attach to an eGC1 for a proposal to an external sponsor? 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i="1"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200">
                <a:solidFill>
                  <a:schemeClr val="dk1"/>
                </a:solidFill>
                <a:highlight>
                  <a:schemeClr val="lt2"/>
                </a:highlight>
              </a:rPr>
              <a:t>Existing FAQs</a:t>
            </a:r>
            <a:endParaRPr sz="22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i="1" lang="en-US" sz="1700">
                <a:solidFill>
                  <a:schemeClr val="dk1"/>
                </a:solidFill>
              </a:rPr>
              <a:t>UPDATED: </a:t>
            </a:r>
            <a:r>
              <a:rPr lang="en-US" sz="1700" u="sng">
                <a:solidFill>
                  <a:schemeClr val="hlink"/>
                </a:solidFill>
                <a:hlinkClick r:id="rId4"/>
              </a:rPr>
              <a:t>Is my eGC1 Ready to Submit?</a:t>
            </a:r>
            <a:r>
              <a:rPr lang="en-US" sz="1700">
                <a:solidFill>
                  <a:schemeClr val="dk1"/>
                </a:solidFill>
              </a:rPr>
              <a:t> </a:t>
            </a:r>
            <a:endParaRPr i="1"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lang="en-US" sz="1700" u="sng">
                <a:solidFill>
                  <a:schemeClr val="hlink"/>
                </a:solidFill>
                <a:hlinkClick r:id="rId5"/>
              </a:rPr>
              <a:t>What are some Proposal Reminders to help streamline submission?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lang="en-US" sz="1700" u="sng">
                <a:solidFill>
                  <a:schemeClr val="hlink"/>
                </a:solidFill>
                <a:hlinkClick r:id="rId6"/>
              </a:rPr>
              <a:t>How do I know what project type to select on an eGC1 and why is it important?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&gt;"/>
            </a:pPr>
            <a:r>
              <a:rPr lang="en-US" sz="1700" u="sng">
                <a:solidFill>
                  <a:schemeClr val="hlink"/>
                </a:solidFill>
                <a:hlinkClick r:id="rId7"/>
              </a:rPr>
              <a:t>Why should I route an eGC1 for Contracts &amp; Other Transactions to OSP ASAP?</a:t>
            </a:r>
            <a:endParaRPr sz="1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100">
                <a:solidFill>
                  <a:schemeClr val="dk2"/>
                </a:solidFill>
                <a:highlight>
                  <a:srgbClr val="FFFFFF"/>
                </a:highlight>
              </a:rPr>
              <a:t> </a:t>
            </a:r>
            <a:endParaRPr b="1" i="0" sz="2100" u="none" cap="none" strike="noStrike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724750" y="1892975"/>
            <a:ext cx="76791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See information shared at </a:t>
            </a:r>
            <a:r>
              <a:rPr b="0" i="0" lang="en-US" sz="2600" u="sng" cap="none" strike="noStrike">
                <a:solidFill>
                  <a:srgbClr val="26005C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April MRAM</a:t>
            </a:r>
            <a:r>
              <a:rPr b="0" i="0" lang="en-US" sz="2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 on revisions to GIM 1.</a:t>
            </a:r>
            <a:endParaRPr b="0" i="0" sz="2600" u="none" cap="none" strike="noStrike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