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embeddedFontLst>
    <p:embeddedFont>
      <p:font typeface="Encode Sans Condensed Thin" panose="020B0604020202020204" charset="0"/>
      <p:regular r:id="rId9"/>
      <p:bold r:id="rId10"/>
    </p:embeddedFont>
    <p:embeddedFont>
      <p:font typeface="Open Sans" panose="020B0606030504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PI: Buckminster; salary is summarized because the compliance need is covered in ECC process</a:t>
            </a:r>
            <a:endParaRPr/>
          </a:p>
        </p:txBody>
      </p:sp>
      <p:sp>
        <p:nvSpPr>
          <p:cNvPr id="85" name="Google Shape;85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PI: Buckminster; salary is summarized because the compliance need is covered in ECC process</a:t>
            </a:r>
            <a:endParaRPr/>
          </a:p>
        </p:txBody>
      </p:sp>
      <p:sp>
        <p:nvSpPr>
          <p:cNvPr id="94" name="Google Shape;94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PI: Buckminster; salary is summarized because the compliance need is covered in ECC process</a:t>
            </a:r>
            <a:endParaRPr/>
          </a:p>
        </p:txBody>
      </p:sp>
      <p:sp>
        <p:nvSpPr>
          <p:cNvPr id="103" name="Google Shape;103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chemeClr val="dk2"/>
              </a:buClr>
              <a:buSzPts val="1000"/>
              <a:buFont typeface="Arial"/>
              <a:buNone/>
              <a:defRPr/>
            </a:lvl1pPr>
            <a:lvl2pPr marL="0" lvl="1" indent="0" algn="r">
              <a:buClr>
                <a:schemeClr val="dk2"/>
              </a:buClr>
              <a:buSzPts val="1000"/>
              <a:buFont typeface="Arial"/>
              <a:buNone/>
              <a:defRPr/>
            </a:lvl2pPr>
            <a:lvl3pPr marL="0" lvl="2" indent="0" algn="r">
              <a:buClr>
                <a:schemeClr val="dk2"/>
              </a:buClr>
              <a:buSzPts val="1000"/>
              <a:buFont typeface="Arial"/>
              <a:buNone/>
              <a:defRPr/>
            </a:lvl3pPr>
            <a:lvl4pPr marL="0" lvl="3" indent="0" algn="r">
              <a:buClr>
                <a:schemeClr val="dk2"/>
              </a:buClr>
              <a:buSzPts val="1000"/>
              <a:buFont typeface="Arial"/>
              <a:buNone/>
              <a:defRPr/>
            </a:lvl4pPr>
            <a:lvl5pPr marL="0" lvl="4" indent="0" algn="r">
              <a:buClr>
                <a:schemeClr val="dk2"/>
              </a:buClr>
              <a:buSzPts val="1000"/>
              <a:buFont typeface="Arial"/>
              <a:buNone/>
              <a:defRPr/>
            </a:lvl5pPr>
            <a:lvl6pPr marL="0" lvl="5" indent="0" algn="r">
              <a:buClr>
                <a:schemeClr val="dk2"/>
              </a:buClr>
              <a:buSzPts val="1000"/>
              <a:buFont typeface="Arial"/>
              <a:buNone/>
              <a:defRPr/>
            </a:lvl6pPr>
            <a:lvl7pPr marL="0" lvl="6" indent="0" algn="r">
              <a:buClr>
                <a:schemeClr val="dk2"/>
              </a:buClr>
              <a:buSzPts val="1000"/>
              <a:buFont typeface="Arial"/>
              <a:buNone/>
              <a:defRPr/>
            </a:lvl7pPr>
            <a:lvl8pPr marL="0" lvl="7" indent="0" algn="r">
              <a:buClr>
                <a:schemeClr val="dk2"/>
              </a:buClr>
              <a:buSzPts val="1000"/>
              <a:buFont typeface="Arial"/>
              <a:buNone/>
              <a:defRPr/>
            </a:lvl8pPr>
            <a:lvl9pPr marL="0" lvl="8" indent="0" algn="r">
              <a:buClr>
                <a:schemeClr val="dk2"/>
              </a:buClr>
              <a:buSzPts val="10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rple_Title Slide 1">
  <p:cSld name="Purple_Title Slide 1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2" descr="A black and white photo of a build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2"/>
            <a:ext cx="9156788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2"/>
          <p:cNvSpPr/>
          <p:nvPr/>
        </p:nvSpPr>
        <p:spPr>
          <a:xfrm>
            <a:off x="-8709" y="0"/>
            <a:ext cx="9156900" cy="6858000"/>
          </a:xfrm>
          <a:prstGeom prst="rect">
            <a:avLst/>
          </a:prstGeom>
          <a:solidFill>
            <a:srgbClr val="33006F">
              <a:alpha val="74901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450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2"/>
          <p:cNvSpPr txBox="1">
            <a:spLocks noGrp="1"/>
          </p:cNvSpPr>
          <p:nvPr>
            <p:ph type="title"/>
          </p:nvPr>
        </p:nvSpPr>
        <p:spPr>
          <a:xfrm>
            <a:off x="460375" y="859992"/>
            <a:ext cx="6972300" cy="35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Encode Sans Condensed Thin"/>
              <a:buNone/>
              <a:defRPr sz="5000" b="1" i="0" u="none" strike="noStrike" cap="none">
                <a:solidFill>
                  <a:schemeClr val="dk2"/>
                </a:solidFill>
                <a:latin typeface="Encode Sans Condensed Thin"/>
                <a:ea typeface="Encode Sans Condensed Thin"/>
                <a:cs typeface="Encode Sans Condensed Thin"/>
                <a:sym typeface="Encode Sans Condensed Thin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8081" y="4568601"/>
            <a:ext cx="1600200" cy="186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752301" y="5870235"/>
            <a:ext cx="3250975" cy="8063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Slide 1">
  <p:cSld name="Content Slide 1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 descr="Bar_RtAngle_7502_RGB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7294" y="1345402"/>
            <a:ext cx="1122477" cy="112767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27925" y="454060"/>
            <a:ext cx="69723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Open Sans"/>
              <a:buNone/>
              <a:defRPr sz="3000" b="1" i="0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580325" y="1696567"/>
            <a:ext cx="7993800" cy="39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6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52301" y="5870235"/>
            <a:ext cx="3250975" cy="8063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lvl="0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buClr>
                <a:schemeClr val="dk2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cac.washington.edu/x/lco6D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ctrTitle"/>
          </p:nvPr>
        </p:nvSpPr>
        <p:spPr>
          <a:xfrm>
            <a:off x="333955" y="1699022"/>
            <a:ext cx="7667045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3300">
                <a:solidFill>
                  <a:schemeClr val="lt1"/>
                </a:solidFill>
              </a:rPr>
              <a:t>Grant Spend Verification</a:t>
            </a:r>
            <a:endParaRPr/>
          </a:p>
        </p:txBody>
      </p:sp>
      <p:pic>
        <p:nvPicPr>
          <p:cNvPr id="70" name="Google Shape;7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1536" y="3477889"/>
            <a:ext cx="1821656" cy="92869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 txBox="1">
            <a:spLocks noGrp="1"/>
          </p:cNvSpPr>
          <p:nvPr>
            <p:ph type="subTitle" idx="1"/>
          </p:nvPr>
        </p:nvSpPr>
        <p:spPr>
          <a:xfrm>
            <a:off x="333955" y="3558778"/>
            <a:ext cx="7667045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>
                <a:solidFill>
                  <a:schemeClr val="lt1"/>
                </a:solidFill>
              </a:rPr>
              <a:t>MRAM February 13, 2025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>
                <a:solidFill>
                  <a:schemeClr val="lt1"/>
                </a:solidFill>
              </a:rPr>
              <a:t>Dinah Millikin, Director FPB DATAGroup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72" name="Google Shape;72;p14" descr="The University of Washington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688" y="5600465"/>
            <a:ext cx="2386013" cy="1857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 descr="The UW &quot;W&quot; logo is on a purple background.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47329" y="5158978"/>
            <a:ext cx="1114425" cy="7500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700" b="1">
                <a:solidFill>
                  <a:schemeClr val="lt1"/>
                </a:solidFill>
              </a:rPr>
              <a:t>What is Grant Spend Verification?</a:t>
            </a:r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14297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Grant Spend Verification Tool integrates with DocuSign and DocFinity to provide a centralized compliance solution. This process starts with a report to display expenses by grant and fiscal period (BI Portal), followed by a review process (DocuSign), and ends with the document stored and easily accessible in an electronic document storage solution for its retention period (DocFinity).</a:t>
            </a:r>
            <a:endParaRPr/>
          </a:p>
          <a:p>
            <a:pPr marL="457189" lvl="0" indent="-2285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189" lvl="0" indent="-3428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Sponsored by Jessica Bertram, Vice President, Business Services, FPB</a:t>
            </a:r>
            <a:endParaRPr/>
          </a:p>
          <a:p>
            <a:pPr marL="457189" lvl="0" indent="-3428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2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Campus Advisory Group / Pilot Team:</a:t>
            </a:r>
            <a:endParaRPr/>
          </a:p>
          <a:p>
            <a:pPr marL="914378" lvl="1" indent="-3174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21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9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Erika Hargardine (CoEnv), Santhi Perumal (CoEd), Emily Yip (SOM)</a:t>
            </a:r>
            <a:br>
              <a:rPr lang="en-US" sz="1950">
                <a:solidFill>
                  <a:srgbClr val="808080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1950">
              <a:solidFill>
                <a:schemeClr val="lt1"/>
              </a:solidFill>
            </a:endParaRPr>
          </a:p>
        </p:txBody>
      </p:sp>
      <p:pic>
        <p:nvPicPr>
          <p:cNvPr id="80" name="Google Shape;8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95571" y="5716786"/>
            <a:ext cx="1114425" cy="750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6225" y="1310532"/>
            <a:ext cx="1821656" cy="92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250" b="1">
                <a:solidFill>
                  <a:schemeClr val="lt1"/>
                </a:solidFill>
              </a:rPr>
              <a:t>Completing the Grant Spend Verification Process </a:t>
            </a:r>
            <a:r>
              <a:rPr lang="en-US" sz="1800">
                <a:solidFill>
                  <a:schemeClr val="lt1"/>
                </a:solidFill>
              </a:rPr>
              <a:t>(1 of 2)</a:t>
            </a:r>
            <a:endParaRPr sz="2250">
              <a:solidFill>
                <a:schemeClr val="lt1"/>
              </a:solidFill>
            </a:endParaRPr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14297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500" b="1">
                <a:solidFill>
                  <a:schemeClr val="lt1"/>
                </a:solidFill>
              </a:rPr>
              <a:t>Steps typically performed by a Grant Manager / Initiator</a:t>
            </a:r>
            <a:endParaRPr/>
          </a:p>
          <a:p>
            <a:pPr marL="114297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 b="1">
              <a:solidFill>
                <a:schemeClr val="lt1"/>
              </a:solidFill>
            </a:endParaRPr>
          </a:p>
          <a:p>
            <a:pPr marL="371472" lvl="0" indent="-2571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Visit the BI Portal (biportal.uw.edu) and search for ‘Grant Spend Verification’ </a:t>
            </a:r>
            <a:endParaRPr/>
          </a:p>
          <a:p>
            <a:pPr marL="914378" lvl="1" indent="-3174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</a:pPr>
            <a:r>
              <a:rPr lang="en-US" sz="1500">
                <a:solidFill>
                  <a:schemeClr val="lt1"/>
                </a:solidFill>
              </a:rPr>
              <a:t>Be sure to see the links for instructions on this process under interpretation.</a:t>
            </a:r>
            <a:endParaRPr/>
          </a:p>
          <a:p>
            <a:pPr marL="914378" lvl="1" indent="-3174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</a:pPr>
            <a:r>
              <a:rPr lang="en-US" sz="1500">
                <a:solidFill>
                  <a:schemeClr val="lt1"/>
                </a:solidFill>
              </a:rPr>
              <a:t>Click Run Report</a:t>
            </a:r>
            <a:endParaRPr/>
          </a:p>
          <a:p>
            <a:pPr marL="457189" lvl="0" indent="-3428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Export the report to PDF and review for accuracy</a:t>
            </a:r>
            <a:endParaRPr/>
          </a:p>
          <a:p>
            <a:pPr marL="914378" lvl="1" indent="-3174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</a:pPr>
            <a:r>
              <a:rPr lang="en-US" sz="1500">
                <a:solidFill>
                  <a:schemeClr val="lt1"/>
                </a:solidFill>
              </a:rPr>
              <a:t>If you identify an issue, you can use Adobe Acrobat to red line or comment the report, save your changes in PDF format.</a:t>
            </a:r>
            <a:endParaRPr/>
          </a:p>
          <a:p>
            <a:pPr marL="457189" lvl="0" indent="-3428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Proceed to the DocuSign process by clicking the URL at the top right corner of the first page of the PDF.</a:t>
            </a:r>
            <a:endParaRPr/>
          </a:p>
          <a:p>
            <a:pPr marL="457189" lvl="0" indent="-3428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Fill out form blanks with the PI Name / Email (or official designee) in the reviewer fields and the PI dept; Submit</a:t>
            </a:r>
            <a:endParaRPr/>
          </a:p>
          <a:p>
            <a:pPr marL="457197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Upload report</a:t>
            </a:r>
            <a:endParaRPr/>
          </a:p>
          <a:p>
            <a:pPr marL="457197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Click Finish</a:t>
            </a:r>
            <a:endParaRPr/>
          </a:p>
          <a:p>
            <a:pPr marL="114297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>
              <a:solidFill>
                <a:schemeClr val="lt1"/>
              </a:solidFill>
            </a:endParaRPr>
          </a:p>
        </p:txBody>
      </p:sp>
      <p:pic>
        <p:nvPicPr>
          <p:cNvPr id="89" name="Google Shape;89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47329" y="5158978"/>
            <a:ext cx="1114425" cy="750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4467" y="1400365"/>
            <a:ext cx="1821656" cy="92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250" b="1">
                <a:solidFill>
                  <a:schemeClr val="lt1"/>
                </a:solidFill>
              </a:rPr>
              <a:t>Completing the Grant Spend Verification Process </a:t>
            </a:r>
            <a:r>
              <a:rPr lang="en-US" sz="1800">
                <a:solidFill>
                  <a:schemeClr val="lt1"/>
                </a:solidFill>
              </a:rPr>
              <a:t>(2 of 2)</a:t>
            </a:r>
            <a:endParaRPr sz="1800" b="1">
              <a:solidFill>
                <a:schemeClr val="lt1"/>
              </a:solidFill>
            </a:endParaRPr>
          </a:p>
        </p:txBody>
      </p:sp>
      <p:sp>
        <p:nvSpPr>
          <p:cNvPr id="97" name="Google Shape;97;p1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14297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500" b="1">
                <a:solidFill>
                  <a:schemeClr val="lt1"/>
                </a:solidFill>
              </a:rPr>
              <a:t>Steps typically performed by a Principal Investigator / Reviewer</a:t>
            </a:r>
            <a:endParaRPr/>
          </a:p>
          <a:p>
            <a:pPr marL="114297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 b="1">
              <a:solidFill>
                <a:schemeClr val="lt1"/>
              </a:solidFill>
            </a:endParaRPr>
          </a:p>
          <a:p>
            <a:pPr marL="371472" lvl="0" indent="-25717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Check email inbox for notice from DocuSign</a:t>
            </a:r>
            <a:endParaRPr/>
          </a:p>
          <a:p>
            <a:pPr marL="371472" lvl="0" indent="-25717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Click Review Documents</a:t>
            </a:r>
            <a:endParaRPr/>
          </a:p>
          <a:p>
            <a:pPr marL="371472" lvl="0" indent="-25717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Scroll down in the opened DocuSign browser window to review the report</a:t>
            </a:r>
            <a:endParaRPr/>
          </a:p>
          <a:p>
            <a:pPr marL="457189" lvl="0" indent="-34289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Verify that you are/are not the PI</a:t>
            </a:r>
            <a:endParaRPr/>
          </a:p>
          <a:p>
            <a:pPr marL="457189" lvl="0" indent="-34289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Enter any comments</a:t>
            </a:r>
            <a:endParaRPr/>
          </a:p>
          <a:p>
            <a:pPr marL="457189" lvl="0" indent="-34289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Use the drop down to mark if this report has errors you want corrected in next reporting cycle</a:t>
            </a:r>
            <a:endParaRPr/>
          </a:p>
          <a:p>
            <a:pPr marL="457189" lvl="0" indent="-34289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Sign</a:t>
            </a:r>
            <a:endParaRPr/>
          </a:p>
          <a:p>
            <a:pPr marL="457189" lvl="0" indent="-34289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AutoNum type="arabicPeriod"/>
            </a:pPr>
            <a:r>
              <a:rPr lang="en-US" sz="1500">
                <a:solidFill>
                  <a:schemeClr val="lt1"/>
                </a:solidFill>
              </a:rPr>
              <a:t>Click Finish</a:t>
            </a:r>
            <a:endParaRPr/>
          </a:p>
          <a:p>
            <a:pPr marL="114297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>
              <a:solidFill>
                <a:schemeClr val="lt1"/>
              </a:solidFill>
            </a:endParaRPr>
          </a:p>
        </p:txBody>
      </p:sp>
      <p:pic>
        <p:nvPicPr>
          <p:cNvPr id="98" name="Google Shape;9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47329" y="5158978"/>
            <a:ext cx="1114425" cy="750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1700" y="1400365"/>
            <a:ext cx="1821656" cy="92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38271"/>
              <a:buNone/>
            </a:pPr>
            <a:r>
              <a:rPr lang="en-US" sz="2250" b="1">
                <a:solidFill>
                  <a:schemeClr val="lt1"/>
                </a:solidFill>
              </a:rPr>
              <a:t>Now that the document is stored securely in DocFinity you can:</a:t>
            </a:r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189" lvl="0" indent="-342892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-US" sz="1500">
                <a:solidFill>
                  <a:schemeClr val="lt1"/>
                </a:solidFill>
              </a:rPr>
              <a:t>Easily search for a PI, Department, Date Range to access submitted reports</a:t>
            </a:r>
            <a:endParaRPr/>
          </a:p>
          <a:p>
            <a:pPr marL="457189" lvl="0" indent="-342892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-US" sz="1500">
                <a:solidFill>
                  <a:schemeClr val="lt1"/>
                </a:solidFill>
              </a:rPr>
              <a:t>You can filter for reports with errors to see what needs to be corrected</a:t>
            </a:r>
            <a:endParaRPr/>
          </a:p>
          <a:p>
            <a:pPr marL="457189" lvl="0" indent="-342892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-US" sz="1500">
                <a:solidFill>
                  <a:schemeClr val="lt1"/>
                </a:solidFill>
              </a:rPr>
              <a:t>Validate that reports are being completed</a:t>
            </a:r>
            <a:endParaRPr/>
          </a:p>
          <a:p>
            <a:pPr marL="457189" lvl="0" indent="-342892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-US" sz="1500">
                <a:solidFill>
                  <a:schemeClr val="lt1"/>
                </a:solidFill>
              </a:rPr>
              <a:t>Provide evidence of compliance if audited</a:t>
            </a:r>
            <a:endParaRPr/>
          </a:p>
          <a:p>
            <a:pPr marL="114297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>
              <a:solidFill>
                <a:schemeClr val="lt1"/>
              </a:solidFill>
            </a:endParaRPr>
          </a:p>
          <a:p>
            <a:pPr marL="114297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>
              <a:solidFill>
                <a:schemeClr val="lt1"/>
              </a:solidFill>
            </a:endParaRPr>
          </a:p>
        </p:txBody>
      </p:sp>
      <p:pic>
        <p:nvPicPr>
          <p:cNvPr id="107" name="Google Shape;10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47329" y="5158978"/>
            <a:ext cx="1114425" cy="750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3092" y="1400365"/>
            <a:ext cx="1821656" cy="92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b="1">
                <a:solidFill>
                  <a:schemeClr val="lt1"/>
                </a:solidFill>
              </a:rPr>
              <a:t>Important Links</a:t>
            </a:r>
            <a:endParaRPr/>
          </a:p>
        </p:txBody>
      </p:sp>
      <p:sp>
        <p:nvSpPr>
          <p:cNvPr id="114" name="Google Shape;114;p1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189" lvl="0" indent="-342892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chemeClr val="lt1"/>
                </a:solidFill>
              </a:rPr>
              <a:t>BI Portal: https://biportal.uw.edu</a:t>
            </a:r>
            <a:endParaRPr/>
          </a:p>
          <a:p>
            <a:pPr marL="457189" lvl="0" indent="-342892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chemeClr val="lt1"/>
                </a:solidFill>
              </a:rPr>
              <a:t>GSV Instructions: </a:t>
            </a:r>
            <a:r>
              <a:rPr lang="en-US" u="sng">
                <a:solidFill>
                  <a:schemeClr val="l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https://wiki.cac.washington.edu/x/lco6Dg</a:t>
            </a:r>
            <a:endParaRPr>
              <a:solidFill>
                <a:schemeClr val="lt1"/>
              </a:solidFill>
            </a:endParaRPr>
          </a:p>
          <a:p>
            <a:pPr marL="457189" lvl="0" indent="-342892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chemeClr val="lt1"/>
                </a:solidFill>
              </a:rPr>
              <a:t>DocFinity: https://edms.uw.edu/</a:t>
            </a:r>
            <a:endParaRPr/>
          </a:p>
          <a:p>
            <a:pPr marL="457189" lvl="0" indent="-342892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chemeClr val="lt1"/>
                </a:solidFill>
              </a:rPr>
              <a:t>Questions? datagrp@uw.edu</a:t>
            </a:r>
            <a:endParaRPr/>
          </a:p>
        </p:txBody>
      </p:sp>
      <p:pic>
        <p:nvPicPr>
          <p:cNvPr id="115" name="Google Shape;115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47329" y="5158978"/>
            <a:ext cx="1114425" cy="7500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1700" y="1400365"/>
            <a:ext cx="1821656" cy="92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Office PowerPoint</Application>
  <PresentationFormat>On-screen Show (4:3)</PresentationFormat>
  <Paragraphs>48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Encode Sans Condensed Thin</vt:lpstr>
      <vt:lpstr>Open Sans</vt:lpstr>
      <vt:lpstr>Arial</vt:lpstr>
      <vt:lpstr>Theme1</vt:lpstr>
      <vt:lpstr>Grant Spend Verification</vt:lpstr>
      <vt:lpstr>What is Grant Spend Verification?</vt:lpstr>
      <vt:lpstr>Completing the Grant Spend Verification Process (1 of 2)</vt:lpstr>
      <vt:lpstr>Completing the Grant Spend Verification Process (2 of 2)</vt:lpstr>
      <vt:lpstr>Now that the document is stored securely in DocFinity you can:</vt:lpstr>
      <vt:lpstr>Important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2025-02-14T23:22:00Z</dcterms:modified>
</cp:coreProperties>
</file>