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9144000"/>
  <p:notesSz cx="6858000" cy="9144000"/>
  <p:embeddedFontLst>
    <p:embeddedFont>
      <p:font typeface="Encode Sans"/>
      <p:regular r:id="rId16"/>
      <p:bold r:id="rId17"/>
    </p:embeddedFont>
    <p:embeddedFont>
      <p:font typeface="Encode Sans Black"/>
      <p:bold r:id="rId18"/>
    </p:embeddedFont>
    <p:embeddedFont>
      <p:font typeface="Open Sans Light"/>
      <p:regular r:id="rId19"/>
      <p:bold r:id="rId20"/>
      <p:italic r:id="rId21"/>
      <p:boldItalic r:id="rId22"/>
    </p:embeddedFont>
    <p:embeddedFont>
      <p:font typeface="Open Sans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bold.fntdata"/><Relationship Id="rId22" Type="http://schemas.openxmlformats.org/officeDocument/2006/relationships/font" Target="fonts/OpenSansLight-boldItalic.fntdata"/><Relationship Id="rId21" Type="http://schemas.openxmlformats.org/officeDocument/2006/relationships/font" Target="fonts/OpenSansLight-italic.fntdata"/><Relationship Id="rId24" Type="http://schemas.openxmlformats.org/officeDocument/2006/relationships/font" Target="fonts/OpenSans-bold.fntdata"/><Relationship Id="rId23" Type="http://schemas.openxmlformats.org/officeDocument/2006/relationships/font" Target="fonts/OpenSans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OpenSans-boldItalic.fntdata"/><Relationship Id="rId25" Type="http://schemas.openxmlformats.org/officeDocument/2006/relationships/font" Target="fonts/OpenSans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EncodeSans-bold.fntdata"/><Relationship Id="rId16" Type="http://schemas.openxmlformats.org/officeDocument/2006/relationships/font" Target="fonts/EncodeSans-regular.fntdata"/><Relationship Id="rId19" Type="http://schemas.openxmlformats.org/officeDocument/2006/relationships/font" Target="fonts/OpenSansLight-regular.fntdata"/><Relationship Id="rId18" Type="http://schemas.openxmlformats.org/officeDocument/2006/relationships/font" Target="fonts/EncodeSansBlac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" name="Google Shape;3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4" name="Google Shape;34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8" name="Google Shape;118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" name="Google Shape;4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2" name="Google Shape;42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" name="Google Shape;4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This video is a great resource for learning how to search through and filter your tasklist. </a:t>
            </a:r>
            <a:endParaRPr/>
          </a:p>
        </p:txBody>
      </p:sp>
      <p:sp>
        <p:nvSpPr>
          <p:cNvPr id="50" name="Google Shape;50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9" name="Google Shape;59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7" name="Google Shape;67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SAGE award budgets can often be less detailed than proposal budgets. To see if these simplified budgets are right for your award, review our simplified award budget job aid series.</a:t>
            </a:r>
            <a:br>
              <a:rPr lang="en-US"/>
            </a:br>
            <a:br>
              <a:rPr lang="en-US"/>
            </a:br>
            <a:r>
              <a:rPr lang="en-US"/>
              <a:t>We are also updating our SAGE user guides quite frequently.</a:t>
            </a:r>
            <a:endParaRPr/>
          </a:p>
        </p:txBody>
      </p:sp>
      <p:sp>
        <p:nvSpPr>
          <p:cNvPr id="76" name="Google Shape;76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4" name="Google Shape;84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" name="Google Shape;92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3" name="Google Shape;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Relationship Id="rId4" Type="http://schemas.openxmlformats.org/officeDocument/2006/relationships/hyperlink" Target="https://outlook.office365.com/owa/calendar/ORISHelp1@cloud.washington.edu/bookings/s/NgtGGzrrJUa0nVyqE3PQlw2" TargetMode="External"/><Relationship Id="rId5" Type="http://schemas.openxmlformats.org/officeDocument/2006/relationships/hyperlink" Target="https://outlook.office365.com/owa/calendar/ORISHelp1@cloud.washington.edu/bookings/s/O5gZ_riXuE2kR_tWbkE9Ew2" TargetMode="External"/><Relationship Id="rId6" Type="http://schemas.openxmlformats.org/officeDocument/2006/relationships/hyperlink" Target="https://www.washington.edu/research/tools/sage/guide/sage-overview/sage-contact-information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washington.edu/research/research-administration-learning/sage-creating-and-submitting-egc1s/" TargetMode="External"/><Relationship Id="rId4" Type="http://schemas.openxmlformats.org/officeDocument/2006/relationships/hyperlink" Target="https://www.washington.edu/research/research-administration-learning/sage-budget/" TargetMode="External"/><Relationship Id="rId5" Type="http://schemas.openxmlformats.org/officeDocument/2006/relationships/hyperlink" Target="https://www.washington.edu/research/research-administration-learning/creating-nih-proposals-in-grant-runner/" TargetMode="External"/><Relationship Id="rId6" Type="http://schemas.openxmlformats.org/officeDocument/2006/relationships/hyperlink" Target="https://www.washington.edu/research/research-administration-learning/sage-awards/" TargetMode="External"/><Relationship Id="rId7" Type="http://schemas.openxmlformats.org/officeDocument/2006/relationships/hyperlink" Target="https://www.washington.edu/research/research-administration-learning/subawards-in-sage/" TargetMode="External"/><Relationship Id="rId8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washington.edu/research/learning/online/index.php/lessons/managing-award-requests-list-video/" TargetMode="External"/><Relationship Id="rId4" Type="http://schemas.openxmlformats.org/officeDocument/2006/relationships/image" Target="../media/image9.png"/><Relationship Id="rId5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washington.edu/research/learning/online/index.php/lessons/sage-subawards-highlights-and-updates/" TargetMode="External"/><Relationship Id="rId4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washington.edu/research/learning/online/index.php/lessons/sage-award-setup-workflow-video/" TargetMode="External"/><Relationship Id="rId4" Type="http://schemas.openxmlformats.org/officeDocument/2006/relationships/image" Target="../media/image6.png"/><Relationship Id="rId5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washington.edu/research/learning/online/index.php/lessons/sage-award-budget-quick-tips-for-simplifying-your-award-budget/" TargetMode="External"/><Relationship Id="rId4" Type="http://schemas.openxmlformats.org/officeDocument/2006/relationships/hyperlink" Target="https://www.washington.edu/research/learning/online/index.php/lessons/sage-award-budget-options-how-to-create-a-categorical-totals-budget/" TargetMode="External"/><Relationship Id="rId5" Type="http://schemas.openxmlformats.org/officeDocument/2006/relationships/hyperlink" Target="https://www.washington.edu/research/learning/online/index.php/lessons/sage-award-budget-options-how-to-create-an-unallocated-totals-budget/" TargetMode="External"/><Relationship Id="rId6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washington.edu/research/learning/online/index.php/lessons/sage-budget-resources/" TargetMode="External"/><Relationship Id="rId4" Type="http://schemas.openxmlformats.org/officeDocument/2006/relationships/hyperlink" Target="https://www.washington.edu/research/learning/online/index.php/lessons/sage-awards-resources/" TargetMode="External"/><Relationship Id="rId5" Type="http://schemas.openxmlformats.org/officeDocument/2006/relationships/hyperlink" Target="https://www.washington.edu/research/tools/sage/" TargetMode="External"/><Relationship Id="rId6" Type="http://schemas.openxmlformats.org/officeDocument/2006/relationships/hyperlink" Target="https://www.washington.edu/research/research-administration-learning/" TargetMode="External"/><Relationship Id="rId7" Type="http://schemas.openxmlformats.org/officeDocument/2006/relationships/hyperlink" Target="https://uwconnect.uw.edu/finance" TargetMode="External"/><Relationship Id="rId8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712200" y="2760550"/>
            <a:ext cx="8431800" cy="1104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b="0" i="0" lang="en-US" sz="42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SAGE RESOURCES &amp;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b="0" i="0" lang="en-US" sz="42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SPRING 2025 CLASSES</a:t>
            </a:r>
            <a:endParaRPr/>
          </a:p>
        </p:txBody>
      </p:sp>
      <p:pic>
        <p:nvPicPr>
          <p:cNvPr descr="Header image showing UW cherry blossoms against a blue sky" id="37" name="Google Shape;37;p6" title="20250325_March Campus_0079_resized.jp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4700" y="-1037325"/>
            <a:ext cx="9273400" cy="333316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6"/>
          <p:cNvSpPr txBox="1"/>
          <p:nvPr/>
        </p:nvSpPr>
        <p:spPr>
          <a:xfrm>
            <a:off x="769100" y="5025300"/>
            <a:ext cx="6656700" cy="1104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b="1" i="0" lang="en-US" sz="18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Kim Halstead</a:t>
            </a:r>
            <a:endParaRPr b="1" i="0" sz="1800" u="none" cap="none" strike="noStrike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b="0" i="0" lang="en-US" sz="18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Research Information Services (ORIS)</a:t>
            </a:r>
            <a:endParaRPr b="0" i="0" sz="1800" u="none" cap="none" strike="noStrike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b="0" i="0" lang="en-US" sz="18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April 10, 2025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ecorative image showing UW cherry blossoms" id="110" name="Google Shape;110;p15" title="20240318_Cherry Blossoms_0029_resized.jp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2699994">
            <a:off x="5915441" y="-534245"/>
            <a:ext cx="5046358" cy="2631692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5"/>
          <p:cNvSpPr txBox="1"/>
          <p:nvPr>
            <p:ph type="title"/>
          </p:nvPr>
        </p:nvSpPr>
        <p:spPr>
          <a:xfrm>
            <a:off x="671753" y="371500"/>
            <a:ext cx="51015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1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Teams Appointments for SAGE Support</a:t>
            </a:r>
            <a:endParaRPr b="0" i="0" sz="2700" u="none" cap="none" strike="noStrik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2" name="Google Shape;112;p15"/>
          <p:cNvSpPr txBox="1"/>
          <p:nvPr>
            <p:ph idx="2" type="body"/>
          </p:nvPr>
        </p:nvSpPr>
        <p:spPr>
          <a:xfrm>
            <a:off x="659300" y="1736725"/>
            <a:ext cx="7604700" cy="49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&gt;"/>
            </a:pPr>
            <a:r>
              <a:rPr b="1" lang="en-US">
                <a:solidFill>
                  <a:schemeClr val="dk1"/>
                </a:solidFill>
              </a:rPr>
              <a:t>Reminder: </a:t>
            </a:r>
            <a:r>
              <a:rPr lang="en-US">
                <a:solidFill>
                  <a:schemeClr val="dk1"/>
                </a:solidFill>
              </a:rPr>
              <a:t>Schedule a live consultation with a SAGE Support agent, Tuesday - Thursday. </a:t>
            </a:r>
            <a:endParaRPr>
              <a:solidFill>
                <a:schemeClr val="dk1"/>
              </a:solidFill>
            </a:endParaRPr>
          </a:p>
          <a:p>
            <a:pPr indent="-3683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</a:pPr>
            <a:r>
              <a:rPr lang="en-US" u="sng">
                <a:solidFill>
                  <a:schemeClr val="hlink"/>
                </a:solidFill>
                <a:hlinkClick r:id="rId4"/>
              </a:rPr>
              <a:t>SAGE Budget Appointments</a:t>
            </a:r>
            <a:endParaRPr>
              <a:solidFill>
                <a:schemeClr val="dk1"/>
              </a:solidFill>
            </a:endParaRPr>
          </a:p>
          <a:p>
            <a:pPr indent="-3683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</a:pPr>
            <a:r>
              <a:rPr lang="en-US" u="sng">
                <a:solidFill>
                  <a:schemeClr val="hlink"/>
                </a:solidFill>
                <a:hlinkClick r:id="rId5"/>
              </a:rPr>
              <a:t>General SAGE Help Appointments</a:t>
            </a:r>
            <a:br>
              <a:rPr lang="en-US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&gt;"/>
            </a:pPr>
            <a:r>
              <a:rPr lang="en-US" u="sng">
                <a:solidFill>
                  <a:schemeClr val="hlink"/>
                </a:solidFill>
                <a:hlinkClick r:id="rId6"/>
              </a:rPr>
              <a:t>SAGE Contact Information</a:t>
            </a:r>
            <a:endParaRPr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br>
              <a:rPr lang="en-US">
                <a:solidFill>
                  <a:schemeClr val="dk1"/>
                </a:solidFill>
              </a:rPr>
            </a:br>
            <a:br>
              <a:rPr lang="en-US" sz="2200">
                <a:solidFill>
                  <a:schemeClr val="dk1"/>
                </a:solidFill>
              </a:rPr>
            </a:b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200"/>
          </a:p>
        </p:txBody>
      </p:sp>
      <p:sp>
        <p:nvSpPr>
          <p:cNvPr id="113" name="Google Shape;113;p15"/>
          <p:cNvSpPr/>
          <p:nvPr/>
        </p:nvSpPr>
        <p:spPr>
          <a:xfrm>
            <a:off x="568725" y="4307125"/>
            <a:ext cx="2596200" cy="1824900"/>
          </a:xfrm>
          <a:prstGeom prst="wedgeEllipseCallout">
            <a:avLst>
              <a:gd fmla="val 44081" name="adj1"/>
              <a:gd fmla="val 75249" name="adj2"/>
            </a:avLst>
          </a:prstGeom>
          <a:solidFill>
            <a:schemeClr val="accent1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2"/>
                </a:solidFill>
                <a:latin typeface="Encode Sans"/>
                <a:ea typeface="Encode Sans"/>
                <a:cs typeface="Encode Sans"/>
                <a:sym typeface="Encode Sans"/>
              </a:rPr>
              <a:t>“Help! Why am I getting this eGC1 error?”</a:t>
            </a:r>
            <a:endParaRPr b="0" i="0" sz="1800" u="none" cap="none" strike="noStrike">
              <a:solidFill>
                <a:schemeClr val="lt2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114" name="Google Shape;114;p15"/>
          <p:cNvSpPr/>
          <p:nvPr/>
        </p:nvSpPr>
        <p:spPr>
          <a:xfrm>
            <a:off x="3465950" y="4307125"/>
            <a:ext cx="2596200" cy="1824900"/>
          </a:xfrm>
          <a:prstGeom prst="wedgeEllipseCallout">
            <a:avLst>
              <a:gd fmla="val -5457" name="adj1"/>
              <a:gd fmla="val 72124" name="adj2"/>
            </a:avLst>
          </a:prstGeom>
          <a:solidFill>
            <a:srgbClr val="33006F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-US" sz="1700" u="none" cap="none" strike="noStrike">
                <a:solidFill>
                  <a:schemeClr val="lt2"/>
                </a:solidFill>
                <a:latin typeface="Encode Sans"/>
                <a:ea typeface="Encode Sans"/>
                <a:cs typeface="Encode Sans"/>
                <a:sym typeface="Encode Sans"/>
              </a:rPr>
              <a:t>“Can you help me simplify my proposal budget for my award budget?”</a:t>
            </a:r>
            <a:endParaRPr b="0" i="0" sz="1700" u="none" cap="none" strike="noStrike">
              <a:solidFill>
                <a:schemeClr val="lt2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115" name="Google Shape;115;p15"/>
          <p:cNvSpPr/>
          <p:nvPr/>
        </p:nvSpPr>
        <p:spPr>
          <a:xfrm>
            <a:off x="6260150" y="4083475"/>
            <a:ext cx="2596200" cy="1824900"/>
          </a:xfrm>
          <a:prstGeom prst="wedgeEllipseCallout">
            <a:avLst>
              <a:gd fmla="val -53772" name="adj1"/>
              <a:gd fmla="val 71879" name="adj2"/>
            </a:avLst>
          </a:prstGeom>
          <a:solidFill>
            <a:srgbClr val="33006F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“How do I adjust the F&amp;A rate to get my award amounts to match my NoA?”</a:t>
            </a:r>
            <a:endParaRPr b="0" i="0" sz="1600" u="none" cap="none" strike="noStrike">
              <a:solidFill>
                <a:schemeClr val="lt2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4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Questions?</a:t>
            </a:r>
            <a:endParaRPr b="0" i="0" sz="3000" u="none" cap="none" strike="noStrik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descr="Decorative image showing UW cherry blossoms" id="121" name="Google Shape;121;p16" title="20240318_Cherry Blossoms_0029_resized.jp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2699994">
            <a:off x="5915441" y="-534245"/>
            <a:ext cx="5046358" cy="26316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3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SAGE Spring Classes </a:t>
            </a:r>
            <a:endParaRPr/>
          </a:p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659300" y="1736725"/>
            <a:ext cx="8357400" cy="49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&gt;"/>
            </a:pPr>
            <a:r>
              <a:rPr b="1" lang="en-US" sz="2200">
                <a:solidFill>
                  <a:schemeClr val="dk1"/>
                </a:solidFill>
              </a:rPr>
              <a:t>Classes are filling up – register now! </a:t>
            </a:r>
            <a:endParaRPr b="1" sz="2200">
              <a:solidFill>
                <a:schemeClr val="dk1"/>
              </a:solidFill>
            </a:endParaRPr>
          </a:p>
          <a:p>
            <a:pPr indent="-37147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250"/>
              <a:buChar char="–"/>
            </a:pPr>
            <a:r>
              <a:rPr b="1" lang="en-US" sz="225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SAGE: Creating and Submitting eGC1s </a:t>
            </a:r>
            <a:endParaRPr b="1" sz="2250">
              <a:solidFill>
                <a:srgbClr val="33006F"/>
              </a:solidFill>
              <a:highlight>
                <a:srgbClr val="FFFFFF"/>
              </a:highlight>
            </a:endParaRPr>
          </a:p>
          <a:p>
            <a:pPr indent="-371475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250"/>
              <a:buChar char="&gt;"/>
            </a:pPr>
            <a:r>
              <a:rPr lang="en-US" sz="2250">
                <a:solidFill>
                  <a:srgbClr val="33006F"/>
                </a:solidFill>
                <a:highlight>
                  <a:srgbClr val="FFFFFF"/>
                </a:highlight>
              </a:rPr>
              <a:t>Thursday, 5/29, 10 am - 12 pm</a:t>
            </a:r>
            <a:endParaRPr sz="2250">
              <a:solidFill>
                <a:srgbClr val="33006F"/>
              </a:solidFill>
              <a:highlight>
                <a:srgbClr val="FFFFFF"/>
              </a:highlight>
            </a:endParaRPr>
          </a:p>
          <a:p>
            <a:pPr indent="-37147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250"/>
              <a:buChar char="–"/>
            </a:pPr>
            <a:r>
              <a:rPr b="1" lang="en-US" sz="2250" u="sng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SAGE: Budget </a:t>
            </a:r>
            <a:endParaRPr b="1" sz="2250">
              <a:solidFill>
                <a:srgbClr val="33006F"/>
              </a:solidFill>
              <a:highlight>
                <a:srgbClr val="FFFFFF"/>
              </a:highlight>
            </a:endParaRPr>
          </a:p>
          <a:p>
            <a:pPr indent="-371475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250"/>
              <a:buChar char="&gt;"/>
            </a:pPr>
            <a:r>
              <a:rPr lang="en-US" sz="2250">
                <a:solidFill>
                  <a:srgbClr val="33006F"/>
                </a:solidFill>
                <a:highlight>
                  <a:srgbClr val="FFFFFF"/>
                </a:highlight>
              </a:rPr>
              <a:t>Tuesday, 4/15, 1 - 3 pm</a:t>
            </a:r>
            <a:endParaRPr sz="2250">
              <a:solidFill>
                <a:srgbClr val="33006F"/>
              </a:solidFill>
              <a:highlight>
                <a:srgbClr val="FFFFFF"/>
              </a:highlight>
            </a:endParaRPr>
          </a:p>
          <a:p>
            <a:pPr indent="-37147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250"/>
              <a:buChar char="–"/>
            </a:pPr>
            <a:r>
              <a:rPr b="1" lang="en-US" sz="2250" u="sng">
                <a:solidFill>
                  <a:schemeClr val="hlink"/>
                </a:solidFill>
                <a:highlight>
                  <a:srgbClr val="FFFFFF"/>
                </a:highlight>
                <a:hlinkClick r:id="rId5"/>
              </a:rPr>
              <a:t>SAGE: Creating NIH Proposals in Grant Runner </a:t>
            </a:r>
            <a:endParaRPr b="1" sz="2250">
              <a:solidFill>
                <a:srgbClr val="33006F"/>
              </a:solidFill>
              <a:highlight>
                <a:srgbClr val="FFFFFF"/>
              </a:highlight>
            </a:endParaRPr>
          </a:p>
          <a:p>
            <a:pPr indent="-371475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250"/>
              <a:buChar char="&gt;"/>
            </a:pPr>
            <a:r>
              <a:rPr lang="en-US" sz="2250">
                <a:solidFill>
                  <a:srgbClr val="33006F"/>
                </a:solidFill>
                <a:highlight>
                  <a:srgbClr val="FFFFFF"/>
                </a:highlight>
              </a:rPr>
              <a:t>Tuesday, 4/29, 1 - 3 pm</a:t>
            </a:r>
            <a:endParaRPr sz="2250">
              <a:solidFill>
                <a:srgbClr val="33006F"/>
              </a:solidFill>
              <a:highlight>
                <a:srgbClr val="FFFFFF"/>
              </a:highlight>
            </a:endParaRPr>
          </a:p>
          <a:p>
            <a:pPr indent="-37147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250"/>
              <a:buChar char="–"/>
            </a:pPr>
            <a:r>
              <a:rPr b="1" lang="en-US" sz="2250" u="sng">
                <a:solidFill>
                  <a:schemeClr val="hlink"/>
                </a:solidFill>
                <a:highlight>
                  <a:srgbClr val="FFFFFF"/>
                </a:highlight>
                <a:hlinkClick r:id="rId6"/>
              </a:rPr>
              <a:t>SAGE Awards &amp; Modifications</a:t>
            </a:r>
            <a:endParaRPr b="1" sz="2250">
              <a:solidFill>
                <a:srgbClr val="33006F"/>
              </a:solidFill>
              <a:highlight>
                <a:srgbClr val="FFFFFF"/>
              </a:highlight>
            </a:endParaRPr>
          </a:p>
          <a:p>
            <a:pPr indent="-371475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250"/>
              <a:buChar char="&gt;"/>
            </a:pPr>
            <a:r>
              <a:rPr lang="en-US" sz="2250">
                <a:solidFill>
                  <a:srgbClr val="33006F"/>
                </a:solidFill>
                <a:highlight>
                  <a:srgbClr val="FFFFFF"/>
                </a:highlight>
              </a:rPr>
              <a:t>Wednesday, 5/14, 1 - 3:30 pm</a:t>
            </a:r>
            <a:endParaRPr sz="2250">
              <a:solidFill>
                <a:srgbClr val="33006F"/>
              </a:solidFill>
              <a:highlight>
                <a:srgbClr val="FFFFFF"/>
              </a:highlight>
            </a:endParaRPr>
          </a:p>
          <a:p>
            <a:pPr indent="-37147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250"/>
              <a:buChar char="–"/>
            </a:pPr>
            <a:r>
              <a:rPr b="1" lang="en-US" sz="2250" u="sng">
                <a:solidFill>
                  <a:schemeClr val="hlink"/>
                </a:solidFill>
                <a:highlight>
                  <a:srgbClr val="FFFFFF"/>
                </a:highlight>
                <a:hlinkClick r:id="rId7"/>
              </a:rPr>
              <a:t>Subawards in SAGE </a:t>
            </a:r>
            <a:endParaRPr b="1" sz="2250">
              <a:solidFill>
                <a:srgbClr val="33006F"/>
              </a:solidFill>
              <a:highlight>
                <a:srgbClr val="FFFFFF"/>
              </a:highlight>
            </a:endParaRPr>
          </a:p>
          <a:p>
            <a:pPr indent="-371475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250"/>
              <a:buChar char="&gt;"/>
            </a:pPr>
            <a:r>
              <a:rPr lang="en-US" sz="2250">
                <a:solidFill>
                  <a:srgbClr val="33006F"/>
                </a:solidFill>
                <a:highlight>
                  <a:srgbClr val="FFFFFF"/>
                </a:highlight>
              </a:rPr>
              <a:t>Thursday, 6/5, 2 - 3:30 pm</a:t>
            </a:r>
            <a:endParaRPr b="1" sz="3300">
              <a:solidFill>
                <a:srgbClr val="33006F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br>
              <a:rPr lang="en-US">
                <a:solidFill>
                  <a:schemeClr val="dk1"/>
                </a:solidFill>
              </a:rPr>
            </a:br>
            <a:br>
              <a:rPr lang="en-US" sz="2200">
                <a:solidFill>
                  <a:schemeClr val="dk1"/>
                </a:solidFill>
              </a:rPr>
            </a:b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200"/>
          </a:p>
        </p:txBody>
      </p:sp>
      <p:pic>
        <p:nvPicPr>
          <p:cNvPr descr="Decorative image showing UW cherry blossoms" id="46" name="Google Shape;46;p7" title="20240318_Cherry Blossoms_0029_resized.jpg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 flipH="1" rot="2699994">
            <a:off x="5915441" y="-534245"/>
            <a:ext cx="5046358" cy="26316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3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New SAGE Resources </a:t>
            </a:r>
            <a:r>
              <a:rPr b="0" i="0" lang="en-US" sz="1800" u="none" cap="none" strike="noStrik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(1 of 2)</a:t>
            </a:r>
            <a:endParaRPr/>
          </a:p>
        </p:txBody>
      </p:sp>
      <p:sp>
        <p:nvSpPr>
          <p:cNvPr id="53" name="Google Shape;53;p8"/>
          <p:cNvSpPr txBox="1"/>
          <p:nvPr>
            <p:ph idx="2" type="body"/>
          </p:nvPr>
        </p:nvSpPr>
        <p:spPr>
          <a:xfrm>
            <a:off x="659300" y="1736725"/>
            <a:ext cx="8357400" cy="49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&gt;"/>
            </a:pPr>
            <a:r>
              <a:rPr b="1" lang="en-US" sz="2900">
                <a:solidFill>
                  <a:srgbClr val="33006F"/>
                </a:solidFill>
              </a:rPr>
              <a:t>Managing Your SAGE Award </a:t>
            </a:r>
            <a:endParaRPr b="1" sz="2900">
              <a:solidFill>
                <a:srgbClr val="33006F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900">
                <a:solidFill>
                  <a:srgbClr val="33006F"/>
                </a:solidFill>
              </a:rPr>
              <a:t>Requests List </a:t>
            </a:r>
            <a:r>
              <a:rPr lang="en-US" sz="2900" u="sng">
                <a:solidFill>
                  <a:schemeClr val="hlink"/>
                </a:solidFill>
                <a:hlinkClick r:id="rId3"/>
              </a:rPr>
              <a:t>(Video</a:t>
            </a:r>
            <a:r>
              <a:rPr lang="en-US" sz="2900" u="sng">
                <a:solidFill>
                  <a:schemeClr val="hlink"/>
                </a:solidFill>
              </a:rPr>
              <a:t>)</a:t>
            </a:r>
            <a:br>
              <a:rPr lang="en-US">
                <a:solidFill>
                  <a:schemeClr val="dk1"/>
                </a:solidFill>
              </a:rPr>
            </a:br>
            <a:br>
              <a:rPr lang="en-US" sz="2200">
                <a:solidFill>
                  <a:schemeClr val="dk1"/>
                </a:solidFill>
              </a:rPr>
            </a:b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200"/>
          </a:p>
        </p:txBody>
      </p:sp>
      <p:pic>
        <p:nvPicPr>
          <p:cNvPr descr="This is an image of a cartoon figure woman giving a thumbs up. Behind her, there's a chalkboard with &quot;Award Request List&quot; written on it." id="54" name="Google Shape;54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35910" y="2969248"/>
            <a:ext cx="6351225" cy="37273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ecorative image showing UW cherry blossoms" id="55" name="Google Shape;55;p8" title="20240318_Cherry Blossoms_0029_resized.jpg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 rot="2699994">
            <a:off x="5915441" y="-534245"/>
            <a:ext cx="5046358" cy="26316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3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New SAGE Resources </a:t>
            </a:r>
            <a:r>
              <a:rPr b="0" i="0" lang="en-US" sz="1800" u="none" cap="none" strike="noStrik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(2 of 2)</a:t>
            </a:r>
            <a:endParaRPr b="0" i="0" sz="33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659300" y="1736725"/>
            <a:ext cx="8357400" cy="49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&gt;"/>
            </a:pPr>
            <a:r>
              <a:rPr b="1" lang="en-US" sz="3300">
                <a:solidFill>
                  <a:srgbClr val="33006F"/>
                </a:solidFill>
              </a:rPr>
              <a:t>SAGE Subawards Highlights &amp; Updates </a:t>
            </a:r>
            <a:r>
              <a:rPr lang="en-US" sz="3300">
                <a:solidFill>
                  <a:srgbClr val="33006F"/>
                </a:solidFill>
              </a:rPr>
              <a:t>(</a:t>
            </a:r>
            <a:r>
              <a:rPr lang="en-US" sz="3300" u="sng">
                <a:solidFill>
                  <a:schemeClr val="hlink"/>
                </a:solidFill>
                <a:hlinkClick r:id="rId3"/>
              </a:rPr>
              <a:t>Job Aid Link</a:t>
            </a:r>
            <a:r>
              <a:rPr lang="en-US" sz="3300">
                <a:solidFill>
                  <a:srgbClr val="33006F"/>
                </a:solidFill>
              </a:rPr>
              <a:t>)</a:t>
            </a:r>
            <a:endParaRPr sz="3300">
              <a:solidFill>
                <a:srgbClr val="33006F"/>
              </a:solidFill>
            </a:endParaRPr>
          </a:p>
          <a:p>
            <a:pPr indent="-438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3300"/>
              <a:buChar char="&gt;"/>
            </a:pPr>
            <a:r>
              <a:rPr lang="en-US" sz="3300">
                <a:solidFill>
                  <a:srgbClr val="33006F"/>
                </a:solidFill>
              </a:rPr>
              <a:t>In March, updates were made to the subaward module in SAGE to require associating a subaward request/MOD with both:</a:t>
            </a:r>
            <a:endParaRPr sz="3300">
              <a:solidFill>
                <a:srgbClr val="33006F"/>
              </a:solidFill>
            </a:endParaRPr>
          </a:p>
          <a:p>
            <a:pPr indent="-4381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3300"/>
              <a:buChar char="–"/>
            </a:pPr>
            <a:r>
              <a:rPr lang="en-US" sz="3300">
                <a:solidFill>
                  <a:srgbClr val="33006F"/>
                </a:solidFill>
              </a:rPr>
              <a:t>a Workday Finance Grant/Award Line</a:t>
            </a:r>
            <a:endParaRPr sz="3300">
              <a:solidFill>
                <a:srgbClr val="33006F"/>
              </a:solidFill>
            </a:endParaRPr>
          </a:p>
          <a:p>
            <a:pPr indent="-4381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3300"/>
              <a:buChar char="–"/>
            </a:pPr>
            <a:r>
              <a:rPr lang="en-US" sz="3300">
                <a:solidFill>
                  <a:srgbClr val="33006F"/>
                </a:solidFill>
              </a:rPr>
              <a:t>an existing ASR or MOD</a:t>
            </a:r>
            <a:endParaRPr sz="3300">
              <a:solidFill>
                <a:srgbClr val="33006F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br>
              <a:rPr lang="en-US">
                <a:solidFill>
                  <a:schemeClr val="dk1"/>
                </a:solidFill>
              </a:rPr>
            </a:br>
            <a:br>
              <a:rPr lang="en-US" sz="2200">
                <a:solidFill>
                  <a:schemeClr val="dk1"/>
                </a:solidFill>
              </a:rPr>
            </a:b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200"/>
          </a:p>
        </p:txBody>
      </p:sp>
      <p:pic>
        <p:nvPicPr>
          <p:cNvPr descr="Decorative image showing UW cherry blossoms" id="63" name="Google Shape;63;p9" title="20240318_Cherry Blossoms_0029_resized.jpg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 rot="2699994">
            <a:off x="5915441" y="-534245"/>
            <a:ext cx="5046358" cy="26316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3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Updated SAGE Resources</a:t>
            </a:r>
            <a:endParaRPr/>
          </a:p>
        </p:txBody>
      </p:sp>
      <p:sp>
        <p:nvSpPr>
          <p:cNvPr id="70" name="Google Shape;70;p10"/>
          <p:cNvSpPr txBox="1"/>
          <p:nvPr>
            <p:ph idx="2" type="body"/>
          </p:nvPr>
        </p:nvSpPr>
        <p:spPr>
          <a:xfrm>
            <a:off x="659300" y="1736725"/>
            <a:ext cx="8357400" cy="49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800">
                <a:solidFill>
                  <a:srgbClr val="33006F"/>
                </a:solidFill>
              </a:rPr>
              <a:t>SAGE Award Setup Workflow </a:t>
            </a:r>
            <a:r>
              <a:rPr lang="en-US" sz="2800">
                <a:solidFill>
                  <a:srgbClr val="33006F"/>
                </a:solidFill>
              </a:rPr>
              <a:t>(</a:t>
            </a:r>
            <a:r>
              <a:rPr lang="en-US" sz="2800" u="sng">
                <a:solidFill>
                  <a:schemeClr val="hlink"/>
                </a:solidFill>
                <a:hlinkClick r:id="rId3"/>
              </a:rPr>
              <a:t>Video</a:t>
            </a:r>
            <a:r>
              <a:rPr lang="en-US" sz="2800">
                <a:solidFill>
                  <a:srgbClr val="33006F"/>
                </a:solidFill>
              </a:rPr>
              <a:t>)</a:t>
            </a:r>
            <a:endParaRPr sz="2800">
              <a:solidFill>
                <a:srgbClr val="33006F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br>
              <a:rPr lang="en-US">
                <a:solidFill>
                  <a:schemeClr val="dk1"/>
                </a:solidFill>
              </a:rPr>
            </a:br>
            <a:br>
              <a:rPr lang="en-US" sz="2200">
                <a:solidFill>
                  <a:schemeClr val="dk1"/>
                </a:solidFill>
              </a:rPr>
            </a:b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200"/>
          </a:p>
        </p:txBody>
      </p:sp>
      <p:pic>
        <p:nvPicPr>
          <p:cNvPr descr="A graphic of the University of Washington logo inside of a large brown circle. Inside the circle is a cartoon image of an iMac screen with the words &quot;Award Setup Workflow&quot; displayed on the screen. " id="71" name="Google Shape;71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3825" y="2622375"/>
            <a:ext cx="6434925" cy="364667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Decorative image showing UW cherry blossoms" id="72" name="Google Shape;72;p10" title="20240318_Cherry Blossoms_0029_resized.jpg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 rot="2699994">
            <a:off x="5915441" y="-534245"/>
            <a:ext cx="5046358" cy="26316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3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Reminder: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3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Award Budget Resources</a:t>
            </a:r>
            <a:endParaRPr/>
          </a:p>
        </p:txBody>
      </p:sp>
      <p:sp>
        <p:nvSpPr>
          <p:cNvPr id="79" name="Google Shape;79;p11"/>
          <p:cNvSpPr txBox="1"/>
          <p:nvPr>
            <p:ph idx="2" type="body"/>
          </p:nvPr>
        </p:nvSpPr>
        <p:spPr>
          <a:xfrm>
            <a:off x="659300" y="1736725"/>
            <a:ext cx="8357400" cy="49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8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3300"/>
              <a:buChar char="&gt;"/>
            </a:pPr>
            <a:r>
              <a:rPr b="1" lang="en-US" sz="3300">
                <a:solidFill>
                  <a:srgbClr val="33006F"/>
                </a:solidFill>
              </a:rPr>
              <a:t>Simplified Award Budgets</a:t>
            </a:r>
            <a:endParaRPr b="1" sz="3300">
              <a:solidFill>
                <a:srgbClr val="33006F"/>
              </a:solidFill>
            </a:endParaRPr>
          </a:p>
          <a:p>
            <a:pPr indent="-425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Char char="–"/>
            </a:pPr>
            <a:r>
              <a:rPr lang="en-US" sz="3100" u="sng">
                <a:solidFill>
                  <a:schemeClr val="dk1"/>
                </a:solidFill>
                <a:highlight>
                  <a:srgbClr val="FFFFFF"/>
                </a:highlight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SAGE Award Budget: Quick Tips for Simplifying Your Award Budget</a:t>
            </a:r>
            <a:endParaRPr/>
          </a:p>
          <a:p>
            <a:pPr indent="-425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Char char="–"/>
            </a:pPr>
            <a:r>
              <a:rPr lang="en-US" sz="3100" u="sng">
                <a:solidFill>
                  <a:schemeClr val="dk1"/>
                </a:solidFill>
                <a:highlight>
                  <a:srgbClr val="FFFFFF"/>
                </a:highlight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How to Create a Categorical Totals Budget</a:t>
            </a:r>
            <a:endParaRPr b="1" sz="4800">
              <a:solidFill>
                <a:schemeClr val="dk1"/>
              </a:solidFill>
            </a:endParaRPr>
          </a:p>
          <a:p>
            <a:pPr indent="-425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Char char="–"/>
            </a:pPr>
            <a:r>
              <a:rPr lang="en-US" sz="3100" u="sng">
                <a:solidFill>
                  <a:schemeClr val="dk1"/>
                </a:solidFill>
                <a:highlight>
                  <a:srgbClr val="FFFFFF"/>
                </a:highlight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How to Create an Unallocated Totals Budget</a:t>
            </a:r>
            <a:endParaRPr b="1" sz="3100"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br>
              <a:rPr lang="en-US">
                <a:solidFill>
                  <a:schemeClr val="dk1"/>
                </a:solidFill>
              </a:rPr>
            </a:br>
            <a:br>
              <a:rPr lang="en-US" sz="2200">
                <a:solidFill>
                  <a:schemeClr val="dk1"/>
                </a:solidFill>
              </a:rPr>
            </a:b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200"/>
          </a:p>
        </p:txBody>
      </p:sp>
      <p:pic>
        <p:nvPicPr>
          <p:cNvPr descr="Decorative image showing UW cherry blossoms" id="80" name="Google Shape;80;p11" title="20240318_Cherry Blossoms_0029_resized.jpg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flipH="1" rot="2699994">
            <a:off x="5915441" y="-534245"/>
            <a:ext cx="5046358" cy="26316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2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3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Where do I find SAGE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3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resources? </a:t>
            </a:r>
            <a:r>
              <a:rPr b="0" i="0" lang="en-US" sz="1800" u="none" cap="none" strike="noStrik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(1 of 3)</a:t>
            </a:r>
            <a:endParaRPr b="0" i="0" sz="33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87" name="Google Shape;87;p12"/>
          <p:cNvSpPr txBox="1"/>
          <p:nvPr>
            <p:ph idx="2" type="body"/>
          </p:nvPr>
        </p:nvSpPr>
        <p:spPr>
          <a:xfrm>
            <a:off x="659300" y="1736725"/>
            <a:ext cx="8357400" cy="49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3100" u="sng">
                <a:solidFill>
                  <a:schemeClr val="hlink"/>
                </a:solidFill>
                <a:hlinkClick r:id="rId3"/>
              </a:rPr>
              <a:t>All SAGE Budget Resources</a:t>
            </a:r>
            <a:endParaRPr sz="3100">
              <a:solidFill>
                <a:srgbClr val="33006F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3100" u="sng">
                <a:solidFill>
                  <a:schemeClr val="hlink"/>
                </a:solidFill>
                <a:hlinkClick r:id="rId4"/>
              </a:rPr>
              <a:t>All SAGE Awards &amp; Modifications Resources</a:t>
            </a:r>
            <a:endParaRPr sz="3100">
              <a:solidFill>
                <a:srgbClr val="33006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br>
              <a:rPr lang="en-US">
                <a:solidFill>
                  <a:srgbClr val="33006F"/>
                </a:solidFill>
              </a:rPr>
            </a:br>
            <a:r>
              <a:rPr lang="en-US" sz="3100">
                <a:solidFill>
                  <a:srgbClr val="33006F"/>
                </a:solidFill>
              </a:rPr>
              <a:t>We update and link to resources on the </a:t>
            </a:r>
            <a:r>
              <a:rPr lang="en-US" sz="3100" u="sng">
                <a:solidFill>
                  <a:schemeClr val="hlink"/>
                </a:solidFill>
                <a:hlinkClick r:id="rId5"/>
              </a:rPr>
              <a:t>SAGE landing page</a:t>
            </a:r>
            <a:r>
              <a:rPr lang="en-US" sz="3100">
                <a:solidFill>
                  <a:srgbClr val="33006F"/>
                </a:solidFill>
              </a:rPr>
              <a:t>, </a:t>
            </a:r>
            <a:r>
              <a:rPr lang="en-US" sz="3100" u="sng">
                <a:solidFill>
                  <a:schemeClr val="hlink"/>
                </a:solidFill>
                <a:hlinkClick r:id="rId6"/>
              </a:rPr>
              <a:t>CORE catalog</a:t>
            </a:r>
            <a:r>
              <a:rPr lang="en-US" sz="3100">
                <a:solidFill>
                  <a:srgbClr val="33006F"/>
                </a:solidFill>
              </a:rPr>
              <a:t>, </a:t>
            </a:r>
            <a:r>
              <a:rPr lang="en-US" sz="3100" u="sng">
                <a:solidFill>
                  <a:schemeClr val="hlink"/>
                </a:solidFill>
                <a:hlinkClick r:id="rId7"/>
              </a:rPr>
              <a:t>UW Connect Finance</a:t>
            </a:r>
            <a:r>
              <a:rPr lang="en-US" sz="3100">
                <a:solidFill>
                  <a:srgbClr val="33006F"/>
                </a:solidFill>
              </a:rPr>
              <a:t>, send out announcements to the SAGE user list, and communicate here at MRAM.</a:t>
            </a:r>
            <a:endParaRPr sz="3100">
              <a:solidFill>
                <a:srgbClr val="33006F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br>
              <a:rPr lang="en-US" sz="2300">
                <a:solidFill>
                  <a:schemeClr val="dk1"/>
                </a:solidFill>
              </a:rPr>
            </a:br>
            <a:br>
              <a:rPr lang="en-US" sz="2100">
                <a:solidFill>
                  <a:schemeClr val="dk1"/>
                </a:solidFill>
              </a:rPr>
            </a:b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100"/>
          </a:p>
        </p:txBody>
      </p:sp>
      <p:pic>
        <p:nvPicPr>
          <p:cNvPr descr="Decorative image showing UW cherry blossoms" id="88" name="Google Shape;88;p12" title="20240318_Cherry Blossoms_0029_resized.jpg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 flipH="1" rot="2699994">
            <a:off x="5915441" y="-534245"/>
            <a:ext cx="5046358" cy="26316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3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3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Where do I find SAGE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3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resources? </a:t>
            </a:r>
            <a:r>
              <a:rPr b="0" i="0" lang="en-US" sz="1800" u="none" cap="none" strike="noStrik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(2 of 3)</a:t>
            </a:r>
            <a:endParaRPr b="0" i="0" sz="33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95" name="Google Shape;95;p13"/>
          <p:cNvSpPr txBox="1"/>
          <p:nvPr>
            <p:ph idx="2" type="body"/>
          </p:nvPr>
        </p:nvSpPr>
        <p:spPr>
          <a:xfrm>
            <a:off x="659300" y="1736725"/>
            <a:ext cx="8357400" cy="49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&gt;"/>
            </a:pPr>
            <a:r>
              <a:rPr lang="en-US" sz="3200">
                <a:solidFill>
                  <a:srgbClr val="33006F"/>
                </a:solidFill>
              </a:rPr>
              <a:t>If you’re in the system and see a question mark or hyperlink, they</a:t>
            </a:r>
            <a:br>
              <a:rPr lang="en-US" sz="3200">
                <a:solidFill>
                  <a:srgbClr val="33006F"/>
                </a:solidFill>
              </a:rPr>
            </a:br>
            <a:r>
              <a:rPr lang="en-US" sz="3200">
                <a:solidFill>
                  <a:srgbClr val="33006F"/>
                </a:solidFill>
              </a:rPr>
              <a:t>link out to guidance for that section (job aid, user guides, website guidance).</a:t>
            </a:r>
            <a:endParaRPr sz="3200">
              <a:solidFill>
                <a:srgbClr val="33006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3200">
              <a:solidFill>
                <a:srgbClr val="33006F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br>
              <a:rPr lang="en-US" sz="2300">
                <a:solidFill>
                  <a:schemeClr val="dk1"/>
                </a:solidFill>
              </a:rPr>
            </a:br>
            <a:br>
              <a:rPr lang="en-US" sz="2100">
                <a:solidFill>
                  <a:schemeClr val="dk1"/>
                </a:solidFill>
              </a:rPr>
            </a:b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100"/>
          </a:p>
        </p:txBody>
      </p:sp>
      <p:pic>
        <p:nvPicPr>
          <p:cNvPr descr="Decorative image showing UW cherry blossoms" id="96" name="Google Shape;96;p13" title="20240318_Cherry Blossoms_0029_resized.jp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2699994">
            <a:off x="5915441" y="-534245"/>
            <a:ext cx="5046358" cy="26316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ecorative image showing UW cherry blossoms" id="102" name="Google Shape;102;p14" title="20240318_Cherry Blossoms_0029_resized.jp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2699994">
            <a:off x="5915441" y="-534245"/>
            <a:ext cx="5046358" cy="2631692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4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3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Where do I find SAGE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3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resources? </a:t>
            </a:r>
            <a:r>
              <a:rPr b="0" i="0" lang="en-US" sz="1800" u="none" cap="none" strike="noStrik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(3 of 3)</a:t>
            </a:r>
            <a:endParaRPr b="0" i="0" sz="33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104" name="Google Shape;104;p14"/>
          <p:cNvSpPr txBox="1"/>
          <p:nvPr>
            <p:ph idx="2" type="body"/>
          </p:nvPr>
        </p:nvSpPr>
        <p:spPr>
          <a:xfrm>
            <a:off x="659300" y="1736725"/>
            <a:ext cx="8357400" cy="49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3200">
              <a:solidFill>
                <a:srgbClr val="33006F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br>
              <a:rPr lang="en-US" sz="2300">
                <a:solidFill>
                  <a:schemeClr val="dk1"/>
                </a:solidFill>
              </a:rPr>
            </a:br>
            <a:br>
              <a:rPr lang="en-US" sz="2100">
                <a:solidFill>
                  <a:schemeClr val="dk1"/>
                </a:solidFill>
              </a:rPr>
            </a:b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100"/>
          </a:p>
        </p:txBody>
      </p:sp>
      <p:pic>
        <p:nvPicPr>
          <p:cNvPr descr="A screenshot image of the &quot;New Modification Request&quot; page. The screen is on the &quot;General Information&quot; tab. On the screen, the section &quot;Select all subcategories that apply&quot; is highlighted by a purple-outlined box." id="105" name="Google Shape;105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9700" y="2091551"/>
            <a:ext cx="8184601" cy="398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