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9144000"/>
  <p:notesSz cx="6858000" cy="9144000"/>
  <p:embeddedFontLst>
    <p:embeddedFont>
      <p:font typeface="Encode Sans"/>
      <p:regular r:id="rId8"/>
      <p:bold r:id="rId9"/>
    </p:embeddedFont>
    <p:embeddedFont>
      <p:font typeface="Encode Sans Black"/>
      <p:bold r:id="rId10"/>
    </p:embeddedFont>
    <p:embeddedFont>
      <p:font typeface="Open Sans Light"/>
      <p:regular r:id="rId11"/>
      <p:bold r:id="rId12"/>
      <p:italic r:id="rId13"/>
      <p:boldItalic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regular.fntdata"/><Relationship Id="rId10" Type="http://schemas.openxmlformats.org/officeDocument/2006/relationships/font" Target="fonts/EncodeSansBlack-bold.fntdata"/><Relationship Id="rId13" Type="http://schemas.openxmlformats.org/officeDocument/2006/relationships/font" Target="fonts/OpenSansLight-italic.fntdata"/><Relationship Id="rId12" Type="http://schemas.openxmlformats.org/officeDocument/2006/relationships/font" Target="fonts/OpenSansLight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EncodeSans-bold.fntdata"/><Relationship Id="rId15" Type="http://schemas.openxmlformats.org/officeDocument/2006/relationships/font" Target="fonts/OpenSans-regular.fntdata"/><Relationship Id="rId14" Type="http://schemas.openxmlformats.org/officeDocument/2006/relationships/font" Target="fonts/OpenSansLight-boldItalic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3.xml"/><Relationship Id="rId8" Type="http://schemas.openxmlformats.org/officeDocument/2006/relationships/font" Target="fonts/Encode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bede33c4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g2bede33c40_0_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e2c454602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e2c45460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64" name="Google Shape;64;g5e2c454602_0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2913b990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g62913b9908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/>
          </a:p>
        </p:txBody>
      </p:sp>
      <p:grpSp>
        <p:nvGrpSpPr>
          <p:cNvPr id="33" name="Google Shape;33;p6"/>
          <p:cNvGrpSpPr/>
          <p:nvPr/>
        </p:nvGrpSpPr>
        <p:grpSpPr>
          <a:xfrm>
            <a:off x="4329603" y="3682706"/>
            <a:ext cx="484792" cy="62263"/>
            <a:chOff x="5960925" y="3683949"/>
            <a:chExt cx="646390" cy="62263"/>
          </a:xfrm>
        </p:grpSpPr>
        <p:sp>
          <p:nvSpPr>
            <p:cNvPr id="34" name="Google Shape;34;p6"/>
            <p:cNvSpPr/>
            <p:nvPr/>
          </p:nvSpPr>
          <p:spPr>
            <a:xfrm>
              <a:off x="610125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6"/>
            <p:cNvSpPr/>
            <p:nvPr/>
          </p:nvSpPr>
          <p:spPr>
            <a:xfrm flipH="1">
              <a:off x="596092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01778" y="1596747"/>
            <a:ext cx="8140500" cy="17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5280"/>
              <a:buNone/>
              <a:defRPr b="0" i="0" sz="66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28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28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1600199" y="4103127"/>
            <a:ext cx="5943600" cy="3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1920"/>
              <a:buNone/>
              <a:defRPr b="0" i="0" sz="24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3" type="body"/>
          </p:nvPr>
        </p:nvSpPr>
        <p:spPr>
          <a:xfrm>
            <a:off x="3752849" y="4770935"/>
            <a:ext cx="1638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1280"/>
              <a:buNone/>
              <a:defRPr b="0" i="0" sz="16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581950" y="633349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/>
        </p:nvSpPr>
        <p:spPr>
          <a:xfrm>
            <a:off x="411746" y="1437861"/>
            <a:ext cx="4229700" cy="7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 b="0" i="0" sz="6000" u="none" cap="none" strike="noStrike">
              <a:solidFill>
                <a:srgbClr val="474747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42" name="Google Shape;42;p7"/>
          <p:cNvSpPr/>
          <p:nvPr/>
        </p:nvSpPr>
        <p:spPr>
          <a:xfrm>
            <a:off x="345070" y="1345740"/>
            <a:ext cx="379545" cy="62263"/>
          </a:xfrm>
          <a:custGeom>
            <a:rect b="b" l="l" r="r" t="t"/>
            <a:pathLst>
              <a:path extrusionOk="0" h="77345" w="538361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33A1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7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/>
          </a:p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359556" y="547486"/>
            <a:ext cx="78789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3520"/>
              <a:buNone/>
              <a:defRPr b="0" i="0" sz="44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004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○"/>
              <a:defRPr/>
            </a:lvl2pPr>
            <a:lvl3pPr indent="-320039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■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352462" y="1836509"/>
            <a:ext cx="75699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2080"/>
              <a:buNone/>
              <a:defRPr b="1" i="0" sz="26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2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24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3" type="body"/>
          </p:nvPr>
        </p:nvSpPr>
        <p:spPr>
          <a:xfrm>
            <a:off x="275035" y="2368322"/>
            <a:ext cx="45258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052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4" type="body"/>
          </p:nvPr>
        </p:nvSpPr>
        <p:spPr>
          <a:xfrm>
            <a:off x="5050973" y="2368323"/>
            <a:ext cx="36741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052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Char char="●"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indent="-3098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80"/>
              <a:buChar char="■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09610" y="6333711"/>
            <a:ext cx="30861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Custom Layout">
  <p:cSld name="5_Custom Layou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8"/>
          <p:cNvGrpSpPr/>
          <p:nvPr/>
        </p:nvGrpSpPr>
        <p:grpSpPr>
          <a:xfrm>
            <a:off x="4367181" y="3995857"/>
            <a:ext cx="484792" cy="62263"/>
            <a:chOff x="5960925" y="3683949"/>
            <a:chExt cx="646390" cy="62263"/>
          </a:xfrm>
        </p:grpSpPr>
        <p:sp>
          <p:nvSpPr>
            <p:cNvPr id="51" name="Google Shape;51;p8"/>
            <p:cNvSpPr/>
            <p:nvPr/>
          </p:nvSpPr>
          <p:spPr>
            <a:xfrm>
              <a:off x="610125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8"/>
            <p:cNvSpPr/>
            <p:nvPr/>
          </p:nvSpPr>
          <p:spPr>
            <a:xfrm flipH="1">
              <a:off x="596092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" name="Google Shape;53;p8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/>
          </a:p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1338173" y="2624137"/>
            <a:ext cx="6548400" cy="10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280"/>
              <a:buNone/>
              <a:defRPr b="0" i="0" sz="66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004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○"/>
              <a:defRPr/>
            </a:lvl2pPr>
            <a:lvl3pPr indent="-320039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■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grants.nih.gov/grants/guide/notice-files/NOT-OD-25-142.html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idx="1" type="body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>
                <a:latin typeface="Encode Sans Black"/>
                <a:ea typeface="Encode Sans Black"/>
                <a:cs typeface="Encode Sans Black"/>
                <a:sym typeface="Encode Sans Black"/>
              </a:rPr>
              <a:t>NIH No-Cost Extensions</a:t>
            </a:r>
            <a:endParaRPr sz="37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0" name="Google Shape;60;p9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Mike Snow, Proposals and Award Manager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UPDATE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7" name="Google Shape;67;p10"/>
          <p:cNvSpPr txBox="1"/>
          <p:nvPr>
            <p:ph idx="2" type="body"/>
          </p:nvPr>
        </p:nvSpPr>
        <p:spPr>
          <a:xfrm>
            <a:off x="437100" y="1737250"/>
            <a:ext cx="82698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hlink"/>
                </a:solidFill>
                <a:hlinkClick r:id="rId3"/>
              </a:rPr>
              <a:t>NOT-OD-25-142</a:t>
            </a:r>
            <a:r>
              <a:rPr lang="en-US" sz="2200"/>
              <a:t>: eRA Commons option for grantee-approved first no-cost extensions (NCE) re-enabled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MODs for first NCE requests no longer require additional documentation (progress update, budget, justification)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OSP will review existing MODs to process as first NCE if available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Please continue submitting extension MODs timely with the extension form attached</a:t>
            </a:r>
            <a:endParaRPr sz="2200"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