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embeddedFontLst>
    <p:embeddedFont>
      <p:font typeface="Encode Sans Black" panose="020B0604020202020204" charset="0"/>
      <p:bold r:id="rId12"/>
    </p:embeddedFont>
    <p:embeddedFont>
      <p:font typeface="Merriweather Sans" pitchFamily="2" charset="0"/>
      <p:regular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Light" panose="020B03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62" name="Google Shape;6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70" name="Google Shape;7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77" name="Google Shape;7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4" name="Google Shape;8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92" name="Google Shape;92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100" name="Google Shape;10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9" name="Google Shape;39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9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6" name="Google Shape;46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1" name="Google Shape;51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myresearch-lifecycle/setup/financials/#why-asr-returne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faq/urgent-osp-asr-mod-and-subawards/#urgent-subaward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washington.edu/research/myresearch-lifecycle/setup/subawards/#first-step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forms-and-templates/checklist-osp-gca-mods-in-sage/" TargetMode="External"/><Relationship Id="rId3" Type="http://schemas.openxmlformats.org/officeDocument/2006/relationships/hyperlink" Target="https://www.washington.edu/research/myresearch-lifecycle/setup/financials/#why-asr-returned" TargetMode="External"/><Relationship Id="rId7" Type="http://schemas.openxmlformats.org/officeDocument/2006/relationships/hyperlink" Target="https://www.washington.edu/research/myresearch-lifecycle/setup/financials/#asr-checklist-pi-camp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washington.edu/research/osp/about-osp/osp-volume/" TargetMode="External"/><Relationship Id="rId11" Type="http://schemas.openxmlformats.org/officeDocument/2006/relationships/hyperlink" Target="https://www.washington.edu/research/myresearch-lifecycle/setup/subawards/" TargetMode="External"/><Relationship Id="rId5" Type="http://schemas.openxmlformats.org/officeDocument/2006/relationships/hyperlink" Target="https://www.washington.edu/research/faq/urgent-osp-asr-mod-and-subawards/" TargetMode="External"/><Relationship Id="rId10" Type="http://schemas.openxmlformats.org/officeDocument/2006/relationships/hyperlink" Target="https://www.washington.edu/research/faq/what-info-to-include-asr-mod/" TargetMode="External"/><Relationship Id="rId4" Type="http://schemas.openxmlformats.org/officeDocument/2006/relationships/hyperlink" Target="https://www.washington.edu/research/myresearch-lifecycle/setup/subawards/#first-steps" TargetMode="External"/><Relationship Id="rId9" Type="http://schemas.openxmlformats.org/officeDocument/2006/relationships/hyperlink" Target="https://www.washington.edu/research/myresearch-lifecycle/manage/award-chang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OSP Update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January 2025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OSP Using Workload Status Reports</a:t>
            </a:r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2"/>
          </p:nvPr>
        </p:nvSpPr>
        <p:spPr>
          <a:xfrm>
            <a:off x="720200" y="1333725"/>
            <a:ext cx="7788000" cy="45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Priority given to items 60+ days in OSP</a:t>
            </a:r>
            <a:endParaRPr sz="21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60+ numbers look steady ~ things move in and out </a:t>
            </a:r>
            <a:endParaRPr sz="18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Examples: Negotiating with sponsors, Clinical Trails, Waiting on Compliance Approvals (IRB/Export Control/IACUC…etc.) </a:t>
            </a:r>
            <a:endParaRPr sz="18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Items that need campus action: Will be returned with prefixes in front of the comment to categorize the type of change needed</a:t>
            </a:r>
            <a:endParaRPr sz="2100"/>
          </a:p>
          <a:p>
            <a:pPr marL="91440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Items on hold OSP: Placed on HOLD with comments for reason(s) on HOLD e.g. waiting on sponsor edits, sponsor signature, etc.</a:t>
            </a:r>
            <a:endParaRPr sz="21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100"/>
          </a:p>
        </p:txBody>
      </p:sp>
      <p:sp>
        <p:nvSpPr>
          <p:cNvPr id="66" name="Google Shape;66;p12"/>
          <p:cNvSpPr txBox="1"/>
          <p:nvPr/>
        </p:nvSpPr>
        <p:spPr>
          <a:xfrm>
            <a:off x="671750" y="5805375"/>
            <a:ext cx="63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OSP ASR Return Reasons: </a:t>
            </a:r>
            <a:r>
              <a:rPr lang="en-US" sz="1400" b="0" i="0" u="sng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https://www.washington.edu/research/myresearch-lifecycle/setup/financials/#why-asr-returned</a:t>
            </a:r>
            <a:r>
              <a:rPr lang="en-US"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4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 Escalation Process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2"/>
          </p:nvPr>
        </p:nvSpPr>
        <p:spPr>
          <a:xfrm>
            <a:off x="720200" y="1409925"/>
            <a:ext cx="7788000" cy="45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Extended through March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OSP and Dean’s offices using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subaward escalation process</a:t>
            </a:r>
            <a:r>
              <a:rPr lang="en-US" sz="2200"/>
              <a:t>. </a:t>
            </a:r>
            <a:endParaRPr sz="2200"/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100">
                <a:solidFill>
                  <a:srgbClr val="4B2E83"/>
                </a:solidFill>
              </a:rPr>
              <a:t>Setup Subawards </a:t>
            </a:r>
            <a:endParaRPr sz="1100">
              <a:solidFill>
                <a:srgbClr val="4B2E8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https://www.washington.edu/research/myresearch-lifecycle/setup/subawards/#first-steps</a:t>
            </a:r>
            <a:r>
              <a:rPr lang="en-US" sz="1100">
                <a:solidFill>
                  <a:srgbClr val="4B2E83"/>
                </a:solidFill>
              </a:rPr>
              <a:t> 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Staffing Update</a:t>
            </a: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 b="1"/>
              <a:t>Proposals &amp; Awards: </a:t>
            </a:r>
            <a:endParaRPr sz="2300" b="1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12/09: two temporary Program Coordinators started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12/10: temporary Grant and Contract Analyst started; focus on federal grants &amp; pass-through awards &amp; modifications </a:t>
            </a:r>
            <a:endParaRPr sz="2100" b="1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1/22 new Grant and Contract Analyst starts </a:t>
            </a:r>
            <a:endParaRPr sz="2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 b="1"/>
              <a:t>Subawards Four Open Positions: </a:t>
            </a:r>
            <a:endParaRPr sz="2300" b="1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Two temporary Subaward Administrator positions - interviewing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Backfill of two permanent positions - finalists stage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ASR &amp; MOD Update as of 1/06</a:t>
            </a:r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ASR/MOD #s (week over week)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583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-2.7%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Arrived past week: 85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Approved &amp; assigned to GCA past week: 110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Returned past week: 52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Work in Progress - Days in Status of OSP Assigned / OSP Setup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0-15: 146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16-30: 135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31-60: 110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61+: 192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</p:txBody>
      </p:sp>
      <p:sp>
        <p:nvSpPr>
          <p:cNvPr id="88" name="Google Shape;88;p15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Volume: https://www.washington.edu/research/osp/about-osp/osp-volume/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 Update as of 1/06</a:t>
            </a: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/>
              <a:t>Subaward #s (week over week)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933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.2%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In OSP: 602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Assigned: 55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Issued: 276</a:t>
            </a:r>
            <a:endParaRPr sz="2000"/>
          </a:p>
        </p:txBody>
      </p:sp>
      <p:sp>
        <p:nvSpPr>
          <p:cNvPr id="96" name="Google Shape;96;p16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u="sng">
                <a:solidFill>
                  <a:schemeClr val="hlink"/>
                </a:solidFill>
                <a:hlinkClick r:id="rId3"/>
              </a:rPr>
              <a:t>OSP ASR Return Reasons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u="sng">
                <a:solidFill>
                  <a:schemeClr val="hlink"/>
                </a:solidFill>
                <a:hlinkClick r:id="rId4"/>
              </a:rPr>
              <a:t>Subaward Escalation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Urgent Requests OSP Requests - ASRs, MODs, Subawards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 Volume- ASR, MOD, Subaward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ASR Checklist for PIs &amp; Campus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8"/>
              </a:rPr>
              <a:t>OSP/GCA Modifications in SAGE - Checklist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Changes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10"/>
              </a:rPr>
              <a:t>Tell OSP your story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Setup </a:t>
            </a:r>
            <a:r>
              <a:rPr lang="en-US" sz="2200" u="sng">
                <a:solidFill>
                  <a:schemeClr val="accent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Subawards</a:t>
            </a:r>
            <a:endParaRPr sz="22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Open Sans Light</vt:lpstr>
      <vt:lpstr>Merriweather Sans</vt:lpstr>
      <vt:lpstr>Encode Sans Black</vt:lpstr>
      <vt:lpstr>Calibri</vt:lpstr>
      <vt:lpstr>Open Sans</vt:lpstr>
      <vt:lpstr>Arial</vt:lpstr>
      <vt:lpstr>2_Custom Design</vt:lpstr>
      <vt:lpstr>2_Custom Design</vt:lpstr>
      <vt:lpstr>OSP Update</vt:lpstr>
      <vt:lpstr>OSP Using Workload Status Reports</vt:lpstr>
      <vt:lpstr>Subaward Escalation Process</vt:lpstr>
      <vt:lpstr>Staffing Update</vt:lpstr>
      <vt:lpstr>ASR &amp; MOD Update as of 1/06</vt:lpstr>
      <vt:lpstr>Subaward Update as of 1/06</vt:lpstr>
      <vt:lpstr>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2025-01-09T22:18:43Z</dcterms:modified>
</cp:coreProperties>
</file>