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6" r:id="rId1"/>
    <p:sldMasterId id="2147483657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embeddedFontLst>
    <p:embeddedFont>
      <p:font typeface="Encode Sans Black" panose="020B0604020202020204" charset="0"/>
      <p:bold r:id="rId12"/>
    </p:embeddedFont>
    <p:embeddedFont>
      <p:font typeface="Merriweather Sans" pitchFamily="2" charset="0"/>
      <p:regular r:id="rId13"/>
    </p:embeddedFont>
    <p:embeddedFont>
      <p:font typeface="Open Sans" panose="020B0606030504020204" pitchFamily="34" charset="0"/>
      <p:regular r:id="rId14"/>
      <p:bold r:id="rId15"/>
      <p:italic r:id="rId16"/>
      <p:boldItalic r:id="rId17"/>
    </p:embeddedFont>
    <p:embeddedFont>
      <p:font typeface="Open Sans Light" panose="020B0306030504020204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1.xml"/><Relationship Id="rId21" Type="http://schemas.openxmlformats.org/officeDocument/2006/relationships/font" Target="fonts/font10.fntdata"/><Relationship Id="rId7" Type="http://schemas.openxmlformats.org/officeDocument/2006/relationships/slide" Target="slides/slide5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font" Target="fonts/font8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3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100"/>
          </a:p>
        </p:txBody>
      </p:sp>
      <p:sp>
        <p:nvSpPr>
          <p:cNvPr id="62" name="Google Shape;62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100"/>
          </a:p>
        </p:txBody>
      </p:sp>
      <p:sp>
        <p:nvSpPr>
          <p:cNvPr id="70" name="Google Shape;70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100"/>
          </a:p>
        </p:txBody>
      </p:sp>
      <p:sp>
        <p:nvSpPr>
          <p:cNvPr id="77" name="Google Shape;77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4" name="Google Shape;84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100"/>
          </a:p>
        </p:txBody>
      </p:sp>
      <p:sp>
        <p:nvSpPr>
          <p:cNvPr id="92" name="Google Shape;92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100"/>
          </a:p>
        </p:txBody>
      </p:sp>
      <p:sp>
        <p:nvSpPr>
          <p:cNvPr id="100" name="Google Shape;100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546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sz="5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" name="Google Shape;12;p2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sz="2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sz="16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8" name="Google Shape;18;p3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4" name="Google Shape;24;p4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4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9" name="Google Shape;29;p5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5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sz="2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sz="16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5" name="Google Shape;35;p7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7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546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sz="5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9" name="Google Shape;39;p8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8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8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64489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2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00" cy="4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6" name="Google Shape;46;p9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9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700" cy="4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1" name="Google Shape;51;p10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0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.edu/research/myresearch-lifecycle/setup/financials/#why-asr-returne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.edu/research/faq/urgent-osp-asr-mod-and-subawards/#urgent-subaward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washington.edu/research/myresearch-lifecycle/setup/subawards/#first-step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ashington.edu/research/forms-and-templates/checklist-osp-gca-mods-in-sage/" TargetMode="External"/><Relationship Id="rId3" Type="http://schemas.openxmlformats.org/officeDocument/2006/relationships/hyperlink" Target="https://www.washington.edu/research/myresearch-lifecycle/setup/financials/#why-asr-returned" TargetMode="External"/><Relationship Id="rId7" Type="http://schemas.openxmlformats.org/officeDocument/2006/relationships/hyperlink" Target="https://www.washington.edu/research/myresearch-lifecycle/setup/financials/#asr-checklist-pi-campu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washington.edu/research/osp/about-osp/osp-volume/" TargetMode="External"/><Relationship Id="rId11" Type="http://schemas.openxmlformats.org/officeDocument/2006/relationships/hyperlink" Target="https://www.washington.edu/research/myresearch-lifecycle/setup/subawards/" TargetMode="External"/><Relationship Id="rId5" Type="http://schemas.openxmlformats.org/officeDocument/2006/relationships/hyperlink" Target="https://www.washington.edu/research/faq/urgent-osp-asr-mod-and-subawards/" TargetMode="External"/><Relationship Id="rId10" Type="http://schemas.openxmlformats.org/officeDocument/2006/relationships/hyperlink" Target="https://www.washington.edu/research/faq/what-info-to-include-asr-mod/" TargetMode="External"/><Relationship Id="rId4" Type="http://schemas.openxmlformats.org/officeDocument/2006/relationships/hyperlink" Target="https://www.washington.edu/research/myresearch-lifecycle/setup/subawards/#first-steps" TargetMode="External"/><Relationship Id="rId9" Type="http://schemas.openxmlformats.org/officeDocument/2006/relationships/hyperlink" Target="https://www.washington.edu/research/myresearch-lifecycle/manage/award-changes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>
            <a:spLocks noGrp="1"/>
          </p:cNvSpPr>
          <p:nvPr>
            <p:ph type="title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37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OSP Update</a:t>
            </a:r>
            <a:endParaRPr/>
          </a:p>
        </p:txBody>
      </p:sp>
      <p:sp>
        <p:nvSpPr>
          <p:cNvPr id="58" name="Google Shape;58;p11"/>
          <p:cNvSpPr txBox="1"/>
          <p:nvPr/>
        </p:nvSpPr>
        <p:spPr>
          <a:xfrm>
            <a:off x="692029" y="4736699"/>
            <a:ext cx="6656700" cy="13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 b="0" i="0" u="none" strike="noStrike" cap="non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January 2025 MRAM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 b="0" i="0" u="none" strike="noStrike" cap="non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Carol Rhodes, Director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 b="0" i="0" u="none" strike="noStrike" cap="non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OSP Using Workload Status Reports</a:t>
            </a:r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body" idx="2"/>
          </p:nvPr>
        </p:nvSpPr>
        <p:spPr>
          <a:xfrm>
            <a:off x="720200" y="1333725"/>
            <a:ext cx="7788000" cy="45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10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Priority given to items 60+ days in OSP</a:t>
            </a:r>
            <a:endParaRPr sz="210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1800"/>
              <a:t>60+ numbers look steady ~ things move in and out </a:t>
            </a:r>
            <a:endParaRPr sz="180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1800"/>
              <a:t>Examples: Negotiating with sponsors, Clinical Trails, Waiting on Compliance Approvals (IRB/Export Control/IACUC…etc.) </a:t>
            </a:r>
            <a:endParaRPr sz="180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Items that need campus action: Will be returned with prefixes in front of the comment to categorize the type of change needed</a:t>
            </a:r>
            <a:endParaRPr sz="2100"/>
          </a:p>
          <a:p>
            <a:pPr marL="914400" lvl="1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–"/>
            </a:pPr>
            <a:r>
              <a:rPr lang="en-US" sz="2100"/>
              <a:t>Items on hold OSP: Placed on HOLD with comments for reason(s) on HOLD e.g. waiting on sponsor edits, sponsor signature, etc.</a:t>
            </a:r>
            <a:endParaRPr sz="21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100"/>
          </a:p>
        </p:txBody>
      </p:sp>
      <p:sp>
        <p:nvSpPr>
          <p:cNvPr id="66" name="Google Shape;66;p12"/>
          <p:cNvSpPr txBox="1"/>
          <p:nvPr/>
        </p:nvSpPr>
        <p:spPr>
          <a:xfrm>
            <a:off x="671750" y="5805375"/>
            <a:ext cx="63150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OSP ASR Return Reasons: </a:t>
            </a:r>
            <a:r>
              <a:rPr lang="en-US" sz="1400" b="0" i="0" u="sng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https://www.washington.edu/research/myresearch-lifecycle/setup/financials/#why-asr-returned</a:t>
            </a:r>
            <a:r>
              <a:rPr lang="en-US"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400" b="0" i="0" u="none" strike="noStrike" cap="none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Subaward Escalation Process</a:t>
            </a:r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body" idx="2"/>
          </p:nvPr>
        </p:nvSpPr>
        <p:spPr>
          <a:xfrm>
            <a:off x="720200" y="1409925"/>
            <a:ext cx="7788000" cy="45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Extended through March</a:t>
            </a:r>
            <a:endParaRPr sz="220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OSP and Dean’s offices using </a:t>
            </a:r>
            <a:r>
              <a:rPr lang="en-US" sz="2200" u="sng">
                <a:solidFill>
                  <a:schemeClr val="hlink"/>
                </a:solidFill>
                <a:hlinkClick r:id="rId3"/>
              </a:rPr>
              <a:t>subaward escalation process</a:t>
            </a:r>
            <a:r>
              <a:rPr lang="en-US" sz="2200"/>
              <a:t>. </a:t>
            </a:r>
            <a:endParaRPr sz="2200"/>
          </a:p>
          <a:p>
            <a:pPr marL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/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1100">
                <a:solidFill>
                  <a:srgbClr val="4B2E83"/>
                </a:solidFill>
              </a:rPr>
              <a:t>Setup Subawards </a:t>
            </a:r>
            <a:endParaRPr sz="1100">
              <a:solidFill>
                <a:srgbClr val="4B2E83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1100" u="sng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https://www.washington.edu/research/myresearch-lifecycle/setup/subawards/#first-steps</a:t>
            </a:r>
            <a:r>
              <a:rPr lang="en-US" sz="1100">
                <a:solidFill>
                  <a:srgbClr val="4B2E83"/>
                </a:solidFill>
              </a:rPr>
              <a:t> </a:t>
            </a:r>
            <a:endParaRPr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Staffing Update</a:t>
            </a:r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2"/>
          </p:nvPr>
        </p:nvSpPr>
        <p:spPr>
          <a:xfrm>
            <a:off x="720200" y="1497450"/>
            <a:ext cx="77880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300" b="1"/>
              <a:t>Proposals &amp; Awards: </a:t>
            </a:r>
            <a:endParaRPr sz="2300" b="1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12/09: two temporary Program Coordinators started</a:t>
            </a:r>
            <a:endParaRPr sz="210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12/10: temporary Grant and Contract Analyst started; focus on federal grants &amp; pass-through awards &amp; modifications </a:t>
            </a:r>
            <a:endParaRPr sz="2100" b="1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1/22 new Grant and Contract Analyst starts </a:t>
            </a:r>
            <a:endParaRPr sz="21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0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300" b="1"/>
              <a:t>Subawards Four Open Positions: </a:t>
            </a:r>
            <a:endParaRPr sz="2300" b="1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Two temporary Subaward Administrator positions - interviewing</a:t>
            </a:r>
            <a:endParaRPr sz="220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Backfill of two permanent positions - finalists stage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ASR &amp; MOD Update as of 1/06</a:t>
            </a:r>
            <a:endParaRPr/>
          </a:p>
        </p:txBody>
      </p:sp>
      <p:sp>
        <p:nvSpPr>
          <p:cNvPr id="87" name="Google Shape;87;p15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ASR/MOD #s (week over week)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Total with OSP: 583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% change from last week: -2.7%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Arrived past week: 85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Approved &amp; assigned to GCA past week: 110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Returned past week: 52</a:t>
            </a:r>
            <a:endParaRPr sz="20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0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Work in Progress - Days in Status of OSP Assigned / OSP Setup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0-15: 146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16-30: 135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31-60: 110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61+: 192</a:t>
            </a:r>
            <a:endParaRPr sz="20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000"/>
          </a:p>
        </p:txBody>
      </p:sp>
      <p:sp>
        <p:nvSpPr>
          <p:cNvPr id="88" name="Google Shape;88;p15"/>
          <p:cNvSpPr txBox="1"/>
          <p:nvPr/>
        </p:nvSpPr>
        <p:spPr>
          <a:xfrm>
            <a:off x="187450" y="6280000"/>
            <a:ext cx="70314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Volume: https://www.washington.edu/research/osp/about-osp/osp-volume/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Subaward Update as of 1/06</a:t>
            </a:r>
            <a:endParaRPr/>
          </a:p>
        </p:txBody>
      </p:sp>
      <p:sp>
        <p:nvSpPr>
          <p:cNvPr id="95" name="Google Shape;95;p16"/>
          <p:cNvSpPr txBox="1">
            <a:spLocks noGrp="1"/>
          </p:cNvSpPr>
          <p:nvPr>
            <p:ph type="body" idx="2"/>
          </p:nvPr>
        </p:nvSpPr>
        <p:spPr>
          <a:xfrm>
            <a:off x="720200" y="1497450"/>
            <a:ext cx="77880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Subaward #s (week over week)</a:t>
            </a:r>
            <a:endParaRPr sz="20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Total with OSP: 933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% change from last week: .2%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In OSP: 602</a:t>
            </a:r>
            <a:endParaRPr sz="200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Assigned: 55</a:t>
            </a:r>
            <a:endParaRPr sz="200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Issued: 276</a:t>
            </a:r>
            <a:endParaRPr sz="2000"/>
          </a:p>
        </p:txBody>
      </p:sp>
      <p:sp>
        <p:nvSpPr>
          <p:cNvPr id="96" name="Google Shape;96;p16"/>
          <p:cNvSpPr txBox="1"/>
          <p:nvPr/>
        </p:nvSpPr>
        <p:spPr>
          <a:xfrm>
            <a:off x="187450" y="6280000"/>
            <a:ext cx="70314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https://www.washington.edu/research/osp/about-osp/osp-volume/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Resources</a:t>
            </a:r>
            <a:endParaRPr/>
          </a:p>
        </p:txBody>
      </p:sp>
      <p:sp>
        <p:nvSpPr>
          <p:cNvPr id="103" name="Google Shape;103;p17"/>
          <p:cNvSpPr txBox="1">
            <a:spLocks noGrp="1"/>
          </p:cNvSpPr>
          <p:nvPr>
            <p:ph type="body" idx="2"/>
          </p:nvPr>
        </p:nvSpPr>
        <p:spPr>
          <a:xfrm>
            <a:off x="720200" y="1497450"/>
            <a:ext cx="77880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u="sng">
                <a:solidFill>
                  <a:schemeClr val="hlink"/>
                </a:solidFill>
                <a:hlinkClick r:id="rId3"/>
              </a:rPr>
              <a:t>OSP ASR Return Reasons</a:t>
            </a:r>
            <a:endParaRPr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u="sng">
                <a:solidFill>
                  <a:schemeClr val="hlink"/>
                </a:solidFill>
                <a:hlinkClick r:id="rId4"/>
              </a:rPr>
              <a:t>Subaward Escalation</a:t>
            </a:r>
            <a:endParaRPr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 u="sng">
                <a:solidFill>
                  <a:schemeClr val="accent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Urgent Requests OSP Requests - ASRs, MODs, Subawards </a:t>
            </a:r>
            <a:endParaRPr sz="220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 u="sng">
                <a:solidFill>
                  <a:schemeClr val="accent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OSP Volume- ASR, MOD, Subaward </a:t>
            </a:r>
            <a:endParaRPr sz="220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 u="sng">
                <a:solidFill>
                  <a:schemeClr val="accent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ASR Checklist for PIs &amp; Campus</a:t>
            </a:r>
            <a:endParaRPr sz="220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 u="sng">
                <a:solidFill>
                  <a:schemeClr val="hlink"/>
                </a:solidFill>
                <a:hlinkClick r:id="rId8"/>
              </a:rPr>
              <a:t>OSP/GCA Modifications in SAGE - Checklist</a:t>
            </a:r>
            <a:endParaRPr sz="220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 u="sng">
                <a:solidFill>
                  <a:schemeClr val="accent5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Award Changes</a:t>
            </a:r>
            <a:endParaRPr sz="220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 u="sng">
                <a:solidFill>
                  <a:schemeClr val="hlink"/>
                </a:solidFill>
                <a:hlinkClick r:id="rId10"/>
              </a:rPr>
              <a:t>Tell OSP your story</a:t>
            </a:r>
            <a:endParaRPr sz="220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Setup </a:t>
            </a:r>
            <a:r>
              <a:rPr lang="en-US" sz="2200" u="sng">
                <a:solidFill>
                  <a:schemeClr val="accent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Subawards</a:t>
            </a:r>
            <a:endParaRPr sz="2200"/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Questions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428</Words>
  <Application>Microsoft Office PowerPoint</Application>
  <PresentationFormat>On-screen Show (4:3)</PresentationFormat>
  <Paragraphs>70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Open Sans Light</vt:lpstr>
      <vt:lpstr>Merriweather Sans</vt:lpstr>
      <vt:lpstr>Encode Sans Black</vt:lpstr>
      <vt:lpstr>Calibri</vt:lpstr>
      <vt:lpstr>Open Sans</vt:lpstr>
      <vt:lpstr>Arial</vt:lpstr>
      <vt:lpstr>2_Custom Design</vt:lpstr>
      <vt:lpstr>2_Custom Design</vt:lpstr>
      <vt:lpstr>OSP Update</vt:lpstr>
      <vt:lpstr>OSP Using Workload Status Reports</vt:lpstr>
      <vt:lpstr>Subaward Escalation Process</vt:lpstr>
      <vt:lpstr>Staffing Update</vt:lpstr>
      <vt:lpstr>ASR &amp; MOD Update as of 1/06</vt:lpstr>
      <vt:lpstr>Subaward Update as of 1/06</vt:lpstr>
      <vt:lpstr>Resources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Susan Wilbanks</dc:creator>
  <cp:lastModifiedBy>Susan Wilbanks</cp:lastModifiedBy>
  <cp:revision>1</cp:revision>
  <dcterms:modified xsi:type="dcterms:W3CDTF">2025-01-09T22:18:43Z</dcterms:modified>
</cp:coreProperties>
</file>