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embeddedFontLst>
    <p:embeddedFont>
      <p:font typeface="Encode Sans Black"/>
      <p:bold r:id="rId19"/>
    </p:embeddedFont>
    <p:embeddedFont>
      <p:font typeface="Open Sans Light"/>
      <p:regular r:id="rId20"/>
      <p:bold r:id="rId21"/>
      <p:italic r:id="rId22"/>
      <p:boldItalic r:id="rId23"/>
    </p:embeddedFont>
    <p:embeddedFont>
      <p:font typeface="Open Sans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regular.fntdata"/><Relationship Id="rId22" Type="http://schemas.openxmlformats.org/officeDocument/2006/relationships/font" Target="fonts/OpenSansLight-italic.fntdata"/><Relationship Id="rId21" Type="http://schemas.openxmlformats.org/officeDocument/2006/relationships/font" Target="fonts/OpenSansLight-bold.fntdata"/><Relationship Id="rId24" Type="http://schemas.openxmlformats.org/officeDocument/2006/relationships/font" Target="fonts/OpenSans-regular.fntdata"/><Relationship Id="rId23" Type="http://schemas.openxmlformats.org/officeDocument/2006/relationships/font" Target="fonts/OpenSansLigh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-italic.fntdata"/><Relationship Id="rId25" Type="http://schemas.openxmlformats.org/officeDocument/2006/relationships/font" Target="fonts/OpenSans-bold.fntdata"/><Relationship Id="rId27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EncodeSansBlack-bold.fntdata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finance.uw.edu/pafc/effort-reporting/ecc-office-hours" TargetMode="External"/><Relationship Id="rId4" Type="http://schemas.openxmlformats.org/officeDocument/2006/relationships/hyperlink" Target="https://finance.uw.edu/pafc/session_recordings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effortreporting@uw.edu" TargetMode="External"/><Relationship Id="rId4" Type="http://schemas.openxmlformats.org/officeDocument/2006/relationships/hyperlink" Target="mailto:effortreporting@uw.edu" TargetMode="External"/><Relationship Id="rId9" Type="http://schemas.openxmlformats.org/officeDocument/2006/relationships/hyperlink" Target="mailto:parksd2@uw.edu" TargetMode="External"/><Relationship Id="rId5" Type="http://schemas.openxmlformats.org/officeDocument/2006/relationships/hyperlink" Target="mailto:gcafco@uw.edu" TargetMode="External"/><Relationship Id="rId6" Type="http://schemas.openxmlformats.org/officeDocument/2006/relationships/hyperlink" Target="https://finance.uw.edu/pafc/" TargetMode="External"/><Relationship Id="rId7" Type="http://schemas.openxmlformats.org/officeDocument/2006/relationships/hyperlink" Target="https://finance.uw.edu/pafc/effort-reporting/ecc-office-hours" TargetMode="External"/><Relationship Id="rId8" Type="http://schemas.openxmlformats.org/officeDocument/2006/relationships/hyperlink" Target="mailto:mgard4@uw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gcafco@uw.edu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finance.uw.edu/pafc/regulations/links-regulations-and-sponsor-si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8" y="1640262"/>
            <a:ext cx="7181100" cy="208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COMPLIANCE HOT TOPIC: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FEDERAL REGULATIONS UPDATE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October 2024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300"/>
              <a:buNone/>
            </a:pPr>
            <a:r>
              <a:rPr lang="en-US" sz="4300">
                <a:latin typeface="Arial"/>
                <a:ea typeface="Arial"/>
                <a:cs typeface="Arial"/>
                <a:sym typeface="Arial"/>
              </a:rPr>
              <a:t>EFFORT REPORTING / ECC OFFICE HOURS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Upcoming Effort / ECC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“Focused Topic” Office Hour</a:t>
            </a:r>
            <a:endParaRPr/>
          </a:p>
        </p:txBody>
      </p:sp>
      <p:sp>
        <p:nvSpPr>
          <p:cNvPr id="121" name="Google Shape;121;p2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Thursday, October 17</a:t>
            </a:r>
            <a:r>
              <a:rPr baseline="30000" lang="en-US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@ 10:00am – 11:00am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Scheduled topics: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Placing statements “On Hold”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Recertification of Effort and Project Statements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Office Hour info and Zoom links: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https://finance.uw.edu/pafc/effort-reporting/ecc-office-hours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Sessions are recorded and uploaded to the PAFC website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https://finance.uw.edu/pafc/session_recordings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1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128" name="Google Shape;128;p2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31469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7622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effortreporting@uw.edu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(Effort questions)</a:t>
            </a:r>
            <a:endParaRPr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indent="-27622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gcafco@uw.edu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(All other compliance questions)</a:t>
            </a:r>
            <a:endParaRPr/>
          </a:p>
          <a:p>
            <a:pPr indent="-27622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31469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Open Office Hour every Friday @ 10am</a:t>
            </a:r>
            <a:endParaRPr/>
          </a:p>
          <a:p>
            <a:pPr indent="-27622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https://finance.uw.edu/pafc/effort-reporting/ecc-office-hours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31469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7622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66666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mgard4@uw.edu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31469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David Parks, Effort Compliance Analyst</a:t>
            </a:r>
            <a:endParaRPr/>
          </a:p>
          <a:p>
            <a:pPr indent="-27622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parksd2@uw.edu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Changes to the Federal Research Terms &amp; Conditions</a:t>
            </a:r>
            <a:endParaRPr/>
          </a:p>
        </p:txBody>
      </p:sp>
      <p:sp>
        <p:nvSpPr>
          <p:cNvPr id="60" name="Google Shape;60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  <p:pic>
        <p:nvPicPr>
          <p:cNvPr id="61" name="Google Shape;6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0690" y="1571772"/>
            <a:ext cx="5926795" cy="4521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Changes to the Federal Research Terms &amp; Conditions</a:t>
            </a:r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Inter-agency interpretation couldn’t be accomplished in limited time prior to issuance of regs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RTCs page will be archived on the NSF website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links and content will still be available but will not be updated by the Federal agencies in the future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RTCs will not be updated in the future by the federal agencies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This includes the Prior Approval Matrix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Going Forward: Research Terms &amp; Conditions</a:t>
            </a:r>
            <a:endParaRPr/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Applicable for awards issued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prior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to October 1, 2024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Not applicable for new or modified (continuing or supplemental) awards issued on or after October 1, 2024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awards will reference the PAPPG, GC-1 or 2 CFR 200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Other Federal agencies should reference their agency specific terms and conditions (e.g., NIH Grants Policy Statement)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Research Terms &amp; Conditions: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NSF-specific Guidance</a:t>
            </a:r>
            <a:endParaRPr/>
          </a:p>
        </p:txBody>
      </p:sp>
      <p:sp>
        <p:nvSpPr>
          <p:cNvPr id="81" name="Google Shape;81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 the case of any inconsistency between the coverage contained in the NSF PAPPG and the Federal Regulations, the Federal Regulations will apply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Where to go for NSF policies?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Grant Terms and Conditions (GC-1)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PAPPG (“Proposal &amp; Award Policies &amp; Procedures Guide”)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 CFR 200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Research Terms &amp; Conditions: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Prior Approval Matrix</a:t>
            </a:r>
            <a:endParaRPr/>
          </a:p>
        </p:txBody>
      </p:sp>
      <p:sp>
        <p:nvSpPr>
          <p:cNvPr id="88" name="Google Shape;88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 NSF Awards: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Prior Approval Matrix will be revised to solely list requirements that are applicable to only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NSF awards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 non-NSF Awards: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Prior Approval Matrix will not be updated going forward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matrix not applicable for Awards beginning on or after October 1, 2024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Federal Regulations Pyramid –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Awards beginning on or after October 1, 2024</a:t>
            </a:r>
            <a:endParaRPr/>
          </a:p>
        </p:txBody>
      </p:sp>
      <p:sp>
        <p:nvSpPr>
          <p:cNvPr id="95" name="Google Shape;95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70941" y="1547717"/>
            <a:ext cx="6802117" cy="4466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Reminders</a:t>
            </a:r>
            <a:endParaRPr/>
          </a:p>
        </p:txBody>
      </p:sp>
      <p:sp>
        <p:nvSpPr>
          <p:cNvPr id="102" name="Google Shape;102;p1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Review your Notice of Award to determine the applicable policies and terms and conditions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Federal agencies are required to include links in the Notice of Award to applicable terms and conditions 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Reach out to PAFC if you have questions concerning which policies, terms and conditions apply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Federal Sponsor Policies</a:t>
            </a:r>
            <a:endParaRPr/>
          </a:p>
        </p:txBody>
      </p:sp>
      <p:sp>
        <p:nvSpPr>
          <p:cNvPr id="109" name="Google Shape;109;p1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Links to Regulations and Sponsor Sites: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https://finance.uw.edu/pafc/regulations/links-regulations-and-sponsor-sites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