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6" r:id="rId1"/>
    <p:sldMasterId id="2147483657" r:id="rId2"/>
  </p:sldMasterIdLst>
  <p:notesMasterIdLst>
    <p:notesMasterId r:id="rId6"/>
  </p:notesMasterIdLst>
  <p:sldIdLst>
    <p:sldId id="256" r:id="rId3"/>
    <p:sldId id="257" r:id="rId4"/>
    <p:sldId id="258" r:id="rId5"/>
  </p:sldIdLst>
  <p:sldSz cx="9144000" cy="6858000" type="screen4x3"/>
  <p:notesSz cx="6858000" cy="9144000"/>
  <p:embeddedFontLst>
    <p:embeddedFont>
      <p:font typeface="Encode Sans Black" panose="020B0604020202020204" charset="0"/>
      <p:bold r:id="rId7"/>
    </p:embeddedFont>
    <p:embeddedFont>
      <p:font typeface="Merriweather Sans" pitchFamily="2" charset="0"/>
      <p:regular r:id="rId8"/>
    </p:embeddedFont>
    <p:embeddedFont>
      <p:font typeface="Open Sans" panose="020B0606030504020204" pitchFamily="34" charset="0"/>
      <p:regular r:id="rId9"/>
      <p:bold r:id="rId10"/>
      <p:italic r:id="rId11"/>
      <p:boldItalic r:id="rId12"/>
    </p:embeddedFont>
    <p:embeddedFont>
      <p:font typeface="Open Sans Light" panose="020B0306030504020204" pitchFamily="3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836" y="108"/>
      </p:cViewPr>
      <p:guideLst>
        <p:guide orient="horz" pos="2488"/>
        <p:guide pos="4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10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3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bg>
      <p:bgPr>
        <a:solidFill>
          <a:srgbClr val="4B2E83"/>
        </a:solidFill>
        <a:effectLst/>
      </p:bgPr>
    </p:bg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7;p2" descr="UW_W Logo_Whit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2"/>
          <p:cNvSpPr txBox="1">
            <a:spLocks noGrp="1"/>
          </p:cNvSpPr>
          <p:nvPr>
            <p:ph type="body" idx="1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0" name="Google Shape;10;p2" descr="Bar_RtAngle_7502_RGB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Subheader + Content">
  <p:cSld name="Header + Subheader + Conten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body" idx="2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body" idx="3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5" name="Google Shape;15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3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Content">
  <p:cSld name="Header + Content">
    <p:bg>
      <p:bgPr>
        <a:solidFill>
          <a:srgbClr val="4B2E83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oogle Shape;18;p4" descr="UW_W Logo_Whit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1" name="Google Shape;21;p4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Graphic">
  <p:cSld name="Header + Graphic">
    <p:bg>
      <p:bgPr>
        <a:solidFill>
          <a:srgbClr val="4B2E83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5"/>
          <p:cNvSpPr>
            <a:spLocks noGrp="1"/>
          </p:cNvSpPr>
          <p:nvPr>
            <p:ph type="chart" idx="2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6" name="Google Shape;26;p5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Content">
  <p:cSld name="Header +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31" name="Google Shape;31;p7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7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body" idx="1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sz="5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35" name="Google Shape;35;p8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8" descr="Wordmark_center_Purple_HEX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8" descr="Bar_RtAngle_7502_RGB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Subheader + Content">
  <p:cSld name="Header + Subheader +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2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3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42" name="Google Shape;42;p9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9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Graphic">
  <p:cSld name="Header + Graphic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>
            <a:spLocks noGrp="1"/>
          </p:cNvSpPr>
          <p:nvPr>
            <p:ph type="chart" idx="2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sz="2400" b="0" i="1" u="none" strike="noStrike" cap="non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47" name="Google Shape;47;p10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p10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2E8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iportal.uw.edu/catalog?sa=financ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hyperlink" Target="mailto:grantrpt@uw.edu" TargetMode="External"/><Relationship Id="rId4" Type="http://schemas.openxmlformats.org/officeDocument/2006/relationships/hyperlink" Target="https://docs.google.com/spreadsheets/d/1_OImSCFPZWdVFwFoWaOZE9EjWMSRqJ4m/edit?usp=sharing&amp;ouid=103547528527863486825&amp;rtpof=true&amp;sd=tru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>
            <a:spLocks noGrp="1"/>
          </p:cNvSpPr>
          <p:nvPr>
            <p:ph type="title"/>
          </p:nvPr>
        </p:nvSpPr>
        <p:spPr>
          <a:xfrm>
            <a:off x="692029" y="1640263"/>
            <a:ext cx="6972300" cy="1593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None/>
            </a:pPr>
            <a:r>
              <a:rPr lang="en-US" sz="50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Award, Proposal and Related Requests since FY24</a:t>
            </a:r>
            <a:endParaRPr/>
          </a:p>
        </p:txBody>
      </p:sp>
      <p:sp>
        <p:nvSpPr>
          <p:cNvPr id="54" name="Google Shape;54;p11"/>
          <p:cNvSpPr txBox="1"/>
          <p:nvPr/>
        </p:nvSpPr>
        <p:spPr>
          <a:xfrm>
            <a:off x="692029" y="4308049"/>
            <a:ext cx="6656731" cy="1812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November 2024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Aron Knapp (she/her)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Office of Research Information Service (ORIS)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671756" y="371510"/>
            <a:ext cx="8264853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AWARD, PROPOSAL &amp; RELATED REQUESTS</a:t>
            </a:r>
            <a:br>
              <a:rPr lang="en-US" sz="3000" b="0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(1 of 2)</a:t>
            </a:r>
            <a:endParaRPr sz="3000" b="0" i="0" u="none" strike="noStrike" cap="none">
              <a:solidFill>
                <a:srgbClr val="4B2E8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2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What: </a:t>
            </a:r>
            <a:r>
              <a:rPr lang="en-US" sz="2000" b="0">
                <a:latin typeface="Arial"/>
                <a:ea typeface="Arial"/>
                <a:cs typeface="Arial"/>
                <a:sym typeface="Arial"/>
              </a:rPr>
              <a:t>an excel workbook presenting WD and SAGE post FT go-live (FY24) data.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Why: </a:t>
            </a:r>
            <a:r>
              <a:rPr lang="en-US" sz="2000" b="0">
                <a:latin typeface="Arial"/>
                <a:ea typeface="Arial"/>
                <a:cs typeface="Arial"/>
                <a:sym typeface="Arial"/>
              </a:rPr>
              <a:t>Downloadable, pivotable, searchable data for your local analysis, connecting WD &amp; SAGE items, and checking status!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What is </a:t>
            </a:r>
            <a:r>
              <a:rPr lang="en-US" i="1">
                <a:latin typeface="Arial"/>
                <a:ea typeface="Arial"/>
                <a:cs typeface="Arial"/>
                <a:sym typeface="Arial"/>
              </a:rPr>
              <a:t>IN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the workbook?: 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1F1F1F"/>
              </a:buClr>
              <a:buSzPts val="2000"/>
              <a:buChar char="–"/>
            </a:pPr>
            <a:r>
              <a:rPr lang="en-US" b="0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eGC1s created or received in OSP since FY24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1F1F1F"/>
              </a:buClr>
              <a:buSzPts val="2000"/>
              <a:buChar char="–"/>
            </a:pPr>
            <a:r>
              <a:rPr lang="en-US" b="0" i="0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Active converted Awards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1F1F1F"/>
              </a:buClr>
              <a:buSzPts val="2000"/>
              <a:buChar char="–"/>
            </a:pPr>
            <a:r>
              <a:rPr lang="en-US" b="0" i="0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Awards created in Workday since FY24. 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1F1F1F"/>
              </a:buClr>
              <a:buSzPts val="2000"/>
              <a:buChar char="–"/>
            </a:pPr>
            <a:r>
              <a:rPr lang="en-US" b="0" i="0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SAGE Award Setup Requests (ASRs) created since FY24</a:t>
            </a:r>
            <a:endParaRPr b="0">
              <a:solidFill>
                <a:srgbClr val="1F1F1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1F1F1F"/>
              </a:buClr>
              <a:buSzPts val="2000"/>
              <a:buChar char="–"/>
            </a:pPr>
            <a:r>
              <a:rPr lang="en-US" b="0" i="0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SAGE Award Modification Requests (MODs) created since FY24. 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1F1F1F"/>
              </a:buClr>
              <a:buSzPts val="2000"/>
              <a:buChar char="–"/>
            </a:pPr>
            <a:r>
              <a:rPr lang="en-US" b="0" i="0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Subaward Requests received in OSP since FY24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1F1F1F"/>
              </a:buClr>
              <a:buSzPts val="2000"/>
              <a:buChar char="–"/>
            </a:pPr>
            <a:r>
              <a:rPr lang="en-US" b="0" i="0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Non-Award Agreements received in OSP since FY24</a:t>
            </a:r>
            <a:endParaRPr b="0">
              <a:solidFill>
                <a:srgbClr val="1F1F1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lvl="1" indent="-158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endParaRPr b="0" i="0">
              <a:solidFill>
                <a:srgbClr val="1F1F1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lvl="1" indent="-158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endParaRPr b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2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Aron Knapp - ORIS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274280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AWARD, PROPOSAL &amp; RELATED REQUESTS</a:t>
            </a:r>
            <a:br>
              <a:rPr lang="en-US" sz="3000" b="0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400" b="0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(2 of 2)</a:t>
            </a:r>
            <a:endParaRPr sz="3000" b="0" i="0" u="none" strike="noStrike" cap="none">
              <a:solidFill>
                <a:srgbClr val="4B2E8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3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What is </a:t>
            </a:r>
            <a:r>
              <a:rPr lang="en-US" i="1">
                <a:latin typeface="Arial"/>
                <a:ea typeface="Arial"/>
                <a:cs typeface="Arial"/>
                <a:sym typeface="Arial"/>
              </a:rPr>
              <a:t>NOT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in the data?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b="0">
                <a:latin typeface="Arial"/>
                <a:ea typeface="Arial"/>
                <a:cs typeface="Arial"/>
                <a:sym typeface="Arial"/>
              </a:rPr>
              <a:t>WD Budget or other core financial data</a:t>
            </a:r>
            <a:endParaRPr/>
          </a:p>
          <a:p>
            <a:pPr marL="1143000" lvl="2" indent="-228600" algn="l" rtl="0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Char char="&gt;"/>
            </a:pPr>
            <a:r>
              <a:rPr lang="en-US" b="0">
                <a:latin typeface="Arial"/>
                <a:ea typeface="Arial"/>
                <a:cs typeface="Arial"/>
                <a:sym typeface="Arial"/>
              </a:rPr>
              <a:t>Use the UW IT BI Portal for FIN data: </a:t>
            </a:r>
            <a:r>
              <a:rPr lang="en-US" b="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https://biportal.uw.edu/catalog?sa=finance</a:t>
            </a:r>
            <a:endParaRPr b="0">
              <a:latin typeface="Arial"/>
              <a:ea typeface="Arial"/>
              <a:cs typeface="Arial"/>
              <a:sym typeface="Arial"/>
            </a:endParaRPr>
          </a:p>
          <a:p>
            <a:pPr marL="742950" lvl="1" indent="-158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Where can I find the workbook: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b="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Award, Proposal &amp; Related Requests google link</a:t>
            </a:r>
            <a:endParaRPr b="0"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b="0">
                <a:latin typeface="Arial"/>
                <a:ea typeface="Arial"/>
                <a:cs typeface="Arial"/>
                <a:sym typeface="Arial"/>
              </a:rPr>
              <a:t>Refreshed weekly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b="0">
                <a:latin typeface="Arial"/>
                <a:ea typeface="Arial"/>
                <a:cs typeface="Arial"/>
                <a:sym typeface="Arial"/>
              </a:rPr>
              <a:t>email </a:t>
            </a:r>
            <a:r>
              <a:rPr lang="en-US" b="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grantrpt@uw.edu</a:t>
            </a:r>
            <a:r>
              <a:rPr lang="en-US" b="0">
                <a:latin typeface="Arial"/>
                <a:ea typeface="Arial"/>
                <a:cs typeface="Arial"/>
                <a:sym typeface="Arial"/>
              </a:rPr>
              <a:t> with enhancement requests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DEMO!</a:t>
            </a:r>
            <a:endParaRPr/>
          </a:p>
        </p:txBody>
      </p:sp>
      <p:sp>
        <p:nvSpPr>
          <p:cNvPr id="68" name="Google Shape;68;p13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- Aron - ORIS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225</Words>
  <Application>Microsoft Office PowerPoint</Application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Open Sans</vt:lpstr>
      <vt:lpstr>Open Sans Light</vt:lpstr>
      <vt:lpstr>Encode Sans Black</vt:lpstr>
      <vt:lpstr>Merriweather Sans</vt:lpstr>
      <vt:lpstr>Custom Design</vt:lpstr>
      <vt:lpstr>1_Custom Design</vt:lpstr>
      <vt:lpstr>Award, Proposal and Related Requests since FY24</vt:lpstr>
      <vt:lpstr>AWARD, PROPOSAL &amp; RELATED REQUESTS (1 of 2)</vt:lpstr>
      <vt:lpstr>AWARD, PROPOSAL &amp; RELATED REQUESTS (2 of 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Patrick F. Carney</dc:creator>
  <cp:lastModifiedBy>gcahelp</cp:lastModifiedBy>
  <cp:revision>1</cp:revision>
  <dcterms:modified xsi:type="dcterms:W3CDTF">2024-11-20T17:42:53Z</dcterms:modified>
</cp:coreProperties>
</file>