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2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6858000" cx="9144000"/>
  <p:notesSz cx="6858000" cy="9144000"/>
  <p:embeddedFontLst>
    <p:embeddedFont>
      <p:font typeface="Encode Sans Black"/>
      <p:bold r:id="rId11"/>
    </p:embeddedFont>
    <p:embeddedFont>
      <p:font typeface="Open Sans Light"/>
      <p:regular r:id="rId12"/>
      <p:bold r:id="rId13"/>
      <p:italic r:id="rId14"/>
      <p:boldItalic r:id="rId15"/>
    </p:embeddedFont>
    <p:embeddedFont>
      <p:font typeface="Open Sans"/>
      <p:regular r:id="rId16"/>
      <p:bold r:id="rId17"/>
      <p:italic r:id="rId18"/>
      <p:boldItalic r:id="rId1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EncodeSansBlack-bold.fntdata"/><Relationship Id="rId10" Type="http://schemas.openxmlformats.org/officeDocument/2006/relationships/slide" Target="slides/slide6.xml"/><Relationship Id="rId13" Type="http://schemas.openxmlformats.org/officeDocument/2006/relationships/font" Target="fonts/OpenSansLight-bold.fntdata"/><Relationship Id="rId12" Type="http://schemas.openxmlformats.org/officeDocument/2006/relationships/font" Target="fonts/OpenSansLight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OpenSansLight-boldItalic.fntdata"/><Relationship Id="rId14" Type="http://schemas.openxmlformats.org/officeDocument/2006/relationships/font" Target="fonts/OpenSansLight-italic.fntdata"/><Relationship Id="rId17" Type="http://schemas.openxmlformats.org/officeDocument/2006/relationships/font" Target="fonts/OpenSans-bold.fntdata"/><Relationship Id="rId16" Type="http://schemas.openxmlformats.org/officeDocument/2006/relationships/font" Target="fonts/OpenSans-regular.fntdata"/><Relationship Id="rId5" Type="http://schemas.openxmlformats.org/officeDocument/2006/relationships/slide" Target="slides/slide1.xml"/><Relationship Id="rId19" Type="http://schemas.openxmlformats.org/officeDocument/2006/relationships/font" Target="fonts/OpenSans-boldItalic.fntdata"/><Relationship Id="rId6" Type="http://schemas.openxmlformats.org/officeDocument/2006/relationships/slide" Target="slides/slide2.xml"/><Relationship Id="rId18" Type="http://schemas.openxmlformats.org/officeDocument/2006/relationships/font" Target="fonts/OpenSans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/>
          <p:nvPr>
            <p:ph idx="2" type="hdr"/>
          </p:nvPr>
        </p:nvSpPr>
        <p:spPr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4" name="Google Shape;4;n"/>
          <p:cNvSpPr txBox="1"/>
          <p:nvPr>
            <p:ph idx="10" type="dt"/>
          </p:nvPr>
        </p:nvSpPr>
        <p:spPr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" name="Google Shape;5;n"/>
          <p:cNvSpPr/>
          <p:nvPr>
            <p:ph idx="3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6" name="Google Shape;6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28600" lvl="0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228600" lvl="1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228600" lvl="2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228600" lvl="3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228600" lvl="4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228600" lvl="5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228600" lvl="6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228600" lvl="7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228600" lvl="8" marL="4114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7" name="Google Shape;7;n"/>
          <p:cNvSpPr txBox="1"/>
          <p:nvPr>
            <p:ph idx="11" type="ftr"/>
          </p:nvPr>
        </p:nvSpPr>
        <p:spPr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0" lvl="0" mar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457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914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1371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18288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22860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27432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32004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365760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n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b="0" i="0" lang="en-US" sz="1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2bede33c40_0_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33" name="Google Shape;33;g2bede33c40_0_4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g418b5b4128_0_32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9" name="Google Shape;39;g418b5b4128_0_3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0" name="Google Shape;40;g418b5b4128_0_32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g26f9f3ff3cd_0_6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46" name="Google Shape;46;g26f9f3ff3cd_0_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47" name="Google Shape;47;g26f9f3ff3cd_0_6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2da541708e7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3" name="Google Shape;53;g2da541708e7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54" name="Google Shape;54;g2da541708e7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26f9f3ff3cd_0_0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26f9f3ff3cd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100"/>
          </a:p>
        </p:txBody>
      </p:sp>
      <p:sp>
        <p:nvSpPr>
          <p:cNvPr id="61" name="Google Shape;61;g26f9f3ff3cd_0_0:notes"/>
          <p:cNvSpPr txBox="1"/>
          <p:nvPr>
            <p:ph idx="12" type="sldNum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rtl="0" algn="r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2bede33c40_0_5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Calibri"/>
              <a:buNone/>
            </a:pPr>
            <a:r>
              <a:t/>
            </a:r>
            <a:endParaRPr b="0" i="0" sz="1200" u="none" cap="none" strike="noStrik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67" name="Google Shape;67;g2bede33c40_0_57:notes"/>
          <p:cNvSpPr/>
          <p:nvPr>
            <p:ph idx="2" type="sldImg"/>
          </p:nvPr>
        </p:nvSpPr>
        <p:spPr>
          <a:xfrm>
            <a:off x="1143000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12700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Relationship Id="rId3" Type="http://schemas.openxmlformats.org/officeDocument/2006/relationships/image" Target="../media/image2.png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png"/><Relationship Id="rId3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>
  <p:cSld name="Title Slide">
    <p:spTree>
      <p:nvGrpSpPr>
        <p:cNvPr id="10" name="Shape 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Google Shape;11;p2"/>
          <p:cNvSpPr txBox="1"/>
          <p:nvPr>
            <p:ph idx="1" type="body"/>
          </p:nvPr>
        </p:nvSpPr>
        <p:spPr>
          <a:xfrm>
            <a:off x="671757" y="1167124"/>
            <a:ext cx="6972300" cy="2641756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546100" lvl="0" marL="457200" marR="0" rtl="0" algn="l">
              <a:lnSpc>
                <a:spcPct val="100000"/>
              </a:lnSpc>
              <a:spcBef>
                <a:spcPts val="1000"/>
              </a:spcBef>
              <a:spcAft>
                <a:spcPts val="0"/>
              </a:spcAft>
              <a:buClr>
                <a:srgbClr val="4B2E83"/>
              </a:buClr>
              <a:buSzPts val="5000"/>
              <a:buFont typeface="Arial"/>
              <a:buChar char="●"/>
              <a:defRPr b="0" i="0" sz="5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2" name="Google Shape;12;p2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Wordmark_center_Purple_HEX.png" id="13" name="Google Shape;13;p2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92039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4" name="Google Shape;14;p2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813587" y="4006085"/>
            <a:ext cx="2264487" cy="112762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Content">
  <p:cSld name="Header + Content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3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7" name="Google Shape;17;p3"/>
          <p:cNvSpPr txBox="1"/>
          <p:nvPr>
            <p:ph idx="2" type="body"/>
          </p:nvPr>
        </p:nvSpPr>
        <p:spPr>
          <a:xfrm>
            <a:off x="659305" y="1736725"/>
            <a:ext cx="8196210" cy="4015497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Open Sans"/>
              <a:buChar char="–"/>
              <a:defRPr b="0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0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Open Sans"/>
              <a:buChar char="–"/>
              <a:defRPr b="0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0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Calibri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 Logo_Purple_2685_HEX.png" id="18" name="Google Shape;18;p3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7448139" y="5949410"/>
            <a:ext cx="1368171" cy="923452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19" name="Google Shape;19;p3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Subheader + Content">
  <p:cSld name="Header + Subheader + Content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2" name="Google Shape;22;p4"/>
          <p:cNvSpPr txBox="1"/>
          <p:nvPr>
            <p:ph idx="2" type="body"/>
          </p:nvPr>
        </p:nvSpPr>
        <p:spPr>
          <a:xfrm>
            <a:off x="659305" y="2320239"/>
            <a:ext cx="8197114" cy="3810086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Merriweather Sans"/>
              <a:buChar char="&gt;"/>
              <a:defRPr b="1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355600" lvl="1" marL="914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4B2E83"/>
              </a:buClr>
              <a:buSzPts val="2000"/>
              <a:buFont typeface="Arial"/>
              <a:buChar char="–"/>
              <a:defRPr b="1" i="0" sz="2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indent="-342900" lvl="2" marL="1371600" marR="0" rtl="0" algn="l">
              <a:lnSpc>
                <a:spcPct val="100000"/>
              </a:lnSpc>
              <a:spcBef>
                <a:spcPts val="360"/>
              </a:spcBef>
              <a:spcAft>
                <a:spcPts val="0"/>
              </a:spcAft>
              <a:buClr>
                <a:srgbClr val="4B2E83"/>
              </a:buClr>
              <a:buSzPts val="1800"/>
              <a:buFont typeface="Merriweather Sans"/>
              <a:buChar char="&gt;"/>
              <a:defRPr b="1" i="0" sz="18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indent="-330200" lvl="3" marL="1828800" marR="0" rtl="0" algn="l">
              <a:lnSpc>
                <a:spcPct val="100000"/>
              </a:lnSpc>
              <a:spcBef>
                <a:spcPts val="320"/>
              </a:spcBef>
              <a:spcAft>
                <a:spcPts val="0"/>
              </a:spcAft>
              <a:buClr>
                <a:srgbClr val="4B2E83"/>
              </a:buClr>
              <a:buSzPts val="1600"/>
              <a:buFont typeface="Arial"/>
              <a:buChar char="–"/>
              <a:defRPr b="1" i="0" sz="16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indent="-317500" lvl="4" marL="2286000" marR="0" rtl="0" algn="l">
              <a:lnSpc>
                <a:spcPct val="100000"/>
              </a:lnSpc>
              <a:spcBef>
                <a:spcPts val="280"/>
              </a:spcBef>
              <a:spcAft>
                <a:spcPts val="0"/>
              </a:spcAft>
              <a:buClr>
                <a:srgbClr val="4B2E83"/>
              </a:buClr>
              <a:buSzPts val="1400"/>
              <a:buFont typeface="Merriweather Sans"/>
              <a:buChar char="&gt;"/>
              <a:defRPr b="1" i="0" sz="1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3" name="Google Shape;23;p4"/>
          <p:cNvSpPr txBox="1"/>
          <p:nvPr>
            <p:ph idx="3" type="body"/>
          </p:nvPr>
        </p:nvSpPr>
        <p:spPr>
          <a:xfrm>
            <a:off x="671757" y="1730667"/>
            <a:ext cx="8184662" cy="411171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81000" lvl="0" marL="457200" marR="0" rtl="0" algn="l">
              <a:lnSpc>
                <a:spcPct val="90000"/>
              </a:lnSpc>
              <a:spcBef>
                <a:spcPts val="480"/>
              </a:spcBef>
              <a:spcAft>
                <a:spcPts val="0"/>
              </a:spcAft>
              <a:buClr>
                <a:srgbClr val="4B2E83"/>
              </a:buClr>
              <a:buSzPts val="2400"/>
              <a:buFont typeface="Arial"/>
              <a:buChar char="●"/>
              <a:defRPr b="0" i="0" sz="24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4" name="Google Shape;24;p4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8215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25" name="Google Shape;25;p4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Header + Graphic">
  <p:cSld name="Header + Graphic">
    <p:spTree>
      <p:nvGrpSpPr>
        <p:cNvPr id="26" name="Shape 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Google Shape;27;p5"/>
          <p:cNvSpPr/>
          <p:nvPr>
            <p:ph idx="2" type="chart"/>
          </p:nvPr>
        </p:nvSpPr>
        <p:spPr>
          <a:xfrm>
            <a:off x="766763" y="1736725"/>
            <a:ext cx="8021637" cy="443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0" lvl="0" marL="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999999"/>
              </a:buClr>
              <a:buSzPts val="2400"/>
              <a:buFont typeface="Arial"/>
              <a:buNone/>
              <a:defRPr b="0" i="1" sz="2400" u="none" cap="none" strike="noStrike">
                <a:solidFill>
                  <a:srgbClr val="999999"/>
                </a:solidFill>
                <a:latin typeface="Open Sans Light"/>
                <a:ea typeface="Open Sans Light"/>
                <a:cs typeface="Open Sans Light"/>
                <a:sym typeface="Open Sans Light"/>
              </a:defRPr>
            </a:lvl1pPr>
            <a:lvl2pPr indent="-107950" lvl="1" marL="74295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76200" lvl="2" marL="11430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101600" lvl="3" marL="1600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101600" lvl="4" marL="2057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101600" lvl="5" marL="2514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101600" lvl="6" marL="2971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101600" lvl="7" marL="3429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101600" lvl="8" marL="3886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28" name="Google Shape;28;p5"/>
          <p:cNvSpPr txBox="1"/>
          <p:nvPr>
            <p:ph idx="1" type="body"/>
          </p:nvPr>
        </p:nvSpPr>
        <p:spPr>
          <a:xfrm>
            <a:off x="671757" y="371510"/>
            <a:ext cx="8184662" cy="991998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spcFirstLastPara="1" rIns="91425" wrap="square" tIns="91425">
            <a:noAutofit/>
          </a:bodyPr>
          <a:lstStyle>
            <a:lvl1pPr indent="-419100" lvl="0" marL="457200" marR="0" rtl="0"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rgbClr val="4B2E83"/>
              </a:buClr>
              <a:buSzPts val="3000"/>
              <a:buFont typeface="Arial"/>
              <a:buChar char="●"/>
              <a:defRPr b="0" i="0" sz="3000" u="none" cap="none" strike="noStrike">
                <a:solidFill>
                  <a:srgbClr val="4B2E83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indent="-406400" lvl="1" marL="914400" marR="0" rtl="0" algn="l">
              <a:lnSpc>
                <a:spcPct val="100000"/>
              </a:lnSpc>
              <a:spcBef>
                <a:spcPts val="560"/>
              </a:spcBef>
              <a:spcAft>
                <a:spcPts val="0"/>
              </a:spcAft>
              <a:buClr>
                <a:srgbClr val="E8D3A2"/>
              </a:buClr>
              <a:buSzPts val="2800"/>
              <a:buFont typeface="Arial"/>
              <a:buChar char="○"/>
              <a:defRPr b="0" i="0" sz="28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2pPr>
            <a:lvl3pPr indent="-381000" lvl="2" marL="13716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Clr>
                <a:srgbClr val="E8D3A2"/>
              </a:buClr>
              <a:buSzPts val="2400"/>
              <a:buFont typeface="Arial"/>
              <a:buChar char="■"/>
              <a:defRPr b="0" i="0" sz="24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3pPr>
            <a:lvl4pPr indent="-355600" lvl="3" marL="1828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●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4pPr>
            <a:lvl5pPr indent="-355600" lvl="4" marL="22860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E8D3A2"/>
              </a:buClr>
              <a:buSzPts val="2000"/>
              <a:buFont typeface="Arial"/>
              <a:buChar char="○"/>
              <a:defRPr b="0" i="0" sz="2000" u="none" cap="none" strike="noStrike">
                <a:solidFill>
                  <a:srgbClr val="E8D3A2"/>
                </a:solidFill>
                <a:latin typeface="Encode Sans Black"/>
                <a:ea typeface="Encode Sans Black"/>
                <a:cs typeface="Encode Sans Black"/>
                <a:sym typeface="Encode Sans Black"/>
              </a:defRPr>
            </a:lvl5pPr>
            <a:lvl6pPr indent="-355600" lvl="5" marL="27432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55600" lvl="6" marL="32004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55600" lvl="7" marL="36576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55600" lvl="8" marL="4114800" marR="0" rtl="0" algn="l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pic>
        <p:nvPicPr>
          <p:cNvPr descr="Wordmark_center_Purple_HEX.png" id="29" name="Google Shape;29;p5"/>
          <p:cNvPicPr preferRelativeResize="0"/>
          <p:nvPr/>
        </p:nvPicPr>
        <p:blipFill rotWithShape="1">
          <a:blip r:embed="rId2">
            <a:alphaModFix/>
          </a:blip>
          <a:srcRect b="0" l="0" r="0" t="0"/>
          <a:stretch/>
        </p:blipFill>
        <p:spPr>
          <a:xfrm>
            <a:off x="6363105" y="6487457"/>
            <a:ext cx="2407146" cy="163360"/>
          </a:xfrm>
          <a:prstGeom prst="rect">
            <a:avLst/>
          </a:prstGeom>
          <a:noFill/>
          <a:ln>
            <a:noFill/>
          </a:ln>
        </p:spPr>
      </p:pic>
      <p:pic>
        <p:nvPicPr>
          <p:cNvPr descr="Bar_RtAngle_7502_RGB.png" id="30" name="Google Shape;30;p5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784225" y="1437805"/>
            <a:ext cx="1346402" cy="67046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2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hyperlink" Target="https://www.washington.edu/research/osp/about-osp/osp-volume/" TargetMode="Externa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hyperlink" Target="https://finance.uw.edu/gca/node/1720" TargetMode="External"/><Relationship Id="rId4" Type="http://schemas.openxmlformats.org/officeDocument/2006/relationships/hyperlink" Target="https://finance.uw.edu/gca/node/1720" TargetMode="External"/><Relationship Id="rId5" Type="http://schemas.openxmlformats.org/officeDocument/2006/relationships/hyperlink" Target="https://finance.uw.edu/gca/node/1720" TargetMode="External"/><Relationship Id="rId6" Type="http://schemas.openxmlformats.org/officeDocument/2006/relationships/hyperlink" Target="https://finance.uw.edu/gca/node/1720" TargetMode="External"/><Relationship Id="rId7" Type="http://schemas.openxmlformats.org/officeDocument/2006/relationships/hyperlink" Target="https://finance.uw.edu/gca/node/1720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hyperlink" Target="https://www.washington.edu/research/faq/urgent-osp-asr-mod-and-subawards/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Relationship Id="rId3" Type="http://schemas.openxmlformats.org/officeDocument/2006/relationships/hyperlink" Target="https://www.washington.edu/research/myresearch-lifecycle/setup/subawards/" TargetMode="External"/><Relationship Id="rId4" Type="http://schemas.openxmlformats.org/officeDocument/2006/relationships/hyperlink" Target="https://www.washington.edu/research/myresearch-lifecycle/setup/subawards/#first-steps" TargetMode="External"/><Relationship Id="rId5" Type="http://schemas.openxmlformats.org/officeDocument/2006/relationships/hyperlink" Target="https://www.washington.edu/research/myresearch-lifecycle/setup/subawards/#next-steps-subawards" TargetMode="External"/><Relationship Id="rId6" Type="http://schemas.openxmlformats.org/officeDocument/2006/relationships/hyperlink" Target="https://www.washington.edu/research/osp/about-osp/osp-volume/" TargetMode="External"/><Relationship Id="rId7" Type="http://schemas.openxmlformats.org/officeDocument/2006/relationships/hyperlink" Target="https://www.washington.edu/research/faq/urgent-osp-asr-mod-and-subawards/" TargetMode="Externa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4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6"/>
          <p:cNvSpPr txBox="1"/>
          <p:nvPr>
            <p:ph idx="1" type="body"/>
          </p:nvPr>
        </p:nvSpPr>
        <p:spPr>
          <a:xfrm>
            <a:off x="671757" y="1167124"/>
            <a:ext cx="6972300" cy="26418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1500"/>
              <a:buFont typeface="Arial"/>
              <a:buNone/>
            </a:pPr>
            <a:r>
              <a:rPr lang="en-US" sz="3700">
                <a:latin typeface="Encode Sans Black"/>
                <a:ea typeface="Encode Sans Black"/>
                <a:cs typeface="Encode Sans Black"/>
                <a:sym typeface="Encode Sans Black"/>
              </a:rPr>
              <a:t>Subaward Update</a:t>
            </a:r>
            <a:endParaRPr sz="3700"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36" name="Google Shape;36;p6"/>
          <p:cNvSpPr txBox="1"/>
          <p:nvPr/>
        </p:nvSpPr>
        <p:spPr>
          <a:xfrm>
            <a:off x="692029" y="4736699"/>
            <a:ext cx="6656700" cy="1310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May 7, 2024 </a:t>
            </a:r>
            <a:r>
              <a:rPr b="0" i="0" lang="en-US" sz="1600" u="none" cap="none" strike="noStrik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MRAM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lang="en-US" sz="1600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Amanda Snyder</a:t>
            </a:r>
            <a:endParaRPr/>
          </a:p>
          <a:p>
            <a:pPr indent="0" lvl="0" marL="0" marR="0" rtl="0" algn="l">
              <a:lnSpc>
                <a:spcPct val="150000"/>
              </a:lnSpc>
              <a:spcBef>
                <a:spcPts val="320"/>
              </a:spcBef>
              <a:spcAft>
                <a:spcPts val="0"/>
              </a:spcAft>
              <a:buClr>
                <a:srgbClr val="33006F"/>
              </a:buClr>
              <a:buSzPts val="400"/>
              <a:buFont typeface="Arial"/>
              <a:buNone/>
            </a:pPr>
            <a:r>
              <a:rPr b="0" i="0" lang="en-US" sz="1600" u="none" cap="none" strike="noStrike">
                <a:solidFill>
                  <a:srgbClr val="33006F"/>
                </a:solidFill>
                <a:latin typeface="Open Sans"/>
                <a:ea typeface="Open Sans"/>
                <a:cs typeface="Open Sans"/>
                <a:sym typeface="Open Sans"/>
              </a:rPr>
              <a:t>Office of Sponsored Programs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7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Where we are…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43" name="Google Shape;43;p7"/>
          <p:cNvSpPr txBox="1"/>
          <p:nvPr>
            <p:ph idx="2" type="body"/>
          </p:nvPr>
        </p:nvSpPr>
        <p:spPr>
          <a:xfrm>
            <a:off x="659305" y="1584325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OSP has 852 subaward actions in our office</a:t>
            </a:r>
            <a:endParaRPr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typical high is ~350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 u="sng">
                <a:solidFill>
                  <a:schemeClr val="hlink"/>
                </a:solidFill>
                <a:hlinkClick r:id="rId3"/>
              </a:rPr>
              <a:t>Volume page updated</a:t>
            </a:r>
            <a:r>
              <a:rPr lang="en-US"/>
              <a:t> based on MRAM feedback</a:t>
            </a:r>
            <a:endParaRPr/>
          </a:p>
          <a:p>
            <a:pPr indent="-355600" lvl="1" marL="914400" rtl="0" algn="l"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more transparency &amp; detail into subaward volume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Two subaward administrator positions in the interview process 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One temporary position started 5/1</a:t>
            </a:r>
            <a:endParaRPr/>
          </a:p>
          <a:p>
            <a:pPr indent="-381000" lvl="0" marL="457200" rtl="0" algn="l"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3 Contracts Team members continue to support the Subawards Team</a:t>
            </a:r>
            <a:endParaRPr/>
          </a:p>
          <a:p>
            <a:pPr indent="0" lvl="0" marL="9144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8"/>
          <p:cNvSpPr txBox="1"/>
          <p:nvPr>
            <p:ph idx="1" type="body"/>
          </p:nvPr>
        </p:nvSpPr>
        <p:spPr>
          <a:xfrm>
            <a:off x="671757" y="4477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Reminders &amp; Updates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50" name="Google Shape;50;p8"/>
          <p:cNvSpPr txBox="1"/>
          <p:nvPr>
            <p:ph idx="2" type="body"/>
          </p:nvPr>
        </p:nvSpPr>
        <p:spPr>
          <a:xfrm>
            <a:off x="589705" y="1421250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marR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Advances</a:t>
            </a:r>
            <a:r>
              <a:rPr lang="en-US"/>
              <a:t> do not help you get a subaward setup sooner</a:t>
            </a:r>
            <a:endParaRPr/>
          </a:p>
          <a:p>
            <a:pPr indent="-355600" lvl="1" marL="914400" rt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If a pending ASR or MOD is urgent because of an outgoing subaward, </a:t>
            </a:r>
            <a:r>
              <a:rPr lang="en-US"/>
              <a:t>escalate via </a:t>
            </a:r>
            <a:r>
              <a:rPr lang="en-US" u="sng">
                <a:solidFill>
                  <a:schemeClr val="hlink"/>
                </a:solidFill>
                <a:hlinkClick r:id="rId3"/>
              </a:rPr>
              <a:t>GCA</a:t>
            </a:r>
            <a:r>
              <a:rPr lang="en-US" u="sng">
                <a:solidFill>
                  <a:schemeClr val="hlink"/>
                </a:solidFill>
                <a:hlinkClick r:id="rId4"/>
              </a:rPr>
              <a:t> </a:t>
            </a:r>
            <a:r>
              <a:rPr lang="en-US" u="sng">
                <a:solidFill>
                  <a:schemeClr val="hlink"/>
                </a:solidFill>
                <a:hlinkClick r:id="rId5"/>
              </a:rPr>
              <a:t>Urgent</a:t>
            </a:r>
            <a:r>
              <a:rPr lang="en-US" u="sng">
                <a:solidFill>
                  <a:schemeClr val="hlink"/>
                </a:solidFill>
                <a:hlinkClick r:id="rId6"/>
              </a:rPr>
              <a:t> Requests proces</a:t>
            </a:r>
            <a:r>
              <a:rPr lang="en-US" u="sng">
                <a:solidFill>
                  <a:schemeClr val="hlink"/>
                </a:solidFill>
                <a:hlinkClick r:id="rId7"/>
              </a:rPr>
              <a:t>s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SAGE Subaward Request should not be submitted until the </a:t>
            </a:r>
            <a:r>
              <a:rPr lang="en-US"/>
              <a:t>related</a:t>
            </a:r>
            <a:r>
              <a:rPr lang="en-US"/>
              <a:t> ASR or MOD has been Processed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Review SAGE Subaward Requests for Accuracy</a:t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8100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Include GR# for subaward </a:t>
            </a:r>
            <a:r>
              <a:rPr i="1" lang="en-US"/>
              <a:t>and</a:t>
            </a:r>
            <a:r>
              <a:rPr lang="en-US"/>
              <a:t> ASR or MOD number related to the subaward in “Special Terms or Instructions For OSP” field</a:t>
            </a:r>
            <a:endParaRPr/>
          </a:p>
          <a:p>
            <a:pPr indent="0" lvl="0" marL="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lnSpc>
                <a:spcPct val="100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9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Reminders &amp; </a:t>
            </a: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Updates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57" name="Google Shape;57;p9"/>
          <p:cNvSpPr txBox="1"/>
          <p:nvPr>
            <p:ph idx="2" type="body"/>
          </p:nvPr>
        </p:nvSpPr>
        <p:spPr>
          <a:xfrm>
            <a:off x="665905" y="1573650"/>
            <a:ext cx="81963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81000" lvl="0" marL="45720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First in - first out? Not right now… </a:t>
            </a:r>
            <a:endParaRPr/>
          </a:p>
          <a:p>
            <a:pPr indent="0" lvl="0" marL="45720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 u="sng">
                <a:solidFill>
                  <a:schemeClr val="hlink"/>
                </a:solidFill>
                <a:hlinkClick r:id="rId3"/>
              </a:rPr>
              <a:t>Subaward Escalation process</a:t>
            </a:r>
            <a:r>
              <a:rPr lang="en-US"/>
              <a:t> updated</a:t>
            </a:r>
            <a:endParaRPr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Follow steps outlined</a:t>
            </a:r>
            <a:endParaRPr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Please </a:t>
            </a:r>
            <a:r>
              <a:rPr i="1" lang="en-US"/>
              <a:t>do not</a:t>
            </a:r>
            <a:r>
              <a:rPr lang="en-US"/>
              <a:t> reach out to osp subaward inbox</a:t>
            </a:r>
            <a:endParaRPr/>
          </a:p>
          <a:p>
            <a:pPr indent="0" lvl="0" marL="91440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81000" lvl="0" marL="457200" rtl="0" algn="l">
              <a:lnSpc>
                <a:spcPct val="115000"/>
              </a:lnSpc>
              <a:spcBef>
                <a:spcPts val="480"/>
              </a:spcBef>
              <a:spcAft>
                <a:spcPts val="0"/>
              </a:spcAft>
              <a:buSzPts val="2400"/>
              <a:buChar char="&gt;"/>
            </a:pPr>
            <a:r>
              <a:rPr lang="en-US"/>
              <a:t>Assurance requests </a:t>
            </a:r>
            <a:endParaRPr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For use when subrecipient is performing at risk or cannot work on project</a:t>
            </a:r>
            <a:endParaRPr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Continue to be high volume</a:t>
            </a:r>
            <a:endParaRPr/>
          </a:p>
          <a:p>
            <a:pPr indent="-355600" lvl="1" marL="91440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2000"/>
              <a:buChar char="–"/>
            </a:pPr>
            <a:r>
              <a:rPr lang="en-US"/>
              <a:t>Working through in the order they arrive</a:t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457200" rtl="0" algn="l">
              <a:spcBef>
                <a:spcPts val="48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0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600"/>
              </a:spcBef>
              <a:spcAft>
                <a:spcPts val="0"/>
              </a:spcAft>
              <a:buNone/>
            </a:pPr>
            <a:r>
              <a:rPr lang="en-US">
                <a:latin typeface="Encode Sans Black"/>
                <a:ea typeface="Encode Sans Black"/>
                <a:cs typeface="Encode Sans Black"/>
                <a:sym typeface="Encode Sans Black"/>
              </a:rPr>
              <a:t>Resources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  <p:sp>
        <p:nvSpPr>
          <p:cNvPr id="64" name="Google Shape;64;p10"/>
          <p:cNvSpPr txBox="1"/>
          <p:nvPr>
            <p:ph idx="2" type="body"/>
          </p:nvPr>
        </p:nvSpPr>
        <p:spPr>
          <a:xfrm>
            <a:off x="720200" y="1192650"/>
            <a:ext cx="7788000" cy="401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 u="sng">
                <a:solidFill>
                  <a:schemeClr val="hlink"/>
                </a:solidFill>
                <a:hlinkClick r:id="rId3"/>
              </a:rPr>
              <a:t>Setup Subawards</a:t>
            </a:r>
            <a:endParaRPr/>
          </a:p>
          <a:p>
            <a:pPr indent="-3810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 sz="2400" u="sng">
                <a:solidFill>
                  <a:schemeClr val="hlink"/>
                </a:solidFill>
                <a:hlinkClick r:id="rId4"/>
              </a:rPr>
              <a:t>Foundational Steps </a:t>
            </a:r>
            <a:endParaRPr sz="2400"/>
          </a:p>
          <a:p>
            <a:pPr indent="-381000" lvl="1" marL="9144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–"/>
            </a:pPr>
            <a:r>
              <a:rPr lang="en-US" sz="2400"/>
              <a:t>Next Steps &amp; </a:t>
            </a:r>
            <a:r>
              <a:rPr lang="en-US" sz="2400" u="sng">
                <a:solidFill>
                  <a:schemeClr val="hlink"/>
                </a:solidFill>
                <a:hlinkClick r:id="rId5"/>
              </a:rPr>
              <a:t>Setup Overview</a:t>
            </a:r>
            <a:endParaRPr sz="2400"/>
          </a:p>
          <a:p>
            <a:pPr indent="-3810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 u="sng">
                <a:solidFill>
                  <a:schemeClr val="hlink"/>
                </a:solidFill>
                <a:hlinkClick r:id="rId6"/>
              </a:rPr>
              <a:t>OSP: ASR, MOD, Subawards Volume</a:t>
            </a:r>
            <a:endParaRPr/>
          </a:p>
          <a:p>
            <a:pPr indent="-381000" lvl="0" marL="457200" marR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2400"/>
              <a:buChar char="&gt;"/>
            </a:pPr>
            <a:r>
              <a:rPr lang="en-US" u="sng">
                <a:solidFill>
                  <a:schemeClr val="hlink"/>
                </a:solidFill>
                <a:hlinkClick r:id="rId7"/>
              </a:rPr>
              <a:t>OSP Urgent Requests for ASRs, MODs, &amp; Subawards</a:t>
            </a: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1"/>
          <p:cNvSpPr txBox="1"/>
          <p:nvPr>
            <p:ph idx="1" type="body"/>
          </p:nvPr>
        </p:nvSpPr>
        <p:spPr>
          <a:xfrm>
            <a:off x="671757" y="371510"/>
            <a:ext cx="8184600" cy="9921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/>
          <a:p>
            <a:pPr indent="0" lvl="0" mar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4B2E83"/>
              </a:buClr>
              <a:buSzPts val="750"/>
              <a:buFont typeface="Arial"/>
              <a:buNone/>
            </a:pPr>
            <a:r>
              <a:rPr i="0" lang="en-US" sz="3000" u="none" cap="none" strike="noStrike">
                <a:solidFill>
                  <a:srgbClr val="4B2E83"/>
                </a:solidFill>
                <a:latin typeface="Encode Sans Black"/>
                <a:ea typeface="Encode Sans Black"/>
                <a:cs typeface="Encode Sans Black"/>
                <a:sym typeface="Encode Sans Black"/>
              </a:rPr>
              <a:t>Questions</a:t>
            </a:r>
            <a:endParaRPr>
              <a:latin typeface="Encode Sans Black"/>
              <a:ea typeface="Encode Sans Black"/>
              <a:cs typeface="Encode Sans Black"/>
              <a:sym typeface="Encode Sans Black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2_Custom Design">
  <a:themeElements>
    <a:clrScheme name="Custom 5">
      <a:dk1>
        <a:srgbClr val="33006F"/>
      </a:dk1>
      <a:lt1>
        <a:srgbClr val="E8D3A2"/>
      </a:lt1>
      <a:dk2>
        <a:srgbClr val="33006F"/>
      </a:dk2>
      <a:lt2>
        <a:srgbClr val="FFFFFF"/>
      </a:lt2>
      <a:accent1>
        <a:srgbClr val="33006F"/>
      </a:accent1>
      <a:accent2>
        <a:srgbClr val="E8D3A2"/>
      </a:accent2>
      <a:accent3>
        <a:srgbClr val="FFFFFF"/>
      </a:accent3>
      <a:accent4>
        <a:srgbClr val="B2B2B2"/>
      </a:accent4>
      <a:accent5>
        <a:srgbClr val="26005C"/>
      </a:accent5>
      <a:accent6>
        <a:srgbClr val="917B4C"/>
      </a:accent6>
      <a:hlink>
        <a:srgbClr val="26005C"/>
      </a:hlink>
      <a:folHlink>
        <a:srgbClr val="33006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