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comments+xml" PartName="/ppt/comments/comment2.xml"/>
  <Override ContentType="application/vnd.openxmlformats-officedocument.presentationml.comments+xml" PartName="/ppt/comments/comment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9144000"/>
  <p:notesSz cx="6858000" cy="9144000"/>
  <p:embeddedFontLst>
    <p:embeddedFont>
      <p:font typeface="Encode Sans"/>
      <p:regular r:id="rId21"/>
      <p:bold r:id="rId22"/>
    </p:embeddedFont>
    <p:embeddedFont>
      <p:font typeface="Encode Sans Black"/>
      <p:bold r:id="rId23"/>
    </p:embeddedFont>
    <p:embeddedFont>
      <p:font typeface="Open Sans Light"/>
      <p:regular r:id="rId24"/>
      <p:bold r:id="rId25"/>
      <p:italic r:id="rId26"/>
      <p:boldItalic r:id="rId27"/>
    </p:embeddedFont>
    <p:embeddedFont>
      <p:font typeface="Open Sans"/>
      <p:regular r:id="rId28"/>
      <p:bold r:id="rId29"/>
      <p:italic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4" name="Mara Rivet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EncodeSans-bold.fntdata"/><Relationship Id="rId21" Type="http://schemas.openxmlformats.org/officeDocument/2006/relationships/font" Target="fonts/EncodeSans-regular.fntdata"/><Relationship Id="rId24" Type="http://schemas.openxmlformats.org/officeDocument/2006/relationships/font" Target="fonts/OpenSansLight-regular.fntdata"/><Relationship Id="rId23" Type="http://schemas.openxmlformats.org/officeDocument/2006/relationships/font" Target="fonts/EncodeSansBlack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OpenSansLight-italic.fntdata"/><Relationship Id="rId25" Type="http://schemas.openxmlformats.org/officeDocument/2006/relationships/font" Target="fonts/OpenSansLight-bold.fntdata"/><Relationship Id="rId28" Type="http://schemas.openxmlformats.org/officeDocument/2006/relationships/font" Target="fonts/OpenSans-regular.fntdata"/><Relationship Id="rId27" Type="http://schemas.openxmlformats.org/officeDocument/2006/relationships/font" Target="fonts/OpenSans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OpenSans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OpenSans-boldItalic.fntdata"/><Relationship Id="rId30" Type="http://schemas.openxmlformats.org/officeDocument/2006/relationships/font" Target="fonts/OpenSans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5-08-05T17:32:00.011">
    <p:pos x="423" y="792"/>
    <p:text>@mikesnow@uw.edu @ewtilley@uw.edu 
add Jane's comment on obligating UW resources</p:tex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2" dt="2025-08-07T17:36:26.977">
    <p:pos x="465" y="930"/>
    <p:text>@mikesnow@uw.edu speaker note - you don't have to attach a sponsor's agreement if you want to ask for UW's template</p:text>
  </p:cm>
</p:cmLst>
</file>

<file path=ppt/comments/comment3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3" dt="2025-08-12T18:13:02.013">
    <p:pos x="415" y="1094"/>
    <p:text>@ewtilley@uw.edu @mikesnow@uw.edu perhaps we add a comment here that we are working on further updates &amp; will be coming back in a couple of months for round 2?</p:text>
  </p:cm>
  <p:cm authorId="0" idx="4" dt="2025-08-12T18:15:03.352">
    <p:pos x="415" y="1194"/>
    <p:text>something like this?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bede33c40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g2bede33c40_0_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71350bd2e8_0_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71350bd2e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100">
                <a:solidFill>
                  <a:srgbClr val="3D3D3D"/>
                </a:solidFill>
                <a:latin typeface="Arial"/>
                <a:ea typeface="Arial"/>
                <a:cs typeface="Arial"/>
                <a:sym typeface="Arial"/>
              </a:rPr>
              <a:t>Elizabeth</a:t>
            </a:r>
            <a:endParaRPr b="1" sz="1100">
              <a:solidFill>
                <a:srgbClr val="3D3D3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72222"/>
              </a:lnSpc>
              <a:spcBef>
                <a:spcPts val="1100"/>
              </a:spcBef>
              <a:spcAft>
                <a:spcPts val="11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solidFill>
                  <a:srgbClr val="3D3D3D"/>
                </a:solidFill>
                <a:latin typeface="Open Sans"/>
                <a:ea typeface="Open Sans"/>
                <a:cs typeface="Open Sans"/>
                <a:sym typeface="Open Sans"/>
              </a:rPr>
              <a:t>System required fields on the Details page include: Full Application Title, Short Title, Start and End Dates, Application Type, Project Type, Sponsored Program Activity (SPA) Type, and Sponsor fields.</a:t>
            </a:r>
            <a:endParaRPr sz="1100"/>
          </a:p>
        </p:txBody>
      </p:sp>
      <p:sp>
        <p:nvSpPr>
          <p:cNvPr id="124" name="Google Shape;124;g371350bd2e8_0_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71d40cc694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71d40cc69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/>
              <a:t>Elizabeth</a:t>
            </a:r>
            <a:endParaRPr sz="1100"/>
          </a:p>
        </p:txBody>
      </p:sp>
      <p:sp>
        <p:nvSpPr>
          <p:cNvPr id="131" name="Google Shape;131;g371d40cc694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6efc25fd02_0_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36efc25fd02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"/>
          </a:p>
        </p:txBody>
      </p:sp>
      <p:sp>
        <p:nvSpPr>
          <p:cNvPr id="138" name="Google Shape;138;g36efc25fd02_0_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71d40cc694_0_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71d40cc69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/>
              <a:t>Elizabeth</a:t>
            </a:r>
            <a:endParaRPr sz="1100"/>
          </a:p>
        </p:txBody>
      </p:sp>
      <p:sp>
        <p:nvSpPr>
          <p:cNvPr id="145" name="Google Shape;145;g371d40cc694_0_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418b5b4128_0_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418b5b4128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g418b5b4128_0_3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bede33c40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g2bede33c40_0_5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e2c454602_0_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e2c454602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/>
              <a:t>Mike</a:t>
            </a:r>
            <a:endParaRPr sz="1100"/>
          </a:p>
        </p:txBody>
      </p:sp>
      <p:sp>
        <p:nvSpPr>
          <p:cNvPr id="64" name="Google Shape;64;g5e2c454602_0_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7281c66487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7281c6648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/>
              <a:t>Mike - both of the informal types are still proposals</a:t>
            </a:r>
            <a:endParaRPr sz="1100"/>
          </a:p>
        </p:txBody>
      </p:sp>
      <p:sp>
        <p:nvSpPr>
          <p:cNvPr id="72" name="Google Shape;72;g37281c66487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72094ddcec_1_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72094ddcec_1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rgbClr val="674EA7"/>
                </a:solidFill>
              </a:rPr>
              <a:t>Mike</a:t>
            </a:r>
            <a:endParaRPr sz="1100">
              <a:solidFill>
                <a:srgbClr val="674EA7"/>
              </a:solidFill>
            </a:endParaRPr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rgbClr val="674EA7"/>
                </a:solidFill>
                <a:latin typeface="Open Sans"/>
                <a:ea typeface="Open Sans"/>
                <a:cs typeface="Open Sans"/>
                <a:sym typeface="Open Sans"/>
              </a:rPr>
              <a:t>ATF eGC1s are used to document when a sponsor and UW PI have determined to establish sponsored program activity that:</a:t>
            </a:r>
            <a:endParaRPr sz="1000">
              <a:solidFill>
                <a:srgbClr val="674EA7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92100" lvl="0" marL="457200" rtl="0" algn="l">
              <a:spcBef>
                <a:spcPts val="1800"/>
              </a:spcBef>
              <a:spcAft>
                <a:spcPts val="0"/>
              </a:spcAft>
              <a:buClr>
                <a:srgbClr val="674EA7"/>
              </a:buClr>
              <a:buSzPts val="1000"/>
              <a:buFont typeface="Open Sans"/>
              <a:buChar char="●"/>
            </a:pPr>
            <a:r>
              <a:rPr lang="en-US" sz="1000">
                <a:solidFill>
                  <a:srgbClr val="674EA7"/>
                </a:solidFill>
                <a:latin typeface="Open Sans"/>
                <a:ea typeface="Open Sans"/>
                <a:cs typeface="Open Sans"/>
                <a:sym typeface="Open Sans"/>
              </a:rPr>
              <a:t>Lacks a proposal eGC1, or </a:t>
            </a:r>
            <a:endParaRPr sz="1000">
              <a:solidFill>
                <a:srgbClr val="674EA7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674EA7"/>
              </a:buClr>
              <a:buSzPts val="1000"/>
              <a:buFont typeface="Open Sans"/>
              <a:buChar char="●"/>
            </a:pPr>
            <a:r>
              <a:rPr lang="en-US" sz="1000">
                <a:solidFill>
                  <a:srgbClr val="674EA7"/>
                </a:solidFill>
                <a:latin typeface="Open Sans"/>
                <a:ea typeface="Open Sans"/>
                <a:cs typeface="Open Sans"/>
                <a:sym typeface="Open Sans"/>
              </a:rPr>
              <a:t>Needs a supporting agreement for an existing UW sponsored program, or</a:t>
            </a:r>
            <a:endParaRPr sz="1000">
              <a:solidFill>
                <a:srgbClr val="674EA7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74EA7"/>
              </a:buClr>
              <a:buSzPts val="1000"/>
              <a:buChar char="●"/>
            </a:pPr>
            <a:r>
              <a:rPr lang="en-US" sz="1000">
                <a:solidFill>
                  <a:srgbClr val="674EA7"/>
                </a:solidFill>
                <a:latin typeface="Open Sans"/>
                <a:ea typeface="Open Sans"/>
                <a:cs typeface="Open Sans"/>
                <a:sym typeface="Open Sans"/>
              </a:rPr>
              <a:t>Requires discussion with the sponsor prior to submitting a proposal such as confidentiality/non-disclosure agreements and teaming agreements.</a:t>
            </a:r>
            <a:endParaRPr sz="1000">
              <a:solidFill>
                <a:srgbClr val="674EA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674EA7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rgbClr val="674EA7"/>
                </a:solidFill>
                <a:latin typeface="Open Sans"/>
                <a:ea typeface="Open Sans"/>
                <a:cs typeface="Open Sans"/>
                <a:sym typeface="Open Sans"/>
              </a:rPr>
              <a:t>Although not a proposal, an ATF eGC1 still requires the same campus unit approval and institutional review.</a:t>
            </a:r>
            <a:r>
              <a:rPr lang="en-US" sz="1000">
                <a:solidFill>
                  <a:srgbClr val="674EA7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000">
              <a:solidFill>
                <a:srgbClr val="674EA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rgbClr val="674EA7"/>
                </a:solidFill>
                <a:latin typeface="Arial"/>
                <a:ea typeface="Arial"/>
                <a:cs typeface="Arial"/>
                <a:sym typeface="Arial"/>
              </a:rPr>
              <a:t>There are two types of ATFs, ATF’s with funding and ATFs without funding (non-award agreements). </a:t>
            </a:r>
            <a:endParaRPr sz="1000">
              <a:solidFill>
                <a:srgbClr val="674EA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79" name="Google Shape;79;g372094ddcec_1_1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71350bd2e8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71350bd2e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/>
              <a:t>Mike</a:t>
            </a:r>
            <a:endParaRPr sz="1100"/>
          </a:p>
        </p:txBody>
      </p:sp>
      <p:sp>
        <p:nvSpPr>
          <p:cNvPr id="87" name="Google Shape;87;g371350bd2e8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72094ddcec_1_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72094ddcec_1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/>
              <a:t>Mike</a:t>
            </a:r>
            <a:endParaRPr sz="1100"/>
          </a:p>
        </p:txBody>
      </p:sp>
      <p:sp>
        <p:nvSpPr>
          <p:cNvPr id="95" name="Google Shape;95;g372094ddcec_1_2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72094ddcec_1_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72094ddcec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/>
              <a:t>Elizabeth</a:t>
            </a:r>
            <a:endParaRPr sz="1100"/>
          </a:p>
        </p:txBody>
      </p:sp>
      <p:sp>
        <p:nvSpPr>
          <p:cNvPr id="102" name="Google Shape;102;g372094ddcec_1_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6efc25fd02_0_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6efc25fd02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/>
              <a:t>Elizabeth</a:t>
            </a:r>
            <a:endParaRPr sz="1100"/>
          </a:p>
        </p:txBody>
      </p:sp>
      <p:sp>
        <p:nvSpPr>
          <p:cNvPr id="109" name="Google Shape;109;g36efc25fd02_0_2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72094ddcec_1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72094ddce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/>
              <a:t>Elizabeth</a:t>
            </a:r>
            <a:endParaRPr sz="1100"/>
          </a:p>
        </p:txBody>
      </p:sp>
      <p:sp>
        <p:nvSpPr>
          <p:cNvPr id="116" name="Google Shape;116;g372094ddcec_1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3" name="Google Shape;1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9" name="Google Shape;1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4" name="Google Shape;24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1079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9" name="Google Shape;2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ustom Layout">
  <p:cSld name="3_Custom Layou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>
            <a:off x="309610" y="6569526"/>
            <a:ext cx="1211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9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Confidential – Do Not Distribute</a:t>
            </a:r>
            <a:endParaRPr/>
          </a:p>
        </p:txBody>
      </p:sp>
      <p:grpSp>
        <p:nvGrpSpPr>
          <p:cNvPr id="33" name="Google Shape;33;p6"/>
          <p:cNvGrpSpPr/>
          <p:nvPr/>
        </p:nvGrpSpPr>
        <p:grpSpPr>
          <a:xfrm>
            <a:off x="4329603" y="3682706"/>
            <a:ext cx="484792" cy="62263"/>
            <a:chOff x="5960925" y="3683949"/>
            <a:chExt cx="646390" cy="62263"/>
          </a:xfrm>
        </p:grpSpPr>
        <p:sp>
          <p:nvSpPr>
            <p:cNvPr id="34" name="Google Shape;34;p6"/>
            <p:cNvSpPr/>
            <p:nvPr/>
          </p:nvSpPr>
          <p:spPr>
            <a:xfrm>
              <a:off x="610125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6"/>
            <p:cNvSpPr/>
            <p:nvPr/>
          </p:nvSpPr>
          <p:spPr>
            <a:xfrm flipH="1">
              <a:off x="596092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01778" y="1596747"/>
            <a:ext cx="8140500" cy="17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5280"/>
              <a:buNone/>
              <a:defRPr b="0" i="0" sz="6600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5280"/>
              <a:buNone/>
              <a:defRPr sz="6600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5280"/>
              <a:buNone/>
              <a:defRPr sz="6600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6600"/>
              <a:buNone/>
              <a:defRPr sz="6600">
                <a:solidFill>
                  <a:schemeClr val="lt1"/>
                </a:solidFill>
                <a:latin typeface="Encode Sans"/>
                <a:ea typeface="Encode Sans"/>
                <a:cs typeface="Encode Sans"/>
                <a:sym typeface="Encode Sans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1600199" y="4103127"/>
            <a:ext cx="5943600" cy="3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1920"/>
              <a:buNone/>
              <a:defRPr b="0" i="0" sz="2400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>
                <a:solidFill>
                  <a:schemeClr val="lt1"/>
                </a:solidFill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80"/>
              <a:buNone/>
              <a:defRPr>
                <a:solidFill>
                  <a:schemeClr val="lt1"/>
                </a:solidFill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>
                <a:solidFill>
                  <a:schemeClr val="lt1"/>
                </a:solidFill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3" type="body"/>
          </p:nvPr>
        </p:nvSpPr>
        <p:spPr>
          <a:xfrm>
            <a:off x="3752849" y="4770935"/>
            <a:ext cx="1638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1280"/>
              <a:buNone/>
              <a:defRPr b="0" i="0" sz="1600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80"/>
              <a:buNone/>
              <a:defRPr sz="1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228600" lvl="2" marL="13716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80"/>
              <a:buNone/>
              <a:defRPr sz="1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228600" lvl="3" marL="18288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228600" lvl="4" marL="228600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581950" y="633349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>
  <p:cSld name="Title and Vertical 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/>
        </p:nvSpPr>
        <p:spPr>
          <a:xfrm>
            <a:off x="411746" y="1437861"/>
            <a:ext cx="4229700" cy="7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 b="0" i="0" sz="6000" u="none" cap="none" strike="noStrike">
              <a:solidFill>
                <a:srgbClr val="474747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42" name="Google Shape;42;p7"/>
          <p:cNvSpPr/>
          <p:nvPr/>
        </p:nvSpPr>
        <p:spPr>
          <a:xfrm>
            <a:off x="345070" y="1345740"/>
            <a:ext cx="379545" cy="62263"/>
          </a:xfrm>
          <a:custGeom>
            <a:rect b="b" l="l" r="r" t="t"/>
            <a:pathLst>
              <a:path extrusionOk="0" h="77345" w="538361">
                <a:moveTo>
                  <a:pt x="0" y="0"/>
                </a:moveTo>
                <a:lnTo>
                  <a:pt x="538361" y="0"/>
                </a:lnTo>
                <a:lnTo>
                  <a:pt x="519311" y="77345"/>
                </a:lnTo>
                <a:lnTo>
                  <a:pt x="0" y="77345"/>
                </a:lnTo>
                <a:lnTo>
                  <a:pt x="0" y="0"/>
                </a:lnTo>
                <a:close/>
              </a:path>
            </a:pathLst>
          </a:custGeom>
          <a:solidFill>
            <a:srgbClr val="33A1A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7"/>
          <p:cNvSpPr/>
          <p:nvPr/>
        </p:nvSpPr>
        <p:spPr>
          <a:xfrm>
            <a:off x="309610" y="6569526"/>
            <a:ext cx="1211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9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Confidential – Do Not Distribute</a:t>
            </a:r>
            <a:endParaRPr/>
          </a:p>
        </p:txBody>
      </p:sp>
      <p:sp>
        <p:nvSpPr>
          <p:cNvPr id="44" name="Google Shape;44;p7"/>
          <p:cNvSpPr txBox="1"/>
          <p:nvPr>
            <p:ph idx="1" type="body"/>
          </p:nvPr>
        </p:nvSpPr>
        <p:spPr>
          <a:xfrm>
            <a:off x="359556" y="547486"/>
            <a:ext cx="7878900" cy="6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3520"/>
              <a:buNone/>
              <a:defRPr b="0" i="0" sz="4400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004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○"/>
              <a:defRPr/>
            </a:lvl2pPr>
            <a:lvl3pPr indent="-320039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■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2" type="body"/>
          </p:nvPr>
        </p:nvSpPr>
        <p:spPr>
          <a:xfrm>
            <a:off x="352462" y="1836509"/>
            <a:ext cx="7569900" cy="53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D2161"/>
              </a:buClr>
              <a:buSzPts val="2080"/>
              <a:buNone/>
              <a:defRPr b="1" i="0" sz="2600">
                <a:solidFill>
                  <a:srgbClr val="2D216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b="1" sz="2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b="1" sz="24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3" type="body"/>
          </p:nvPr>
        </p:nvSpPr>
        <p:spPr>
          <a:xfrm>
            <a:off x="275035" y="2368322"/>
            <a:ext cx="4525800" cy="35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35052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•"/>
              <a:defRPr b="0" i="0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4" type="body"/>
          </p:nvPr>
        </p:nvSpPr>
        <p:spPr>
          <a:xfrm>
            <a:off x="5050973" y="2368323"/>
            <a:ext cx="3674100" cy="358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35052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20"/>
              <a:buChar char="●"/>
              <a:defRPr b="0" i="0">
                <a:latin typeface="Calibri"/>
                <a:ea typeface="Calibri"/>
                <a:cs typeface="Calibri"/>
                <a:sym typeface="Calibri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b="0" i="0">
                <a:latin typeface="Calibri"/>
                <a:ea typeface="Calibri"/>
                <a:cs typeface="Calibri"/>
                <a:sym typeface="Calibri"/>
              </a:defRPr>
            </a:lvl2pPr>
            <a:lvl3pPr indent="-3098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80"/>
              <a:buChar char="■"/>
              <a:defRPr b="0" i="0"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09610" y="6333711"/>
            <a:ext cx="3086100" cy="36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Custom Layout">
  <p:cSld name="5_Custom Layou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8"/>
          <p:cNvGrpSpPr/>
          <p:nvPr/>
        </p:nvGrpSpPr>
        <p:grpSpPr>
          <a:xfrm>
            <a:off x="4367181" y="3995857"/>
            <a:ext cx="484792" cy="62263"/>
            <a:chOff x="5960925" y="3683949"/>
            <a:chExt cx="646390" cy="62263"/>
          </a:xfrm>
        </p:grpSpPr>
        <p:sp>
          <p:nvSpPr>
            <p:cNvPr id="51" name="Google Shape;51;p8"/>
            <p:cNvSpPr/>
            <p:nvPr/>
          </p:nvSpPr>
          <p:spPr>
            <a:xfrm>
              <a:off x="610125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8"/>
            <p:cNvSpPr/>
            <p:nvPr/>
          </p:nvSpPr>
          <p:spPr>
            <a:xfrm flipH="1">
              <a:off x="5960925" y="3683949"/>
              <a:ext cx="506059" cy="62263"/>
            </a:xfrm>
            <a:custGeom>
              <a:rect b="b" l="l" r="r" t="t"/>
              <a:pathLst>
                <a:path extrusionOk="0" h="77345" w="538361">
                  <a:moveTo>
                    <a:pt x="0" y="0"/>
                  </a:moveTo>
                  <a:lnTo>
                    <a:pt x="538361" y="0"/>
                  </a:lnTo>
                  <a:lnTo>
                    <a:pt x="519311" y="77345"/>
                  </a:lnTo>
                  <a:lnTo>
                    <a:pt x="0" y="77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A1A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3" name="Google Shape;53;p8"/>
          <p:cNvSpPr/>
          <p:nvPr/>
        </p:nvSpPr>
        <p:spPr>
          <a:xfrm>
            <a:off x="309610" y="6569526"/>
            <a:ext cx="1211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9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Confidential – Do Not Distribute</a:t>
            </a:r>
            <a:endParaRPr/>
          </a:p>
        </p:txBody>
      </p:sp>
      <p:sp>
        <p:nvSpPr>
          <p:cNvPr id="54" name="Google Shape;54;p8"/>
          <p:cNvSpPr txBox="1"/>
          <p:nvPr>
            <p:ph idx="1" type="body"/>
          </p:nvPr>
        </p:nvSpPr>
        <p:spPr>
          <a:xfrm>
            <a:off x="1338173" y="2624137"/>
            <a:ext cx="6548400" cy="10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5280"/>
              <a:buNone/>
              <a:defRPr b="0" i="0" sz="66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004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○"/>
              <a:defRPr/>
            </a:lvl2pPr>
            <a:lvl3pPr indent="-320039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40"/>
              <a:buChar char="■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washington.edu/research/tools/sage/guide/egc1-forms/egc1-certify-route-page/additional-information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ww.washington.edu/research/tools/sage/guide/egc1-forms/egc1-certify-route-page/additional-information/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comments" Target="../comments/comment3.xml"/><Relationship Id="rId4" Type="http://schemas.openxmlformats.org/officeDocument/2006/relationships/hyperlink" Target="https://policy.uw.edu/directory/po/executive-orders/eo-34-grant-and-contract-support-of-university-activities/" TargetMode="External"/><Relationship Id="rId5" Type="http://schemas.openxmlformats.org/officeDocument/2006/relationships/hyperlink" Target="https://www.washington.edu/research/myresearch-lifecycle/setup/collaborations/agreement-types/#atf" TargetMode="External"/><Relationship Id="rId6" Type="http://schemas.openxmlformats.org/officeDocument/2006/relationships/hyperlink" Target="https://www.washington.edu/research/faq/naa-egc1-instructions/" TargetMode="External"/><Relationship Id="rId7" Type="http://schemas.openxmlformats.org/officeDocument/2006/relationships/hyperlink" Target="https://www.washington.edu/research/myresearch-lifecycle/setup/collaborations/agreement-types/#agreement-table" TargetMode="External"/><Relationship Id="rId8" Type="http://schemas.openxmlformats.org/officeDocument/2006/relationships/hyperlink" Target="https://www.washington.edu/research/faq/when-will-i-need-an-egc1-vs-create-a-modification-request/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1.xml"/><Relationship Id="rId4" Type="http://schemas.openxmlformats.org/officeDocument/2006/relationships/hyperlink" Target="https://policy.uw.edu/directory/po/executive-orders/eo-34-grant-and-contract-support-of-university-activities/" TargetMode="External"/><Relationship Id="rId5" Type="http://schemas.openxmlformats.org/officeDocument/2006/relationships/hyperlink" Target="https://www.washington.edu/research/policies/gim-1/" TargetMode="External"/><Relationship Id="rId6" Type="http://schemas.openxmlformats.org/officeDocument/2006/relationships/hyperlink" Target="https://www.washington.edu/research/policies/gim-19/" TargetMode="External"/><Relationship Id="rId7" Type="http://schemas.openxmlformats.org/officeDocument/2006/relationships/hyperlink" Target="https://www.washington.edu/research/faq/need-use-egc1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washington.edu/research/forms-and-templates/sponsored-research-agreement-sra-template/" TargetMode="External"/><Relationship Id="rId4" Type="http://schemas.openxmlformats.org/officeDocument/2006/relationships/hyperlink" Target="https://www.washington.edu/research/policies/gim-19/" TargetMode="External"/><Relationship Id="rId5" Type="http://schemas.openxmlformats.org/officeDocument/2006/relationships/hyperlink" Target="https://www.washington.edu/research/forms-and-templates/sponsored-research-agreement-sra-template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washington.edu/research/myresearch-lifecycle/setup/collaborations/agreement-types/" TargetMode="External"/><Relationship Id="rId4" Type="http://schemas.openxmlformats.org/officeDocument/2006/relationships/hyperlink" Target="https://www.washington.edu/research/faq/naa-egc1-instructions/" TargetMode="External"/><Relationship Id="rId5" Type="http://schemas.openxmlformats.org/officeDocument/2006/relationships/hyperlink" Target="https://www.washington.edu/research/myresearch-lifecycle/setup/collaborations/agreement-types/#atf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omments" Target="../comments/comment2.xml"/><Relationship Id="rId4" Type="http://schemas.openxmlformats.org/officeDocument/2006/relationships/hyperlink" Target="https://www.washington.edu/research/forms-and-templates/sponsored-research-agreement-sra-template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washington.edu/research/forms-and-templates/sponsored-research-agreement-sra-template/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washington.edu/research/myresearch-lifecycle/setup/collaborations/agreement-typ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idx="1" type="body"/>
          </p:nvPr>
        </p:nvSpPr>
        <p:spPr>
          <a:xfrm>
            <a:off x="671757" y="11671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Font typeface="Arial"/>
              <a:buNone/>
            </a:pPr>
            <a:r>
              <a:rPr lang="en-US" sz="3700">
                <a:latin typeface="Encode Sans Black"/>
                <a:ea typeface="Encode Sans Black"/>
                <a:cs typeface="Encode Sans Black"/>
                <a:sym typeface="Encode Sans Black"/>
              </a:rPr>
              <a:t>After-the-Fact &amp; Non-Award Agreement eGC1s</a:t>
            </a:r>
            <a:endParaRPr sz="370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60" name="Google Shape;60;p9"/>
          <p:cNvSpPr txBox="1"/>
          <p:nvPr/>
        </p:nvSpPr>
        <p:spPr>
          <a:xfrm>
            <a:off x="692029" y="4736699"/>
            <a:ext cx="6656700" cy="131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August 2025 MRAM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400"/>
              <a:buFont typeface="Arial"/>
              <a:buNone/>
            </a:pPr>
            <a:r>
              <a:rPr lang="en-US" sz="1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Elizabeth Walker-Tilley, Contracts Team Manager</a:t>
            </a:r>
            <a:endParaRPr sz="1600">
              <a:solidFill>
                <a:srgbClr val="3300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Mike Snow, Proposals and Awards Team Manager</a:t>
            </a:r>
            <a:endParaRPr sz="1600">
              <a:solidFill>
                <a:srgbClr val="33006F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rgbClr val="33006F"/>
              </a:buClr>
              <a:buSzPts val="400"/>
              <a:buFont typeface="Arial"/>
              <a:buNone/>
            </a:pPr>
            <a:r>
              <a:rPr lang="en-US" sz="160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Office of Sponsored Programs</a:t>
            </a:r>
            <a:endParaRPr sz="1600">
              <a:solidFill>
                <a:srgbClr val="33006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8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Key Reminders:</a:t>
            </a:r>
            <a:r>
              <a:rPr lang="en-US">
                <a:latin typeface="Encode Sans"/>
                <a:ea typeface="Encode Sans"/>
                <a:cs typeface="Encode Sans"/>
                <a:sym typeface="Encode Sans"/>
              </a:rPr>
              <a:t> 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>
                <a:latin typeface="Encode Sans"/>
                <a:ea typeface="Encode Sans"/>
                <a:cs typeface="Encode Sans"/>
                <a:sym typeface="Encode Sans"/>
              </a:rPr>
              <a:t>eGC1 Details Page </a:t>
            </a:r>
            <a:endParaRPr sz="2600"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127" name="Google Shape;127;p18"/>
          <p:cNvSpPr txBox="1"/>
          <p:nvPr>
            <p:ph idx="2" type="body"/>
          </p:nvPr>
        </p:nvSpPr>
        <p:spPr>
          <a:xfrm>
            <a:off x="755750" y="1642650"/>
            <a:ext cx="7998900" cy="452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>
                <a:solidFill>
                  <a:schemeClr val="dk2"/>
                </a:solidFill>
              </a:rPr>
              <a:t>Start and End Dates</a:t>
            </a:r>
            <a:r>
              <a:rPr lang="en-US" sz="2100">
                <a:solidFill>
                  <a:schemeClr val="dk2"/>
                </a:solidFill>
              </a:rPr>
              <a:t>: Period of performance, or Start Date “today” &amp; End Date for later.</a:t>
            </a:r>
            <a:endParaRPr sz="21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b="1" lang="en-US" sz="2100">
                <a:solidFill>
                  <a:schemeClr val="dk2"/>
                </a:solidFill>
              </a:rPr>
              <a:t>Sponsor Deadline</a:t>
            </a:r>
            <a:r>
              <a:rPr lang="en-US" sz="2100">
                <a:solidFill>
                  <a:schemeClr val="dk2"/>
                </a:solidFill>
              </a:rPr>
              <a:t>: System required field</a:t>
            </a:r>
            <a:endParaRPr sz="2100">
              <a:solidFill>
                <a:schemeClr val="dk2"/>
              </a:solidFill>
            </a:endParaRPr>
          </a:p>
          <a:p>
            <a:pPr indent="-349250" lvl="0" marL="45720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1900"/>
              <a:buChar char="&gt;"/>
            </a:pPr>
            <a:r>
              <a:rPr lang="en-US" sz="1900"/>
              <a:t>OSP </a:t>
            </a:r>
            <a:r>
              <a:rPr i="1" lang="en-US" sz="1900"/>
              <a:t>disregards </a:t>
            </a:r>
            <a:r>
              <a:rPr lang="en-US" sz="1900"/>
              <a:t>this field for ATFs</a:t>
            </a:r>
            <a:endParaRPr sz="2200"/>
          </a:p>
          <a:p>
            <a:pPr indent="-3492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Char char="&gt;"/>
            </a:pPr>
            <a:r>
              <a:rPr lang="en-US" sz="1900"/>
              <a:t>If sponsor </a:t>
            </a:r>
            <a:r>
              <a:rPr b="1" i="1" lang="en-US" sz="1900"/>
              <a:t>does </a:t>
            </a:r>
            <a:r>
              <a:rPr lang="en-US" sz="1900"/>
              <a:t>have a deadline for award acceptance, include explanation in </a:t>
            </a:r>
            <a:r>
              <a:rPr lang="en-US" sz="1900" u="sng">
                <a:solidFill>
                  <a:schemeClr val="hlink"/>
                </a:solidFill>
                <a:hlinkClick r:id="rId3"/>
              </a:rPr>
              <a:t>Additional Information</a:t>
            </a:r>
            <a:r>
              <a:rPr b="1" lang="en-US" sz="1900"/>
              <a:t> </a:t>
            </a:r>
            <a:r>
              <a:rPr lang="en-US" sz="1900"/>
              <a:t>(eGC1 </a:t>
            </a:r>
            <a:r>
              <a:rPr b="1" lang="en-US" sz="1900"/>
              <a:t>Certify Route </a:t>
            </a:r>
            <a:r>
              <a:rPr lang="en-US" sz="1900"/>
              <a:t>section).</a:t>
            </a:r>
            <a:endParaRPr b="1" sz="21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>
                <a:solidFill>
                  <a:schemeClr val="dk2"/>
                </a:solidFill>
              </a:rPr>
              <a:t>Sponsor Details</a:t>
            </a:r>
            <a:r>
              <a:rPr lang="en-US" sz="2100">
                <a:solidFill>
                  <a:schemeClr val="dk2"/>
                </a:solidFill>
              </a:rPr>
              <a:t>: OSP requires this field to be completed, including contact information for agreement negotiation. </a:t>
            </a:r>
            <a:endParaRPr sz="2100">
              <a:solidFill>
                <a:schemeClr val="dk2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9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Key Reminders: 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>
                <a:latin typeface="Encode Sans"/>
                <a:ea typeface="Encode Sans"/>
                <a:cs typeface="Encode Sans"/>
                <a:sym typeface="Encode Sans"/>
              </a:rPr>
              <a:t>eGC1 </a:t>
            </a:r>
            <a:r>
              <a:rPr lang="en-US" sz="2600">
                <a:latin typeface="Encode Sans"/>
                <a:ea typeface="Encode Sans"/>
                <a:cs typeface="Encode Sans"/>
                <a:sym typeface="Encode Sans"/>
              </a:rPr>
              <a:t>Abstract</a:t>
            </a:r>
            <a:endParaRPr sz="260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134" name="Google Shape;134;p19"/>
          <p:cNvSpPr txBox="1"/>
          <p:nvPr>
            <p:ph idx="2" type="body"/>
          </p:nvPr>
        </p:nvSpPr>
        <p:spPr>
          <a:xfrm>
            <a:off x="754200" y="1687000"/>
            <a:ext cx="77880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/>
              <a:t>Describing the purpose and goals in detail can help prevent delays.</a:t>
            </a:r>
            <a:endParaRPr sz="23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/>
              <a:t>Provide </a:t>
            </a:r>
            <a:r>
              <a:rPr lang="en-US" sz="2300"/>
              <a:t>as much detail as possible: goals, objectives, deliverables, summary of expected outcomes and purpose of the agreement.</a:t>
            </a:r>
            <a:endParaRPr b="1" sz="23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Key Reminders: 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>
                <a:latin typeface="Encode Sans"/>
                <a:ea typeface="Encode Sans"/>
                <a:cs typeface="Encode Sans"/>
                <a:sym typeface="Encode Sans"/>
              </a:rPr>
              <a:t>eGC1 Compliance Questions</a:t>
            </a:r>
            <a:endParaRPr sz="2600"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141" name="Google Shape;141;p20"/>
          <p:cNvSpPr txBox="1"/>
          <p:nvPr>
            <p:ph idx="2" type="body"/>
          </p:nvPr>
        </p:nvSpPr>
        <p:spPr>
          <a:xfrm>
            <a:off x="725300" y="1687000"/>
            <a:ext cx="77880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OSP review of the eGC1 prior to approval focuses on correctly identifying compliance issues reflected in the project scope. </a:t>
            </a:r>
            <a:br>
              <a:rPr lang="en-US" sz="2000"/>
            </a:b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Responses to compliance questions also informs our compliance partners what type of review as well as the level of review required. </a:t>
            </a:r>
            <a:endParaRPr sz="2000"/>
          </a:p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&gt;"/>
            </a:pPr>
            <a:r>
              <a:rPr lang="en-US" sz="1900"/>
              <a:t>Full review of each compliance component to assess needed approvals will follow, in conjunction with agreement review.</a:t>
            </a:r>
            <a:endParaRPr sz="19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Inaccurate or incomplete information on compliance questions for ATF eGC1s will create confusion, which causes rework and delay in the review process.</a:t>
            </a:r>
            <a:br>
              <a:rPr lang="en-US" sz="2000"/>
            </a:br>
            <a:endParaRPr sz="20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 </a:t>
            </a:r>
            <a:endParaRPr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1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Key Reminders: 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500">
                <a:latin typeface="Encode Sans"/>
                <a:ea typeface="Encode Sans"/>
                <a:cs typeface="Encode Sans"/>
                <a:sym typeface="Encode Sans"/>
              </a:rPr>
              <a:t>eGC1 </a:t>
            </a:r>
            <a:r>
              <a:rPr lang="en-US" sz="2500">
                <a:latin typeface="Encode Sans"/>
                <a:ea typeface="Encode Sans"/>
                <a:cs typeface="Encode Sans"/>
                <a:sym typeface="Encode Sans"/>
              </a:rPr>
              <a:t>Attachments &amp; Additional Information</a:t>
            </a:r>
            <a:endParaRPr sz="2500"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148" name="Google Shape;148;p21"/>
          <p:cNvSpPr txBox="1"/>
          <p:nvPr>
            <p:ph idx="2" type="body"/>
          </p:nvPr>
        </p:nvSpPr>
        <p:spPr>
          <a:xfrm>
            <a:off x="754200" y="1687000"/>
            <a:ext cx="77880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/>
              <a:t>Attach editable version of the DRAFT agreement, or request UW Sponsored Research Agreement Template.</a:t>
            </a:r>
            <a:endParaRPr sz="22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/>
              <a:t>ATF with funding needs Budget &amp; Budget Justification.</a:t>
            </a:r>
            <a:endParaRPr sz="2200"/>
          </a:p>
          <a:p>
            <a:pPr indent="-3492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&gt;"/>
            </a:pPr>
            <a:r>
              <a:rPr lang="en-US" sz="1900"/>
              <a:t>We recommend using SAGE Budget</a:t>
            </a:r>
            <a:endParaRPr sz="19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/>
              <a:t>Complete </a:t>
            </a:r>
            <a:r>
              <a:rPr lang="en-US" sz="2200" u="sng">
                <a:solidFill>
                  <a:schemeClr val="hlink"/>
                </a:solidFill>
                <a:hlinkClick r:id="rId3"/>
              </a:rPr>
              <a:t>Additional Information</a:t>
            </a:r>
            <a:r>
              <a:rPr lang="en-US" sz="2200"/>
              <a:t> in Certify &amp; Route section, with: </a:t>
            </a:r>
            <a:endParaRPr sz="2200"/>
          </a:p>
          <a:p>
            <a:pPr indent="-3492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&gt;"/>
            </a:pPr>
            <a:r>
              <a:rPr lang="en-US" sz="1900"/>
              <a:t>Explanations, special requirements, and contextual information in as much detail as possible that you think might help reviewers understand.</a:t>
            </a:r>
            <a:endParaRPr sz="1900"/>
          </a:p>
          <a:p>
            <a:pPr indent="-3492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&gt;"/>
            </a:pPr>
            <a:r>
              <a:rPr lang="en-US" sz="1900"/>
              <a:t>Information on any sponsor required deadlines.</a:t>
            </a:r>
            <a:endParaRPr sz="19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2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Resources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155" name="Google Shape;155;p22"/>
          <p:cNvSpPr txBox="1"/>
          <p:nvPr>
            <p:ph idx="2" type="body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UW’s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Executive Order 34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eGC1s for After-the-Fact Awards and Non-Award Agreements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u="sng">
                <a:solidFill>
                  <a:schemeClr val="hlink"/>
                </a:solidFill>
                <a:hlinkClick r:id="rId6"/>
              </a:rPr>
              <a:t>Non-Award Agreement Instructions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u="sng">
                <a:solidFill>
                  <a:schemeClr val="hlink"/>
                </a:solidFill>
                <a:hlinkClick r:id="rId7"/>
              </a:rPr>
              <a:t>Agreement Types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u="sng">
                <a:solidFill>
                  <a:schemeClr val="hlink"/>
                </a:solidFill>
                <a:hlinkClick r:id="rId8"/>
              </a:rPr>
              <a:t>When do you need an eGC1? 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b="1" i="1" lang="en-US"/>
              <a:t>Note</a:t>
            </a:r>
            <a:r>
              <a:rPr lang="en-US"/>
              <a:t>: 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Further updates on ATF processes are under way! 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We’ll  return to MRAM soon.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3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750"/>
              <a:buFont typeface="Arial"/>
              <a:buNone/>
            </a:pPr>
            <a:r>
              <a:rPr i="0" lang="en-US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rPr>
              <a:t>Questions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Proposal eGC1 </a:t>
            </a: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vs</a:t>
            </a: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. After-the-Fact eGC1s: </a:t>
            </a:r>
            <a:r>
              <a:rPr lang="en-US" sz="2400">
                <a:latin typeface="Encode Sans"/>
                <a:ea typeface="Encode Sans"/>
                <a:cs typeface="Encode Sans"/>
                <a:sym typeface="Encode Sans"/>
              </a:rPr>
              <a:t>What’s the difference? </a:t>
            </a:r>
            <a:r>
              <a:rPr lang="en-US" sz="2400">
                <a:latin typeface="Encode Sans Black"/>
                <a:ea typeface="Encode Sans Black"/>
                <a:cs typeface="Encode Sans Black"/>
                <a:sym typeface="Encode Sans Black"/>
              </a:rPr>
              <a:t>Proposals</a:t>
            </a:r>
            <a:endParaRPr sz="240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67" name="Google Shape;67;p10"/>
          <p:cNvSpPr txBox="1"/>
          <p:nvPr>
            <p:ph idx="2" type="body"/>
          </p:nvPr>
        </p:nvSpPr>
        <p:spPr>
          <a:xfrm>
            <a:off x="671750" y="1258475"/>
            <a:ext cx="75978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100"/>
              <a:t>UW </a:t>
            </a:r>
            <a:r>
              <a:rPr lang="en-US" sz="2000" u="sng">
                <a:solidFill>
                  <a:schemeClr val="hlink"/>
                </a:solidFill>
                <a:hlinkClick r:id="rId4"/>
              </a:rPr>
              <a:t>Executive Order 34</a:t>
            </a:r>
            <a:r>
              <a:rPr lang="en-US" sz="2000"/>
              <a:t> </a:t>
            </a:r>
            <a:r>
              <a:rPr lang="en-US" sz="2000"/>
              <a:t>- </a:t>
            </a:r>
            <a:r>
              <a:rPr lang="en-US" sz="2000"/>
              <a:t>Proposals and preliminary discussions that might become a proposal should be submitted to OSP, “preferably in advance.”</a:t>
            </a:r>
            <a:endParaRPr sz="2000"/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OSP review is required by UW policy, even if sponsor might not insist on institutional official sign-off or submission in sponsor system.</a:t>
            </a:r>
            <a:endParaRPr sz="2000"/>
          </a:p>
          <a:p>
            <a:pPr indent="-3492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–"/>
            </a:pPr>
            <a:r>
              <a:rPr lang="en-US" sz="1900"/>
              <a:t>An informal discussion can result in proposal eGC1s.</a:t>
            </a:r>
            <a:endParaRPr sz="1900"/>
          </a:p>
          <a:p>
            <a:pPr indent="0" lvl="0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&gt;"/>
            </a:pPr>
            <a:r>
              <a:rPr lang="en-US" sz="2000"/>
              <a:t>Proposals to external sponsors </a:t>
            </a:r>
            <a:r>
              <a:rPr b="1" lang="en-US" sz="2000"/>
              <a:t>must </a:t>
            </a:r>
            <a:r>
              <a:rPr lang="en-US" sz="2000"/>
              <a:t>follow guidelines in </a:t>
            </a:r>
            <a:r>
              <a:rPr lang="en-US" sz="2000" u="sng">
                <a:solidFill>
                  <a:schemeClr val="hlink"/>
                </a:solidFill>
                <a:hlinkClick r:id="rId5"/>
              </a:rPr>
              <a:t>GIM 1</a:t>
            </a:r>
            <a:r>
              <a:rPr lang="en-US" sz="2000"/>
              <a:t> and </a:t>
            </a:r>
            <a:r>
              <a:rPr lang="en-US" sz="2000" u="sng">
                <a:solidFill>
                  <a:schemeClr val="hlink"/>
                </a:solidFill>
                <a:hlinkClick r:id="rId6"/>
              </a:rPr>
              <a:t>GIM 19</a:t>
            </a:r>
            <a:r>
              <a:rPr lang="en-US" sz="2000"/>
              <a:t>.</a:t>
            </a:r>
            <a:r>
              <a:rPr lang="en-US" sz="2000"/>
              <a:t> </a:t>
            </a:r>
            <a:endParaRPr sz="20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68" name="Google Shape;68;p10"/>
          <p:cNvSpPr txBox="1"/>
          <p:nvPr/>
        </p:nvSpPr>
        <p:spPr>
          <a:xfrm>
            <a:off x="482100" y="6086625"/>
            <a:ext cx="5301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19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7"/>
              </a:rPr>
              <a:t>When do you need an eGC1? </a:t>
            </a:r>
            <a:endParaRPr sz="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Proposal eGC1 </a:t>
            </a: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vs</a:t>
            </a: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. After-the-Fact eGC1s </a:t>
            </a:r>
            <a:r>
              <a:rPr lang="en-US" sz="2400">
                <a:latin typeface="Encode Sans"/>
                <a:ea typeface="Encode Sans"/>
                <a:cs typeface="Encode Sans"/>
                <a:sym typeface="Encode Sans"/>
              </a:rPr>
              <a:t>More context - </a:t>
            </a:r>
            <a:r>
              <a:rPr lang="en-US" sz="2400">
                <a:latin typeface="Encode Sans Black"/>
                <a:ea typeface="Encode Sans Black"/>
                <a:cs typeface="Encode Sans Black"/>
                <a:sym typeface="Encode Sans Black"/>
              </a:rPr>
              <a:t>Proposals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75" name="Google Shape;75;p11"/>
          <p:cNvSpPr txBox="1"/>
          <p:nvPr>
            <p:ph idx="2" type="body"/>
          </p:nvPr>
        </p:nvSpPr>
        <p:spPr>
          <a:xfrm>
            <a:off x="773100" y="1653325"/>
            <a:ext cx="76230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/>
              <a:t>Formal</a:t>
            </a:r>
            <a:r>
              <a:rPr lang="en-US" sz="2200"/>
              <a:t>: Sponsor issues a Request for Proposal (RFP), PI prepares and OSP submits a proposal to a competitive review process with a deadline.</a:t>
            </a:r>
            <a:endParaRPr sz="2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/>
              <a:t>Informal</a:t>
            </a:r>
            <a:r>
              <a:rPr lang="en-US" sz="2200"/>
              <a:t>: Conceptual discussions with a sponsor can result in development of a project, may require:</a:t>
            </a:r>
            <a:endParaRPr sz="22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&gt;"/>
            </a:pPr>
            <a:r>
              <a:rPr lang="en-US" sz="1800"/>
              <a:t>PI developing proposa</a:t>
            </a:r>
            <a:r>
              <a:rPr lang="en-US" sz="1800"/>
              <a:t>l material (scope of work, budget, etc.). 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&gt;"/>
            </a:pPr>
            <a:r>
              <a:rPr lang="en-US" sz="1800"/>
              <a:t>PI sending them details on how the project will be accomplished. </a:t>
            </a:r>
            <a:endParaRPr sz="1800"/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/>
              <a:t>Create a </a:t>
            </a:r>
            <a:r>
              <a:rPr b="1" lang="en-US" sz="2100"/>
              <a:t>Proposal eGC1</a:t>
            </a:r>
            <a:r>
              <a:rPr lang="en-US" sz="2100"/>
              <a:t> and route for review and approvals. </a:t>
            </a:r>
            <a:endParaRPr sz="2100"/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Proposal eGC1 </a:t>
            </a: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vs</a:t>
            </a: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. After-the-Fact eGC1s </a:t>
            </a:r>
            <a:r>
              <a:rPr b="1" lang="en-US" sz="2300"/>
              <a:t>After-the-Fact (</a:t>
            </a:r>
            <a:r>
              <a:rPr b="1" lang="en-US" sz="2300"/>
              <a:t>ATF</a:t>
            </a:r>
            <a:r>
              <a:rPr b="1" lang="en-US" sz="2300"/>
              <a:t>) </a:t>
            </a:r>
            <a:endParaRPr sz="2400"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82" name="Google Shape;82;p12"/>
          <p:cNvSpPr txBox="1"/>
          <p:nvPr>
            <p:ph idx="2" type="body"/>
          </p:nvPr>
        </p:nvSpPr>
        <p:spPr>
          <a:xfrm>
            <a:off x="773100" y="1500925"/>
            <a:ext cx="78192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Sponsor has </a:t>
            </a:r>
            <a:r>
              <a:rPr b="1" i="1" lang="en-US" sz="2100"/>
              <a:t>already </a:t>
            </a:r>
            <a:r>
              <a:rPr lang="en-US" sz="2100"/>
              <a:t>decided they will sponsor research at the UW.</a:t>
            </a:r>
            <a:endParaRPr sz="2100"/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Sponsor d</a:t>
            </a:r>
            <a:r>
              <a:rPr lang="en-US" sz="1800"/>
              <a:t>ecision may result from an informal discussion if sponsor has no formal application process.</a:t>
            </a:r>
            <a:endParaRPr sz="1800"/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Sponsor confirms they want to move forward with the project. </a:t>
            </a:r>
            <a:endParaRPr sz="18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Scope of Work is already established or the activity of the new agreement supports an existing or potential UW </a:t>
            </a:r>
            <a:r>
              <a:rPr lang="en-US" sz="2100"/>
              <a:t>sponsored</a:t>
            </a:r>
            <a:r>
              <a:rPr lang="en-US" sz="2100"/>
              <a:t> program.</a:t>
            </a:r>
            <a:endParaRPr sz="2100"/>
          </a:p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Sponsor requests to issue </a:t>
            </a:r>
            <a:r>
              <a:rPr lang="en-US" sz="2100" u="sng">
                <a:solidFill>
                  <a:schemeClr val="hlink"/>
                </a:solidFill>
                <a:hlinkClick r:id="rId3"/>
              </a:rPr>
              <a:t>UW Sponsored Research Agreement template</a:t>
            </a:r>
            <a:r>
              <a:rPr lang="en-US" sz="2100"/>
              <a:t> or has provided DRAFT agreement. 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 u="sng">
                <a:solidFill>
                  <a:schemeClr val="hlink"/>
                </a:solidFill>
                <a:hlinkClick r:id="rId4"/>
              </a:rPr>
              <a:t>GIM 19</a:t>
            </a:r>
            <a:r>
              <a:rPr lang="en-US" sz="2100"/>
              <a:t> deadlines do not apply.</a:t>
            </a:r>
            <a:endParaRPr sz="21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</p:txBody>
      </p:sp>
      <p:sp>
        <p:nvSpPr>
          <p:cNvPr id="83" name="Google Shape;83;p12"/>
          <p:cNvSpPr txBox="1"/>
          <p:nvPr/>
        </p:nvSpPr>
        <p:spPr>
          <a:xfrm>
            <a:off x="402150" y="6219500"/>
            <a:ext cx="6600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5"/>
              </a:rPr>
              <a:t>Requesting a UW Approved Sponsored Research Agreement Template</a:t>
            </a:r>
            <a:r>
              <a:rPr lang="en-US" sz="1500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500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Types of ATF </a:t>
            </a: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eGC1s</a:t>
            </a:r>
            <a:endParaRPr sz="2800"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90" name="Google Shape;90;p13"/>
          <p:cNvSpPr txBox="1"/>
          <p:nvPr>
            <p:ph idx="2" type="body"/>
          </p:nvPr>
        </p:nvSpPr>
        <p:spPr>
          <a:xfrm>
            <a:off x="665525" y="1533325"/>
            <a:ext cx="77817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300"/>
              <a:t>ATF with funding </a:t>
            </a:r>
            <a:endParaRPr sz="2300"/>
          </a:p>
          <a:p>
            <a: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Complete eGC1 as usual attach the agreement, and select ATF</a:t>
            </a:r>
            <a:endParaRPr sz="2200"/>
          </a:p>
          <a:p>
            <a: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Requires budget &amp; budget justification, we highly recommend using SAGE Budget</a:t>
            </a:r>
            <a:endParaRPr sz="2200"/>
          </a:p>
          <a:p>
            <a:pPr indent="0" lvl="0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300"/>
              <a:t>ATF without funding aka Non-Award Agreement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&gt;"/>
            </a:pPr>
            <a:r>
              <a:rPr lang="en-US" sz="2200"/>
              <a:t>See </a:t>
            </a:r>
            <a:r>
              <a:rPr lang="en-US" sz="2200" u="sng">
                <a:solidFill>
                  <a:schemeClr val="dk1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Agreement Types</a:t>
            </a:r>
            <a:r>
              <a:rPr lang="en-US" sz="2200"/>
              <a:t> for examples</a:t>
            </a:r>
            <a:endParaRPr sz="2200"/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&gt;"/>
            </a:pPr>
            <a:r>
              <a:rPr lang="en-US" sz="2200" u="sng">
                <a:solidFill>
                  <a:schemeClr val="hlink"/>
                </a:solidFill>
                <a:hlinkClick r:id="rId4"/>
              </a:rPr>
              <a:t>NAA eGC1 instructions</a:t>
            </a:r>
            <a:r>
              <a:rPr lang="en-US" sz="2200"/>
              <a:t> </a:t>
            </a:r>
            <a:endParaRPr sz="2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000"/>
              <a:t>Note: Staff assignments also use an ATF eGC1.</a:t>
            </a:r>
            <a:endParaRPr i="1" sz="20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</p:txBody>
      </p:sp>
      <p:sp>
        <p:nvSpPr>
          <p:cNvPr id="91" name="Google Shape;91;p13"/>
          <p:cNvSpPr txBox="1"/>
          <p:nvPr/>
        </p:nvSpPr>
        <p:spPr>
          <a:xfrm>
            <a:off x="589325" y="5930150"/>
            <a:ext cx="63657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5"/>
              </a:rPr>
              <a:t>eGC1s for After-the-Fact Awards and Non-Award Agreements</a:t>
            </a:r>
            <a:endParaRPr sz="900">
              <a:solidFill>
                <a:schemeClr val="accen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Proposal vs. ATFs: 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600">
                <a:latin typeface="Encode Sans"/>
                <a:ea typeface="Encode Sans"/>
                <a:cs typeface="Encode Sans"/>
                <a:sym typeface="Encode Sans"/>
              </a:rPr>
              <a:t>Best Practices</a:t>
            </a:r>
            <a:endParaRPr sz="2000"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98" name="Google Shape;98;p14"/>
          <p:cNvSpPr txBox="1"/>
          <p:nvPr>
            <p:ph idx="2" type="body"/>
          </p:nvPr>
        </p:nvSpPr>
        <p:spPr>
          <a:xfrm>
            <a:off x="739325" y="1477900"/>
            <a:ext cx="7857300" cy="53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&gt;"/>
            </a:pPr>
            <a:r>
              <a:rPr lang="en-US" sz="1800"/>
              <a:t>Does the PI need an itemized budget to share with a potential funder? Likely a </a:t>
            </a:r>
            <a:r>
              <a:rPr i="1" lang="en-US" sz="1800"/>
              <a:t>proposal</a:t>
            </a:r>
            <a:r>
              <a:rPr lang="en-US" sz="1800"/>
              <a:t>. </a:t>
            </a:r>
            <a:endParaRPr sz="18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US" sz="1600"/>
              <a:t>Route an eGC1 prior to proposing a budget to the sponsor.</a:t>
            </a:r>
            <a:endParaRPr sz="1600"/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&gt;"/>
            </a:pPr>
            <a:r>
              <a:rPr lang="en-US" sz="1800"/>
              <a:t>Requesting sponsorship? Likely a </a:t>
            </a:r>
            <a:r>
              <a:rPr i="1" lang="en-US" sz="1800"/>
              <a:t>proposal</a:t>
            </a:r>
            <a:r>
              <a:rPr lang="en-US" sz="1800"/>
              <a:t>.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&gt;"/>
            </a:pPr>
            <a:r>
              <a:rPr lang="en-US" sz="1800"/>
              <a:t>Always include sponsor communication to clarify what is being requested.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&gt;"/>
            </a:pPr>
            <a:r>
              <a:rPr lang="en-US" sz="1800"/>
              <a:t>UW prefers to use our </a:t>
            </a:r>
            <a:r>
              <a:rPr lang="en-US" sz="18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UW Sponsored Research Agreement template</a:t>
            </a:r>
            <a:r>
              <a:rPr lang="en-US" sz="1800"/>
              <a:t>.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&gt;"/>
            </a:pPr>
            <a:r>
              <a:rPr lang="en-US" sz="1800"/>
              <a:t>If sponsor sends a draft agreement but project was not handled as a proposal, route ATF eGC1 as soon as possible to allow OSP to negotiate.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Do not route an ATF to get around the eGC1 proposal review process. It won’t save time. 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OSP will need to return the eGC1 &amp; it will take longer.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OSP ATF eGC1 Review 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105" name="Google Shape;105;p15"/>
          <p:cNvSpPr txBox="1"/>
          <p:nvPr>
            <p:ph idx="2" type="body"/>
          </p:nvPr>
        </p:nvSpPr>
        <p:spPr>
          <a:xfrm>
            <a:off x="808950" y="1615375"/>
            <a:ext cx="77880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Is it a proposal or actually an ATF?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Is it </a:t>
            </a:r>
            <a:r>
              <a:rPr lang="en-US" sz="2100"/>
              <a:t>complete and does it have all required elements?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Is it a non-award agreement (NAA) or is there funding?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&gt;"/>
            </a:pPr>
            <a:r>
              <a:rPr lang="en-US" sz="2100"/>
              <a:t>Is there a </a:t>
            </a:r>
            <a:r>
              <a:rPr lang="en-US" sz="2100"/>
              <a:t>request to issue </a:t>
            </a:r>
            <a:r>
              <a:rPr lang="en-US" sz="2100" u="sng">
                <a:solidFill>
                  <a:schemeClr val="hlink"/>
                </a:solidFill>
                <a:hlinkClick r:id="rId3"/>
              </a:rPr>
              <a:t>UW Sponsored Research Agreement template</a:t>
            </a:r>
            <a:r>
              <a:rPr lang="en-US" sz="2100"/>
              <a:t> or is an editable DRAFT agreement attached?</a:t>
            </a:r>
            <a:endParaRPr sz="2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/>
              <a:t>OSP approves complete ATF eGC1s and creates the next SAGE item to conduct a full agreement review.</a:t>
            </a:r>
            <a:endParaRPr sz="2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/>
              <a:t>Approval of an ATF eGC1 does not imply OSP’s approval or acceptance of the agreement. </a:t>
            </a:r>
            <a:endParaRPr b="1" sz="21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Incomplete ATF eGC1s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112" name="Google Shape;112;p16"/>
          <p:cNvSpPr txBox="1"/>
          <p:nvPr>
            <p:ph idx="2" type="body"/>
          </p:nvPr>
        </p:nvSpPr>
        <p:spPr>
          <a:xfrm>
            <a:off x="631050" y="1720500"/>
            <a:ext cx="7881900" cy="341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/>
              <a:t>Will be returned &amp; include request for missing information. 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/>
              <a:t>Examples:</a:t>
            </a:r>
            <a:endParaRPr sz="2300"/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&gt;"/>
            </a:pPr>
            <a:r>
              <a:rPr lang="en-US" sz="2300"/>
              <a:t>No agreement documents attached</a:t>
            </a:r>
            <a:endParaRPr sz="2300"/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&gt;"/>
            </a:pPr>
            <a:r>
              <a:rPr lang="en-US" sz="2300"/>
              <a:t>Missing or insufficient scope of work</a:t>
            </a:r>
            <a:endParaRPr sz="2300"/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&gt;"/>
            </a:pPr>
            <a:r>
              <a:rPr lang="en-US" sz="2300"/>
              <a:t>Missing related budget</a:t>
            </a:r>
            <a:endParaRPr sz="2300"/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&gt;"/>
            </a:pPr>
            <a:r>
              <a:rPr lang="en-US" sz="2300"/>
              <a:t>Answers to non-fiscal compliance questions not reflecting the nature of the activity, including things like Animal Subjects or Human Subjects etc. </a:t>
            </a:r>
            <a:endParaRPr sz="23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/>
          <p:nvPr>
            <p:ph idx="1" type="body"/>
          </p:nvPr>
        </p:nvSpPr>
        <p:spPr>
          <a:xfrm>
            <a:off x="703082" y="392410"/>
            <a:ext cx="8184600" cy="99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Complete </a:t>
            </a: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ATF in SAGE - Next Steps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500">
                <a:latin typeface="Encode Sans"/>
                <a:ea typeface="Encode Sans"/>
                <a:cs typeface="Encode Sans"/>
                <a:sym typeface="Encode Sans"/>
              </a:rPr>
              <a:t>Award Setup Request &amp; Non-Award Agreement</a:t>
            </a:r>
            <a:endParaRPr sz="2500"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119" name="Google Shape;119;p17"/>
          <p:cNvSpPr txBox="1"/>
          <p:nvPr>
            <p:ph idx="2" type="body"/>
          </p:nvPr>
        </p:nvSpPr>
        <p:spPr>
          <a:xfrm>
            <a:off x="808950" y="1615375"/>
            <a:ext cx="7788000" cy="40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/>
              <a:t>N</a:t>
            </a:r>
            <a:r>
              <a:rPr lang="en-US" sz="1900"/>
              <a:t>ext SAGE item is where agreement review, negotiation, and eventually execution of the agreement, takes place.</a:t>
            </a:r>
            <a:endParaRPr sz="19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00"/>
              <a:t>ATFs with funding</a:t>
            </a:r>
            <a:r>
              <a:rPr lang="en-US" sz="1900"/>
              <a:t> </a:t>
            </a:r>
            <a:endParaRPr sz="1900"/>
          </a:p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&gt;"/>
            </a:pPr>
            <a:r>
              <a:rPr lang="en-US" sz="1900"/>
              <a:t>Become an Award Setup Request (ASR)</a:t>
            </a:r>
            <a:endParaRPr sz="1900"/>
          </a:p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&gt;"/>
            </a:pPr>
            <a:r>
              <a:rPr lang="en-US" sz="1900"/>
              <a:t>OSP will create the ASR, but must send to campus for </a:t>
            </a:r>
            <a:r>
              <a:rPr lang="en-US" sz="1900"/>
              <a:t>completion (SAGE Budget, etc.)</a:t>
            </a:r>
            <a:endParaRPr sz="19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00"/>
              <a:t>ATFs without funding </a:t>
            </a:r>
            <a:endParaRPr b="1" sz="1900"/>
          </a:p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&gt;"/>
            </a:pPr>
            <a:r>
              <a:rPr lang="en-US" sz="1900"/>
              <a:t>Become an NAA in SAGE</a:t>
            </a:r>
            <a:endParaRPr sz="1900"/>
          </a:p>
          <a:p>
            <a:pPr indent="-3492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&gt;"/>
            </a:pPr>
            <a:r>
              <a:rPr lang="en-US" sz="1900"/>
              <a:t>OSP/Campus communications during processing are via email</a:t>
            </a:r>
            <a:endParaRPr sz="1900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sz="1800"/>
              <a:t>Attachments visible to campus on the original ATF eGC1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120" name="Google Shape;120;p17"/>
          <p:cNvSpPr txBox="1"/>
          <p:nvPr/>
        </p:nvSpPr>
        <p:spPr>
          <a:xfrm>
            <a:off x="331325" y="6206950"/>
            <a:ext cx="52752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Agreement Types</a:t>
            </a:r>
            <a:endParaRPr sz="12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