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embeddedFontLst>
    <p:embeddedFont>
      <p:font typeface="Encode Sans" panose="020B0604020202020204" charset="0"/>
      <p:regular r:id="rId15"/>
      <p:bold r:id="rId16"/>
    </p:embeddedFont>
    <p:embeddedFont>
      <p:font typeface="Encode Sans Black" panose="020B0604020202020204" charset="0"/>
      <p:bold r:id="rId17"/>
    </p:embeddedFont>
    <p:embeddedFont>
      <p:font typeface="Merriweather Sans" pitchFamily="2" charset="0"/>
      <p:regular r:id="rId18"/>
    </p:embeddedFont>
    <p:embeddedFont>
      <p:font typeface="Open Sans" panose="020B0606030504020204" pitchFamily="34" charset="0"/>
      <p:regular r:id="rId19"/>
      <p:bold r:id="rId20"/>
      <p:italic r:id="rId21"/>
      <p:boldItalic r:id="rId22"/>
    </p:embeddedFont>
    <p:embeddedFont>
      <p:font typeface="Open Sans Light" panose="020B030603050402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38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9" name="Google Shape;10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c2dfc48b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6" name="Google Shape;116;g25c2dfc48b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bb8b4c9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7" name="Google Shape;57;g25fbb8b4c9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/>
          </a:p>
        </p:txBody>
      </p:sp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3" name="Google Shape;8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671757" y="365069"/>
            <a:ext cx="8184662" cy="998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064505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59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Encode Sans Black"/>
              <a:buNone/>
              <a:defRPr sz="5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University of Washington 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W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4663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16644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 u="none" strike="noStrike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8" name="Google Shape;4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gca/award-lifecycle/managing-your-award/budget-and-accounting-dates-sponsored-program-awar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netid.sharepoint.com/:x:/r/sites/itf_documentation/_layouts/15/Doc.aspx?sourcedoc=%7BD2A2E73A-95DE-411F-B684-D0D5110D6769%7D&amp;file=Budget%20Date%20in%20Workday_UW.xlsx&amp;action=default&amp;mobileredirect=tru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wconnect.uw.edu/finance?id=kb_article_view&amp;sysparm_article=KB003267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Encode Sans Black"/>
              <a:buNone/>
            </a:pPr>
            <a:r>
              <a:rPr lang="en-US"/>
              <a:t>GCA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824000" y="4283025"/>
            <a:ext cx="4213500" cy="17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accent2"/>
                </a:solidFill>
                <a:latin typeface="Encode Sans"/>
                <a:ea typeface="Encode Sans"/>
                <a:cs typeface="Encode Sans"/>
                <a:sym typeface="Encode Sans"/>
              </a:rPr>
              <a:t>Juan Lepez</a:t>
            </a:r>
            <a:endParaRPr sz="1700" b="0" i="0" u="none" strike="noStrike" cap="none">
              <a:solidFill>
                <a:schemeClr val="accent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accent2"/>
                </a:solidFill>
                <a:latin typeface="Encode Sans"/>
                <a:ea typeface="Encode Sans"/>
                <a:cs typeface="Encode Sans"/>
                <a:sym typeface="Encode Sans"/>
              </a:rPr>
              <a:t>Director, Grant &amp; Contract Accounting</a:t>
            </a:r>
            <a:endParaRPr sz="1700" b="0" i="0" u="none" strike="noStrike" cap="none">
              <a:solidFill>
                <a:schemeClr val="accent2"/>
              </a:solidFill>
              <a:latin typeface="Encode Sans"/>
              <a:ea typeface="Encode Sans"/>
              <a:cs typeface="Encode Sans"/>
              <a:sym typeface="Encode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accent2"/>
                </a:solidFill>
                <a:latin typeface="Encode Sans"/>
                <a:ea typeface="Encode Sans"/>
                <a:cs typeface="Encode Sans"/>
                <a:sym typeface="Encode Sans"/>
              </a:rPr>
              <a:t>February 13, 2025, MRAM</a:t>
            </a:r>
            <a:endParaRPr sz="1700" b="0" i="0" u="none" strike="noStrike" cap="none">
              <a:solidFill>
                <a:schemeClr val="accent2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ACCOUNTING DATE IMPACTS ON R1234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Example: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0" descr="A sample spreadsheet detail detailing an award line period, transaction accounting date, transaction budget date, and treatment on R1234 report. Under the &quot;Treatment of R1234&quot; it details, &quot;Will appear in January 2025 if pre-award spend period exists&quot;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5944" y="2287235"/>
            <a:ext cx="8260538" cy="1523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QUESTIONS &amp; RESOURCES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Please send questions to </a:t>
            </a:r>
            <a:r>
              <a:rPr lang="en-US" u="sng">
                <a:solidFill>
                  <a:schemeClr val="hlink"/>
                </a:solidFill>
              </a:rPr>
              <a:t>gcahelp@uw.edu</a:t>
            </a:r>
            <a:r>
              <a:rPr lang="en-US"/>
              <a:t>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Budget and Accounting Dates on Sponsored Program Awards | Grant &amp; Contract Accounting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659156" y="1768622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Budget and Accounting Dates – Definitions and Impacts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BUDGET DATE DEFINITION</a:t>
            </a:r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The date the transaction is recognized or incurred. </a:t>
            </a:r>
            <a:endParaRPr/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Purpose: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8763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To determine if an expense is allocable to a sponsored program award.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8763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To determine whether the expense will be billable to the sponsor.</a:t>
            </a:r>
            <a:endParaRPr/>
          </a:p>
          <a:p>
            <a:pPr marL="8763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To determine the applicable Facilities and Administrative rate (F&amp;A) that the UW has negotiated with the Federal Government’s Department of Health and Human Services.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VIEWING BUDGET DATES IN WORKDAY</a:t>
            </a:r>
            <a:br>
              <a:rPr lang="en-US"/>
            </a:br>
            <a:r>
              <a:rPr lang="en-US" sz="2000" b="0"/>
              <a:t>(1 of 2)</a:t>
            </a:r>
            <a:endParaRPr b="0"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Determine transaction type to know whether date is manually entered or automatically generated. Use job aid: </a:t>
            </a:r>
            <a:r>
              <a:rPr lang="en-US" sz="1600" u="sng">
                <a:solidFill>
                  <a:schemeClr val="hlink"/>
                </a:solidFill>
                <a:hlinkClick r:id="rId3"/>
              </a:rPr>
              <a:t>Budget Date in Workday_UW.xlsx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684356" y="473336"/>
            <a:ext cx="8183700" cy="766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VIEWING BUDGET DATES IN WORKDAY </a:t>
            </a:r>
            <a:br>
              <a:rPr lang="en-US"/>
            </a:br>
            <a:r>
              <a:rPr lang="en-US" sz="2000" b="0"/>
              <a:t>(2 of 2) </a:t>
            </a:r>
            <a:endParaRPr b="0"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Step 1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Step 2</a:t>
            </a:r>
            <a:endParaRPr/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5" descr="A section of a spreadsheet with the phrase &quot;Defaults to Invoice Date (Initiation date unless overridden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156177"/>
            <a:ext cx="9101935" cy="841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 descr="A screenshot of a Workday Finance Supplier Invoice with the invoice date 8/29/2023 highligh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8435" y="3429000"/>
            <a:ext cx="4890865" cy="3224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VIEWING SPEND OUTSIDE AWARD LINE DATES</a:t>
            </a:r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564444" y="1630399"/>
            <a:ext cx="8398934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Go to Workday Award 🡪 Award Lines 🡪 Award Line Summary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6" descr="A screenshot of the Award Line Summary view in Workday Finance with the list of dollar line items highlighting Cost Reimbursable Spend Outside Award Line Dates. The words &quot;Not Allocable, Not Billable&quot; are bolded and highlighted in red above this detail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311" y="2323644"/>
            <a:ext cx="8963378" cy="29039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CORRECTING BUDGET DATE ENTRIES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Determine if transaction type is one that can be corrected by Unit/Shared Environment. These are:</a:t>
            </a:r>
            <a:endParaRPr/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Expense Reports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Procurement Card Transactions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Supplier Invoices (fully paid or partially paid)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Supplier invoice adjustments</a:t>
            </a:r>
            <a:endParaRPr/>
          </a:p>
          <a:p>
            <a:pPr marL="5588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Font typeface="Arial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Use job aid to make updates: </a:t>
            </a:r>
            <a:r>
              <a:rPr lang="en-US" sz="2200" u="sng">
                <a:solidFill>
                  <a:srgbClr val="467886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Adjust Accounting – Update Budget Date on Transaction</a:t>
            </a:r>
            <a:endParaRPr sz="2200" u="sng">
              <a:solidFill>
                <a:srgbClr val="46788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1906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Font typeface="Arial"/>
              <a:buNone/>
            </a:pPr>
            <a:endParaRPr sz="2200" u="sng">
              <a:solidFill>
                <a:srgbClr val="46788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98"/>
              <a:buFont typeface="Arial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Transaction type not on list – Send AP ticket to GCA using the “Other” topic.</a:t>
            </a:r>
            <a:endParaRPr/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TRANSACTION REVERSALS AND BUDGET DATE IMPACTS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Example: Transaction's Budget Date for an Expense Report is Outside Award Line Period for a Posted Expense</a:t>
            </a:r>
            <a:endParaRPr/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8" descr="An image of a spreadsheet line item detailing an award line period, original budget date, date of correction, and action needed. The &quot;Action Needed&quot; is noting &quot;Accounting Adjustment&quot;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0178" y="2628516"/>
            <a:ext cx="7523977" cy="927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671756" y="371511"/>
            <a:ext cx="81837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</a:pPr>
            <a:r>
              <a:rPr lang="en-US"/>
              <a:t>ACCOUNTING DATE DEFINITION &amp; R1234 IMPACTS</a:t>
            </a:r>
            <a:endParaRPr/>
          </a:p>
        </p:txBody>
      </p:sp>
      <p:sp>
        <p:nvSpPr>
          <p:cNvPr id="106" name="Google Shape;106;p19"/>
          <p:cNvSpPr txBox="1">
            <a:spLocks noGrp="1"/>
          </p:cNvSpPr>
          <p:nvPr>
            <p:ph type="body" idx="1"/>
          </p:nvPr>
        </p:nvSpPr>
        <p:spPr>
          <a:xfrm>
            <a:off x="671756" y="1630399"/>
            <a:ext cx="8196300" cy="4632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Definition - The date the transaction or adjustment is processed. It controls the accounting period and fiscal year in which the transaction is recorded in the general ledger.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u="sng">
                <a:latin typeface="Arial"/>
                <a:ea typeface="Arial"/>
                <a:cs typeface="Arial"/>
                <a:sym typeface="Arial"/>
              </a:rPr>
              <a:t>R1234 Impacts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R1234 uses the Accounting Date to determine when and whether a transaction appears in this report </a:t>
            </a:r>
            <a:endParaRPr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Accounting date is generally editable up until the month closes.</a:t>
            </a:r>
            <a:endParaRPr/>
          </a:p>
          <a:p>
            <a:pPr marL="76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5334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4b2e83 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On-screen Show (4:3)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Encode Sans</vt:lpstr>
      <vt:lpstr>Open Sans</vt:lpstr>
      <vt:lpstr>Calibri</vt:lpstr>
      <vt:lpstr>Open Sans Light</vt:lpstr>
      <vt:lpstr>Encode Sans Black</vt:lpstr>
      <vt:lpstr>Merriweather Sans</vt:lpstr>
      <vt:lpstr>Arial</vt:lpstr>
      <vt:lpstr>Custom Design</vt:lpstr>
      <vt:lpstr>1_Custom Design</vt:lpstr>
      <vt:lpstr>GCA UPDATE</vt:lpstr>
      <vt:lpstr>AGENDA</vt:lpstr>
      <vt:lpstr>BUDGET DATE DEFINITION</vt:lpstr>
      <vt:lpstr>VIEWING BUDGET DATES IN WORKDAY (1 of 2)</vt:lpstr>
      <vt:lpstr>VIEWING BUDGET DATES IN WORKDAY  (2 of 2) </vt:lpstr>
      <vt:lpstr>VIEWING SPEND OUTSIDE AWARD LINE DATES</vt:lpstr>
      <vt:lpstr>CORRECTING BUDGET DATE ENTRIES</vt:lpstr>
      <vt:lpstr>TRANSACTION REVERSALS AND BUDGET DATE IMPACTS</vt:lpstr>
      <vt:lpstr>ACCOUNTING DATE DEFINITION &amp; R1234 IMPACTS</vt:lpstr>
      <vt:lpstr>ACCOUNTING DATE IMPACTS ON R1234</vt:lpstr>
      <vt:lpstr>QUESTIONS &amp;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Susan Wilbanks</dc:creator>
  <cp:lastModifiedBy>Susan Wilbanks</cp:lastModifiedBy>
  <cp:revision>1</cp:revision>
  <dcterms:modified xsi:type="dcterms:W3CDTF">2025-02-14T23:22:32Z</dcterms:modified>
</cp:coreProperties>
</file>