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6" r:id="rId1"/>
    <p:sldMasterId id="2147483657" r:id="rId2"/>
  </p:sldMasterIdLst>
  <p:notesMasterIdLst>
    <p:notesMasterId r:id="rId14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embeddedFontLst>
    <p:embeddedFont>
      <p:font typeface="Encode Sans" panose="020B0604020202020204" charset="0"/>
      <p:regular r:id="rId15"/>
      <p:bold r:id="rId16"/>
    </p:embeddedFont>
    <p:embeddedFont>
      <p:font typeface="Encode Sans Black" panose="020B0604020202020204" charset="0"/>
      <p:bold r:id="rId17"/>
    </p:embeddedFont>
    <p:embeddedFont>
      <p:font typeface="Merriweather Sans" pitchFamily="2" charset="0"/>
      <p:regular r:id="rId18"/>
    </p:embeddedFont>
    <p:embeddedFont>
      <p:font typeface="Open Sans" panose="020B0606030504020204" pitchFamily="34" charset="0"/>
      <p:regular r:id="rId19"/>
      <p:bold r:id="rId20"/>
      <p:italic r:id="rId21"/>
      <p:boldItalic r:id="rId22"/>
    </p:embeddedFont>
    <p:embeddedFont>
      <p:font typeface="Open Sans Light" panose="020B0306030504020204" pitchFamily="34" charset="0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88">
          <p15:clr>
            <a:srgbClr val="A4A3A4"/>
          </p15:clr>
        </p15:guide>
        <p15:guide id="2" pos="4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38" y="108"/>
      </p:cViewPr>
      <p:guideLst>
        <p:guide orient="horz" pos="2488"/>
        <p:guide pos="47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font" Target="fonts/font4.fntdata"/><Relationship Id="rId26" Type="http://schemas.openxmlformats.org/officeDocument/2006/relationships/font" Target="fonts/font12.fntdata"/><Relationship Id="rId3" Type="http://schemas.openxmlformats.org/officeDocument/2006/relationships/slide" Target="slides/slide1.xml"/><Relationship Id="rId21" Type="http://schemas.openxmlformats.org/officeDocument/2006/relationships/font" Target="fonts/font7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font" Target="fonts/font3.fntdata"/><Relationship Id="rId25" Type="http://schemas.openxmlformats.org/officeDocument/2006/relationships/font" Target="fonts/font11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font" Target="fonts/font10.fntdata"/><Relationship Id="rId5" Type="http://schemas.openxmlformats.org/officeDocument/2006/relationships/slide" Target="slides/slide3.xml"/><Relationship Id="rId15" Type="http://schemas.openxmlformats.org/officeDocument/2006/relationships/font" Target="fonts/font1.fntdata"/><Relationship Id="rId23" Type="http://schemas.openxmlformats.org/officeDocument/2006/relationships/font" Target="fonts/font9.fntdata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font" Target="fonts/font5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9" name="Google Shape;10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5c2dfc48b6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6" name="Google Shape;116;g25c2dfc48b6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5fbb8b4c9d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7" name="Google Shape;57;g25fbb8b4c9d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</a:pPr>
            <a:endParaRPr/>
          </a:p>
        </p:txBody>
      </p:sp>
      <p:sp>
        <p:nvSpPr>
          <p:cNvPr id="63" name="Google Shape;6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9" name="Google Shape;6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75" name="Google Shape;7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3" name="Google Shape;8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0" name="Google Shape;9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6" name="Google Shape;96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3" name="Google Shape;103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bg>
      <p:bgPr>
        <a:solidFill>
          <a:srgbClr val="4B2E83"/>
        </a:solidFill>
        <a:effectLst/>
      </p:bgPr>
    </p:bg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7;p2"/>
          <p:cNvSpPr txBox="1">
            <a:spLocks noGrp="1"/>
          </p:cNvSpPr>
          <p:nvPr>
            <p:ph type="title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Encode Sans Black"/>
              <a:buNone/>
              <a:defRPr sz="5000" b="1" i="0" u="none" strike="noStrike" cap="none">
                <a:solidFill>
                  <a:schemeClr val="lt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8" name="Google Shape;8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9;p2" descr="University of Washington 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7334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2" descr="W logo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Subheader + Content">
  <p:cSld name="Header + Subheader + Conten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671757" y="365069"/>
            <a:ext cx="8184662" cy="99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Encode Sans Black"/>
              <a:buNone/>
              <a:defRPr sz="3000" b="1" i="0" u="none" strike="noStrike" cap="none">
                <a:solidFill>
                  <a:schemeClr val="lt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3" name="Google Shape;13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3"/>
          <p:cNvSpPr txBox="1">
            <a:spLocks noGrp="1"/>
          </p:cNvSpPr>
          <p:nvPr>
            <p:ph type="body" idx="1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2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6" name="Google Shape;16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Content">
  <p:cSld name="Header + Content">
    <p:bg>
      <p:bgPr>
        <a:solidFill>
          <a:srgbClr val="4B2E83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671756" y="371511"/>
            <a:ext cx="8064505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Encode Sans Black"/>
              <a:buNone/>
              <a:defRPr sz="3000" b="1" i="0" u="none" strike="noStrike" cap="none">
                <a:solidFill>
                  <a:schemeClr val="lt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9" name="Google Shape;19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1" name="Google Shape;21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Graphic">
  <p:cSld name="Header + Graphic">
    <p:bg>
      <p:bgPr>
        <a:solidFill>
          <a:srgbClr val="4B2E83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671756" y="371511"/>
            <a:ext cx="8116644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Encode Sans Black"/>
              <a:buNone/>
              <a:defRPr sz="3000" b="1" i="0" u="none" strike="noStrike" cap="none">
                <a:solidFill>
                  <a:schemeClr val="lt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24" name="Google Shape;24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5"/>
          <p:cNvSpPr>
            <a:spLocks noGrp="1"/>
          </p:cNvSpPr>
          <p:nvPr>
            <p:ph type="chart" idx="2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sz="2400" b="0" i="1" u="none" strike="noStrike" cap="none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6" name="Google Shape;26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Content">
  <p:cSld name="Header + Conten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671756" y="371511"/>
            <a:ext cx="8183759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  <a:defRPr sz="3000" b="1" i="0" u="none" strike="noStrike" cap="none">
                <a:solidFill>
                  <a:schemeClr val="dk1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30" name="Google Shape;30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32" name="Google Shape;32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Encode Sans Black"/>
              <a:buNone/>
              <a:defRPr sz="5000" b="1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35" name="Google Shape;35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8" descr="University of Washington 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2039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p8" descr="W logo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Subheader + Content">
  <p:cSld name="Header + Subheader +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671756" y="371511"/>
            <a:ext cx="8184663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Encode Sans Black"/>
              <a:buNone/>
              <a:defRPr sz="3000" b="1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40" name="Google Shape;40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2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43" name="Google Shape;43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8215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Graphic">
  <p:cSld name="Header + Graphic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>
            <a:spLocks noGrp="1"/>
          </p:cNvSpPr>
          <p:nvPr>
            <p:ph type="title"/>
          </p:nvPr>
        </p:nvSpPr>
        <p:spPr>
          <a:xfrm>
            <a:off x="671756" y="371511"/>
            <a:ext cx="8116644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  <a:defRPr sz="3000" b="1" i="0" u="none" strike="noStrike" cap="none">
                <a:solidFill>
                  <a:schemeClr val="dk1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46" name="Google Shape;46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10"/>
          <p:cNvSpPr>
            <a:spLocks noGrp="1"/>
          </p:cNvSpPr>
          <p:nvPr>
            <p:ph type="chart" idx="2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sz="2400" b="0" i="1" u="none" strike="noStrike" cap="non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48" name="Google Shape;48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6310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B2E8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finance.uw.edu/gca/award-lifecycle/managing-your-award/budget-and-accounting-dates-sponsored-program-award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uwnetid.sharepoint.com/:x:/r/sites/itf_documentation/_layouts/15/Doc.aspx?sourcedoc=%7BD2A2E73A-95DE-411F-B684-D0D5110D6769%7D&amp;file=Budget%20Date%20in%20Workday_UW.xlsx&amp;action=default&amp;mobileredirect=tru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uwconnect.uw.edu/finance?id=kb_article_view&amp;sysparm_article=KB0032672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>
            <a:spLocks noGrp="1"/>
          </p:cNvSpPr>
          <p:nvPr>
            <p:ph type="title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Encode Sans Black"/>
              <a:buNone/>
            </a:pPr>
            <a:r>
              <a:rPr lang="en-US"/>
              <a:t>GCA UPDATE</a:t>
            </a:r>
            <a:endParaRPr/>
          </a:p>
        </p:txBody>
      </p:sp>
      <p:sp>
        <p:nvSpPr>
          <p:cNvPr id="54" name="Google Shape;54;p11"/>
          <p:cNvSpPr txBox="1"/>
          <p:nvPr/>
        </p:nvSpPr>
        <p:spPr>
          <a:xfrm>
            <a:off x="824000" y="4283025"/>
            <a:ext cx="4213500" cy="17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0" i="0" u="none" strike="noStrike" cap="none">
                <a:solidFill>
                  <a:schemeClr val="accent2"/>
                </a:solidFill>
                <a:latin typeface="Encode Sans"/>
                <a:ea typeface="Encode Sans"/>
                <a:cs typeface="Encode Sans"/>
                <a:sym typeface="Encode Sans"/>
              </a:rPr>
              <a:t>Juan Lepez</a:t>
            </a:r>
            <a:endParaRPr sz="1700" b="0" i="0" u="none" strike="noStrike" cap="none">
              <a:solidFill>
                <a:schemeClr val="accent2"/>
              </a:solidFill>
              <a:latin typeface="Encode Sans"/>
              <a:ea typeface="Encode Sans"/>
              <a:cs typeface="Encode Sans"/>
              <a:sym typeface="Encode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0" i="0" u="none" strike="noStrike" cap="none">
                <a:solidFill>
                  <a:schemeClr val="accent2"/>
                </a:solidFill>
                <a:latin typeface="Encode Sans"/>
                <a:ea typeface="Encode Sans"/>
                <a:cs typeface="Encode Sans"/>
                <a:sym typeface="Encode Sans"/>
              </a:rPr>
              <a:t>Director, Grant &amp; Contract Accounting</a:t>
            </a:r>
            <a:endParaRPr sz="1700" b="0" i="0" u="none" strike="noStrike" cap="none">
              <a:solidFill>
                <a:schemeClr val="accent2"/>
              </a:solidFill>
              <a:latin typeface="Encode Sans"/>
              <a:ea typeface="Encode Sans"/>
              <a:cs typeface="Encode Sans"/>
              <a:sym typeface="Encode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0" i="0" u="none" strike="noStrike" cap="none">
                <a:solidFill>
                  <a:schemeClr val="accent2"/>
                </a:solidFill>
                <a:latin typeface="Encode Sans"/>
                <a:ea typeface="Encode Sans"/>
                <a:cs typeface="Encode Sans"/>
                <a:sym typeface="Encode Sans"/>
              </a:rPr>
              <a:t>February 13, 2025, MRAM</a:t>
            </a:r>
            <a:endParaRPr sz="1700" b="0" i="0" u="none" strike="noStrike" cap="none">
              <a:solidFill>
                <a:schemeClr val="accent2"/>
              </a:solidFill>
              <a:latin typeface="Encode Sans"/>
              <a:ea typeface="Encode Sans"/>
              <a:cs typeface="Encode Sans"/>
              <a:sym typeface="Encode San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0"/>
          <p:cNvSpPr txBox="1">
            <a:spLocks noGrp="1"/>
          </p:cNvSpPr>
          <p:nvPr>
            <p:ph type="title"/>
          </p:nvPr>
        </p:nvSpPr>
        <p:spPr>
          <a:xfrm>
            <a:off x="671756" y="371511"/>
            <a:ext cx="81837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</a:pPr>
            <a:r>
              <a:rPr lang="en-US"/>
              <a:t>ACCOUNTING DATE IMPACTS ON R1234</a:t>
            </a:r>
            <a:endParaRPr/>
          </a:p>
        </p:txBody>
      </p:sp>
      <p:sp>
        <p:nvSpPr>
          <p:cNvPr id="112" name="Google Shape;112;p20"/>
          <p:cNvSpPr txBox="1">
            <a:spLocks noGrp="1"/>
          </p:cNvSpPr>
          <p:nvPr>
            <p:ph type="body" idx="1"/>
          </p:nvPr>
        </p:nvSpPr>
        <p:spPr>
          <a:xfrm>
            <a:off x="671756" y="1630399"/>
            <a:ext cx="8196300" cy="4632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6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Example: </a:t>
            </a:r>
            <a:endParaRPr/>
          </a:p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marL="5334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3" name="Google Shape;113;p20" descr="A sample spreadsheet detail detailing an award line period, transaction accounting date, transaction budget date, and treatment on R1234 report. Under the &quot;Treatment of R1234&quot; it details, &quot;Will appear in January 2025 if pre-award spend period exists&quot;.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5944" y="2287235"/>
            <a:ext cx="8260538" cy="15232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1"/>
          <p:cNvSpPr txBox="1">
            <a:spLocks noGrp="1"/>
          </p:cNvSpPr>
          <p:nvPr>
            <p:ph type="title"/>
          </p:nvPr>
        </p:nvSpPr>
        <p:spPr>
          <a:xfrm>
            <a:off x="671756" y="371511"/>
            <a:ext cx="81837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</a:pPr>
            <a:r>
              <a:rPr lang="en-US"/>
              <a:t>QUESTIONS &amp; RESOURCES</a:t>
            </a:r>
            <a:endParaRPr/>
          </a:p>
        </p:txBody>
      </p:sp>
      <p:sp>
        <p:nvSpPr>
          <p:cNvPr id="119" name="Google Shape;119;p21"/>
          <p:cNvSpPr txBox="1">
            <a:spLocks noGrp="1"/>
          </p:cNvSpPr>
          <p:nvPr>
            <p:ph type="body" idx="1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/>
              <a:t>Please send questions to </a:t>
            </a:r>
            <a:r>
              <a:rPr lang="en-US" u="sng">
                <a:solidFill>
                  <a:schemeClr val="hlink"/>
                </a:solidFill>
              </a:rPr>
              <a:t>gcahelp@uw.edu</a:t>
            </a:r>
            <a:r>
              <a:rPr lang="en-US"/>
              <a:t>	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u="sng">
                <a:solidFill>
                  <a:schemeClr val="hlink"/>
                </a:solidFill>
                <a:hlinkClick r:id="rId3"/>
              </a:rPr>
              <a:t>Budget and Accounting Dates on Sponsored Program Awards | Grant &amp; Contract Accounting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671756" y="371511"/>
            <a:ext cx="81837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</a:pPr>
            <a:r>
              <a:rPr lang="en-US"/>
              <a:t>AGENDA</a:t>
            </a:r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body" idx="1"/>
          </p:nvPr>
        </p:nvSpPr>
        <p:spPr>
          <a:xfrm>
            <a:off x="659156" y="1768622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57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AutoNum type="arabicPeriod"/>
            </a:pPr>
            <a:r>
              <a:rPr lang="en-US">
                <a:latin typeface="Open Sans"/>
                <a:ea typeface="Open Sans"/>
                <a:cs typeface="Open Sans"/>
                <a:sym typeface="Open Sans"/>
              </a:rPr>
              <a:t>Budget and Accounting Dates – Definitions and Impacts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3"/>
          <p:cNvSpPr txBox="1">
            <a:spLocks noGrp="1"/>
          </p:cNvSpPr>
          <p:nvPr>
            <p:ph type="title"/>
          </p:nvPr>
        </p:nvSpPr>
        <p:spPr>
          <a:xfrm>
            <a:off x="671756" y="371511"/>
            <a:ext cx="81837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</a:pPr>
            <a:r>
              <a:rPr lang="en-US"/>
              <a:t>BUDGET DATE DEFINITION</a:t>
            </a:r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body" idx="1"/>
          </p:nvPr>
        </p:nvSpPr>
        <p:spPr>
          <a:xfrm>
            <a:off x="671756" y="1630399"/>
            <a:ext cx="8196300" cy="4632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The date the transaction is recognized or incurred. </a:t>
            </a:r>
            <a:endParaRPr/>
          </a:p>
          <a:p>
            <a:pPr marL="5334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marL="5334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Purpose: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marL="8763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AutoNum type="arabicPeriod"/>
            </a:pPr>
            <a:r>
              <a:rPr lang="en-US" sz="1600"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1800">
                <a:latin typeface="Arial"/>
                <a:ea typeface="Arial"/>
                <a:cs typeface="Arial"/>
                <a:sym typeface="Arial"/>
              </a:rPr>
              <a:t>To determine if an expense is allocable to a sponsored program award.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marL="8763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AutoNum type="arabicPeriod"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To determine whether the expense will be billable to the sponsor.</a:t>
            </a:r>
            <a:endParaRPr/>
          </a:p>
          <a:p>
            <a:pPr marL="8763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AutoNum type="arabicPeriod"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To determine the applicable Facilities and Administrative rate (F&amp;A) that the UW has negotiated with the Federal Government’s Department of Health and Human Services.</a:t>
            </a:r>
            <a:endParaRPr sz="1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>
            <a:spLocks noGrp="1"/>
          </p:cNvSpPr>
          <p:nvPr>
            <p:ph type="title"/>
          </p:nvPr>
        </p:nvSpPr>
        <p:spPr>
          <a:xfrm>
            <a:off x="671756" y="371511"/>
            <a:ext cx="81837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</a:pPr>
            <a:r>
              <a:rPr lang="en-US"/>
              <a:t>VIEWING BUDGET DATES IN WORKDAY</a:t>
            </a:r>
            <a:br>
              <a:rPr lang="en-US"/>
            </a:br>
            <a:r>
              <a:rPr lang="en-US" sz="2000" b="0"/>
              <a:t>(1 of 2)</a:t>
            </a:r>
            <a:endParaRPr b="0"/>
          </a:p>
        </p:txBody>
      </p:sp>
      <p:sp>
        <p:nvSpPr>
          <p:cNvPr id="72" name="Google Shape;72;p14"/>
          <p:cNvSpPr txBox="1">
            <a:spLocks noGrp="1"/>
          </p:cNvSpPr>
          <p:nvPr>
            <p:ph type="body" idx="1"/>
          </p:nvPr>
        </p:nvSpPr>
        <p:spPr>
          <a:xfrm>
            <a:off x="671756" y="1630399"/>
            <a:ext cx="8196300" cy="4632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Determine transaction type to know whether date is manually entered or automatically generated. Use job aid: </a:t>
            </a:r>
            <a:r>
              <a:rPr lang="en-US" sz="1600" u="sng">
                <a:solidFill>
                  <a:schemeClr val="hlink"/>
                </a:solidFill>
                <a:hlinkClick r:id="rId3"/>
              </a:rPr>
              <a:t>Budget Date in Workday_UW.xlsx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marL="5334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marL="5334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marL="5334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marL="5334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marL="5334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marL="5334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>
            <a:spLocks noGrp="1"/>
          </p:cNvSpPr>
          <p:nvPr>
            <p:ph type="title"/>
          </p:nvPr>
        </p:nvSpPr>
        <p:spPr>
          <a:xfrm>
            <a:off x="684356" y="473336"/>
            <a:ext cx="8183700" cy="7665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</a:pPr>
            <a:r>
              <a:rPr lang="en-US"/>
              <a:t>VIEWING BUDGET DATES IN WORKDAY </a:t>
            </a:r>
            <a:br>
              <a:rPr lang="en-US"/>
            </a:br>
            <a:r>
              <a:rPr lang="en-US" sz="2000" b="0"/>
              <a:t>(2 of 2) </a:t>
            </a:r>
            <a:endParaRPr b="0"/>
          </a:p>
        </p:txBody>
      </p:sp>
      <p:sp>
        <p:nvSpPr>
          <p:cNvPr id="78" name="Google Shape;78;p15"/>
          <p:cNvSpPr txBox="1">
            <a:spLocks noGrp="1"/>
          </p:cNvSpPr>
          <p:nvPr>
            <p:ph type="body" idx="1"/>
          </p:nvPr>
        </p:nvSpPr>
        <p:spPr>
          <a:xfrm>
            <a:off x="671756" y="1630399"/>
            <a:ext cx="8196300" cy="4632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Step 1</a:t>
            </a:r>
            <a:endParaRPr/>
          </a:p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Step 2</a:t>
            </a:r>
            <a:endParaRPr/>
          </a:p>
          <a:p>
            <a:pPr marL="5334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marL="5334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marL="5334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marL="5334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marL="5334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marL="5334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9" name="Google Shape;79;p15" descr="A section of a spreadsheet with the phrase &quot;Defaults to Invoice Date (Initiation date unless overridden)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2156177"/>
            <a:ext cx="9101935" cy="841763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5" descr="A screenshot of a Workday Finance Supplier Invoice with the invoice date 8/29/2023 highligh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88435" y="3429000"/>
            <a:ext cx="4890865" cy="32240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>
            <a:spLocks noGrp="1"/>
          </p:cNvSpPr>
          <p:nvPr>
            <p:ph type="title"/>
          </p:nvPr>
        </p:nvSpPr>
        <p:spPr>
          <a:xfrm>
            <a:off x="671756" y="371511"/>
            <a:ext cx="81837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</a:pPr>
            <a:r>
              <a:rPr lang="en-US"/>
              <a:t>VIEWING SPEND OUTSIDE AWARD LINE DATES</a:t>
            </a:r>
            <a:endParaRPr/>
          </a:p>
        </p:txBody>
      </p:sp>
      <p:sp>
        <p:nvSpPr>
          <p:cNvPr id="86" name="Google Shape;86;p16"/>
          <p:cNvSpPr txBox="1">
            <a:spLocks noGrp="1"/>
          </p:cNvSpPr>
          <p:nvPr>
            <p:ph type="body" idx="1"/>
          </p:nvPr>
        </p:nvSpPr>
        <p:spPr>
          <a:xfrm>
            <a:off x="564444" y="1630399"/>
            <a:ext cx="8398934" cy="4632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Go to Workday Award 🡪 Award Lines 🡪 Award Line Summary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marL="5334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marL="5334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marL="5334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marL="5334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marL="5334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marL="5334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7" name="Google Shape;87;p16" descr="A screenshot of the Award Line Summary view in Workday Finance with the list of dollar line items highlighting Cost Reimbursable Spend Outside Award Line Dates. The words &quot;Not Allocable, Not Billable&quot; are bolded and highlighted in red above this detail. 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0311" y="2323644"/>
            <a:ext cx="8963378" cy="29039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7"/>
          <p:cNvSpPr txBox="1">
            <a:spLocks noGrp="1"/>
          </p:cNvSpPr>
          <p:nvPr>
            <p:ph type="title"/>
          </p:nvPr>
        </p:nvSpPr>
        <p:spPr>
          <a:xfrm>
            <a:off x="671756" y="371511"/>
            <a:ext cx="81837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</a:pPr>
            <a:r>
              <a:rPr lang="en-US"/>
              <a:t>CORRECTING BUDGET DATE ENTRIES</a:t>
            </a:r>
            <a:endParaRPr/>
          </a:p>
        </p:txBody>
      </p:sp>
      <p:sp>
        <p:nvSpPr>
          <p:cNvPr id="93" name="Google Shape;93;p17"/>
          <p:cNvSpPr txBox="1">
            <a:spLocks noGrp="1"/>
          </p:cNvSpPr>
          <p:nvPr>
            <p:ph type="body" idx="1"/>
          </p:nvPr>
        </p:nvSpPr>
        <p:spPr>
          <a:xfrm>
            <a:off x="671756" y="1630399"/>
            <a:ext cx="8196300" cy="4632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Determine if transaction type is one that can be corrected by Unit/Shared Environment. These are:</a:t>
            </a:r>
            <a:endParaRPr/>
          </a:p>
          <a:p>
            <a:pPr marL="76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Expense Reports</a:t>
            </a:r>
            <a:endParaRPr/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Procurement Card Transactions</a:t>
            </a:r>
            <a:endParaRPr/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Supplier Invoices (fully paid or partially paid)</a:t>
            </a:r>
            <a:endParaRPr/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Supplier invoice adjustments</a:t>
            </a:r>
            <a:endParaRPr/>
          </a:p>
          <a:p>
            <a:pPr marL="5588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marL="3429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98"/>
              <a:buFont typeface="Arial"/>
              <a:buChar char="&gt;"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Use job aid to make updates: </a:t>
            </a:r>
            <a:r>
              <a:rPr lang="en-US" sz="2200" u="sng">
                <a:solidFill>
                  <a:srgbClr val="467886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Adjust Accounting – Update Budget Date on Transaction</a:t>
            </a:r>
            <a:endParaRPr sz="2200" u="sng">
              <a:solidFill>
                <a:srgbClr val="467886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1" indent="-19062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98"/>
              <a:buFont typeface="Arial"/>
              <a:buNone/>
            </a:pPr>
            <a:endParaRPr sz="2200" u="sng">
              <a:solidFill>
                <a:srgbClr val="467886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98"/>
              <a:buFont typeface="Arial"/>
              <a:buChar char="&gt;"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Transaction type not on list – Send AP ticket to GCA using the “Other” topic.</a:t>
            </a:r>
            <a:endParaRPr/>
          </a:p>
          <a:p>
            <a:pPr marL="5334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marL="5334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marL="5334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marL="5334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marL="5334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8"/>
          <p:cNvSpPr txBox="1">
            <a:spLocks noGrp="1"/>
          </p:cNvSpPr>
          <p:nvPr>
            <p:ph type="title"/>
          </p:nvPr>
        </p:nvSpPr>
        <p:spPr>
          <a:xfrm>
            <a:off x="671756" y="371511"/>
            <a:ext cx="81837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</a:pPr>
            <a:r>
              <a:rPr lang="en-US"/>
              <a:t>TRANSACTION REVERSALS AND BUDGET DATE IMPACTS</a:t>
            </a:r>
            <a:endParaRPr/>
          </a:p>
        </p:txBody>
      </p:sp>
      <p:sp>
        <p:nvSpPr>
          <p:cNvPr id="99" name="Google Shape;99;p18"/>
          <p:cNvSpPr txBox="1">
            <a:spLocks noGrp="1"/>
          </p:cNvSpPr>
          <p:nvPr>
            <p:ph type="body" idx="1"/>
          </p:nvPr>
        </p:nvSpPr>
        <p:spPr>
          <a:xfrm>
            <a:off x="671756" y="1630399"/>
            <a:ext cx="8196300" cy="4632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334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Example: Transaction's Budget Date for an Expense Report is Outside Award Line Period for a Posted Expense</a:t>
            </a:r>
            <a:endParaRPr/>
          </a:p>
          <a:p>
            <a:pPr marL="5334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marL="5334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marL="5334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marL="5334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marL="5334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marL="5334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0" name="Google Shape;100;p18" descr="An image of a spreadsheet line item detailing an award line period, original budget date, date of correction, and action needed. The &quot;Action Needed&quot; is noting &quot;Accounting Adjustment&quot;.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40178" y="2628516"/>
            <a:ext cx="7523977" cy="9271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9"/>
          <p:cNvSpPr txBox="1">
            <a:spLocks noGrp="1"/>
          </p:cNvSpPr>
          <p:nvPr>
            <p:ph type="title"/>
          </p:nvPr>
        </p:nvSpPr>
        <p:spPr>
          <a:xfrm>
            <a:off x="671756" y="371511"/>
            <a:ext cx="81837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</a:pPr>
            <a:r>
              <a:rPr lang="en-US"/>
              <a:t>ACCOUNTING DATE DEFINITION &amp; R1234 IMPACTS</a:t>
            </a:r>
            <a:endParaRPr/>
          </a:p>
        </p:txBody>
      </p:sp>
      <p:sp>
        <p:nvSpPr>
          <p:cNvPr id="106" name="Google Shape;106;p19"/>
          <p:cNvSpPr txBox="1">
            <a:spLocks noGrp="1"/>
          </p:cNvSpPr>
          <p:nvPr>
            <p:ph type="body" idx="1"/>
          </p:nvPr>
        </p:nvSpPr>
        <p:spPr>
          <a:xfrm>
            <a:off x="671756" y="1630399"/>
            <a:ext cx="8196300" cy="4632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Definition - The date the transaction or adjustment is processed. It controls the accounting period and fiscal year in which the transaction is recorded in the general ledger.</a:t>
            </a:r>
            <a:endParaRPr/>
          </a:p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marL="76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u="sng">
                <a:latin typeface="Arial"/>
                <a:ea typeface="Arial"/>
                <a:cs typeface="Arial"/>
                <a:sym typeface="Arial"/>
              </a:rPr>
              <a:t>R1234 Impacts</a:t>
            </a:r>
            <a:endParaRPr/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R1234 uses the Accounting Date to determine when and whether a transaction appears in this report </a:t>
            </a:r>
            <a:endParaRPr/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Accounting date is generally editable up until the month closes.</a:t>
            </a:r>
            <a:endParaRPr/>
          </a:p>
          <a:p>
            <a:pPr marL="76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marL="5334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4b2e83 1">
      <a:dk1>
        <a:srgbClr val="4B2E83"/>
      </a:dk1>
      <a:lt1>
        <a:srgbClr val="E8D3A2"/>
      </a:lt1>
      <a:dk2>
        <a:srgbClr val="4B2E83"/>
      </a:dk2>
      <a:lt2>
        <a:srgbClr val="FFFFFF"/>
      </a:lt2>
      <a:accent1>
        <a:srgbClr val="4B2E83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358</Words>
  <Application>Microsoft Office PowerPoint</Application>
  <PresentationFormat>On-screen Show (4:3)</PresentationFormat>
  <Paragraphs>67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Encode Sans</vt:lpstr>
      <vt:lpstr>Open Sans</vt:lpstr>
      <vt:lpstr>Calibri</vt:lpstr>
      <vt:lpstr>Open Sans Light</vt:lpstr>
      <vt:lpstr>Encode Sans Black</vt:lpstr>
      <vt:lpstr>Merriweather Sans</vt:lpstr>
      <vt:lpstr>Arial</vt:lpstr>
      <vt:lpstr>Custom Design</vt:lpstr>
      <vt:lpstr>1_Custom Design</vt:lpstr>
      <vt:lpstr>GCA UPDATE</vt:lpstr>
      <vt:lpstr>AGENDA</vt:lpstr>
      <vt:lpstr>BUDGET DATE DEFINITION</vt:lpstr>
      <vt:lpstr>VIEWING BUDGET DATES IN WORKDAY (1 of 2)</vt:lpstr>
      <vt:lpstr>VIEWING BUDGET DATES IN WORKDAY  (2 of 2) </vt:lpstr>
      <vt:lpstr>VIEWING SPEND OUTSIDE AWARD LINE DATES</vt:lpstr>
      <vt:lpstr>CORRECTING BUDGET DATE ENTRIES</vt:lpstr>
      <vt:lpstr>TRANSACTION REVERSALS AND BUDGET DATE IMPACTS</vt:lpstr>
      <vt:lpstr>ACCOUNTING DATE DEFINITION &amp; R1234 IMPACTS</vt:lpstr>
      <vt:lpstr>ACCOUNTING DATE IMPACTS ON R1234</vt:lpstr>
      <vt:lpstr>QUESTIONS &amp;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Susan Wilbanks</dc:creator>
  <cp:lastModifiedBy>Susan Wilbanks</cp:lastModifiedBy>
  <cp:revision>1</cp:revision>
  <dcterms:modified xsi:type="dcterms:W3CDTF">2025-02-14T23:22:32Z</dcterms:modified>
</cp:coreProperties>
</file>