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embeddedFontLst>
    <p:embeddedFont>
      <p:font typeface="Open Sans ExtraBold"/>
      <p:bold r:id="rId9"/>
      <p:boldItalic r:id="rId10"/>
    </p:embeddedFont>
    <p:embeddedFont>
      <p:font typeface="Arial Black"/>
      <p:regular r:id="rId11"/>
    </p:embeddedFont>
    <p:embeddedFont>
      <p:font typeface="Open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Black-regular.fntdata"/><Relationship Id="rId10" Type="http://schemas.openxmlformats.org/officeDocument/2006/relationships/font" Target="fonts/OpenSansExtraBold-boldItalic.fntdata"/><Relationship Id="rId13" Type="http://schemas.openxmlformats.org/officeDocument/2006/relationships/font" Target="fonts/OpenSans-bold.fntdata"/><Relationship Id="rId12" Type="http://schemas.openxmlformats.org/officeDocument/2006/relationships/font" Target="fonts/Open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ExtraBold-bold.fntdata"/><Relationship Id="rId15" Type="http://schemas.openxmlformats.org/officeDocument/2006/relationships/font" Target="fonts/OpenSans-boldItalic.fntdata"/><Relationship Id="rId14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5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secHead">
  <p:cSld name="SECTION_HEADER">
    <p:bg>
      <p:bgPr>
        <a:solidFill>
          <a:schemeClr val="l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title"/>
          </p:nvPr>
        </p:nvSpPr>
        <p:spPr>
          <a:xfrm>
            <a:off x="609600" y="1447800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  <a:defRPr b="1" sz="3600" cap="non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body"/>
          </p:nvPr>
        </p:nvSpPr>
        <p:spPr>
          <a:xfrm>
            <a:off x="609600" y="4138744"/>
            <a:ext cx="5297487" cy="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b="1" sz="200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796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stacked content with Titles">
  <p:cSld name="Two stacked content with Title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2" type="body"/>
          </p:nvPr>
        </p:nvSpPr>
        <p:spPr>
          <a:xfrm>
            <a:off x="457200" y="2209790"/>
            <a:ext cx="8229600" cy="1600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7" name="Google Shape;77;p11"/>
          <p:cNvSpPr txBox="1"/>
          <p:nvPr>
            <p:ph idx="3" type="body"/>
          </p:nvPr>
        </p:nvSpPr>
        <p:spPr>
          <a:xfrm>
            <a:off x="457200" y="3968769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8" name="Google Shape;78;p11"/>
          <p:cNvSpPr txBox="1"/>
          <p:nvPr>
            <p:ph idx="4" type="body"/>
          </p:nvPr>
        </p:nvSpPr>
        <p:spPr>
          <a:xfrm>
            <a:off x="455613" y="4654560"/>
            <a:ext cx="8231187" cy="163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pic>
        <p:nvPicPr>
          <p:cNvPr id="79" name="Google Shape;79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1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1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7" name="Google Shape;87;p1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pic>
        <p:nvPicPr>
          <p:cNvPr id="88" name="Google Shape;8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solidFill>
            <a:srgbClr val="323F4F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pen Sans"/>
              <a:buNone/>
              <a:defRPr b="1" sz="2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pic>
        <p:nvPicPr>
          <p:cNvPr id="97" name="Google Shape;9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ized content and logos">
  <p:cSld name="Sized content and logos">
    <p:bg>
      <p:bgPr>
        <a:solidFill>
          <a:schemeClr val="lt2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7" name="Google Shape;107;p14"/>
          <p:cNvSpPr txBox="1"/>
          <p:nvPr>
            <p:ph idx="12" type="sldNum"/>
          </p:nvPr>
        </p:nvSpPr>
        <p:spPr>
          <a:xfrm>
            <a:off x="93214" y="6427434"/>
            <a:ext cx="404674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screen Content w/logos (gray)">
  <p:cSld name="Fullscreen Content w/logos (gray)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5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screen Content w/logos (white)">
  <p:cSld name="Fullscreen Content w/logos (white)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1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screen Content Only (white)">
  <p:cSld name="Fullscreen Content Only (white)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idx="1" type="body"/>
          </p:nvPr>
        </p:nvSpPr>
        <p:spPr>
          <a:xfrm>
            <a:off x="128588" y="152399"/>
            <a:ext cx="8863012" cy="65203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Logos" type="titleOnly">
  <p:cSld name="TITLE_ONL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5" name="Google Shape;125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26" name="Google Shape;126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 gray">
  <p:cSld name="Title on gra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tally Blank (gray)">
  <p:cSld name="Totally Blank (gray)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Open Sans ExtraBold"/>
              <a:buNone/>
              <a:defRPr b="1" sz="2800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457200" y="133874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Open Sans"/>
                <a:ea typeface="Open Sans"/>
                <a:cs typeface="Open Sans"/>
                <a:sym typeface="Open Sans"/>
              </a:defRPr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21" name="Google Shape;21;p3"/>
          <p:cNvCxnSpPr/>
          <p:nvPr/>
        </p:nvCxnSpPr>
        <p:spPr>
          <a:xfrm>
            <a:off x="457200" y="1090001"/>
            <a:ext cx="8686800" cy="0"/>
          </a:xfrm>
          <a:prstGeom prst="straightConnector1">
            <a:avLst/>
          </a:prstGeom>
          <a:noFill/>
          <a:ln cap="flat" cmpd="sng" w="28575">
            <a:solidFill>
              <a:srgbClr val="2F006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3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tally Blank (white)">
  <p:cSld name="Totally Blank (white)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40" name="Google Shape;140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2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3" name="Google Shape;143;p2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2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 rot="5400000">
            <a:off x="579438" y="228601"/>
            <a:ext cx="5851525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48" name="Google Shape;14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24389" y="192254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28726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3"/>
          <p:cNvSpPr txBox="1"/>
          <p:nvPr>
            <p:ph idx="12" type="sldNum"/>
          </p:nvPr>
        </p:nvSpPr>
        <p:spPr>
          <a:xfrm rot="5400000">
            <a:off x="113797" y="220663"/>
            <a:ext cx="381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1" name="Google Shape;151;p23"/>
          <p:cNvSpPr/>
          <p:nvPr/>
        </p:nvSpPr>
        <p:spPr>
          <a:xfrm rot="5400000">
            <a:off x="64725" y="6214780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subtitle, content">
  <p:cSld name="Title, subtitle, content"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Title">
  <p:cSld name="Content with Title">
    <p:bg>
      <p:bgPr>
        <a:solidFill>
          <a:schemeClr val="lt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structors and Thank you">
  <p:cSld name="Instructors and Thank you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Google Shape;32;p6"/>
          <p:cNvSpPr txBox="1"/>
          <p:nvPr>
            <p:ph type="title"/>
          </p:nvPr>
        </p:nvSpPr>
        <p:spPr>
          <a:xfrm>
            <a:off x="457200" y="1447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838200" y="2819400"/>
            <a:ext cx="75438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y Section Header">
  <p:cSld name="Gray Section Header">
    <p:bg>
      <p:bgPr>
        <a:solidFill>
          <a:srgbClr val="BFBFBF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609600" y="2582678"/>
            <a:ext cx="8382000" cy="1524000"/>
          </a:xfrm>
          <a:custGeom>
            <a:rect b="b" l="l" r="r" t="t"/>
            <a:pathLst>
              <a:path extrusionOk="0" h="1676400" w="7848600">
                <a:moveTo>
                  <a:pt x="0" y="0"/>
                </a:moveTo>
                <a:lnTo>
                  <a:pt x="7848600" y="0"/>
                </a:lnTo>
                <a:lnTo>
                  <a:pt x="7200530" y="1667522"/>
                </a:lnTo>
                <a:lnTo>
                  <a:pt x="0" y="16764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Google Shape;40;p7"/>
          <p:cNvSpPr txBox="1"/>
          <p:nvPr>
            <p:ph idx="1" type="subTitle"/>
          </p:nvPr>
        </p:nvSpPr>
        <p:spPr>
          <a:xfrm>
            <a:off x="228600" y="4265676"/>
            <a:ext cx="7391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Clr>
                <a:srgbClr val="191919"/>
              </a:buClr>
              <a:buSzPts val="2800"/>
              <a:buNone/>
              <a:defRPr sz="2800">
                <a:solidFill>
                  <a:srgbClr val="191919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7"/>
          <p:cNvSpPr txBox="1"/>
          <p:nvPr>
            <p:ph type="title"/>
          </p:nvPr>
        </p:nvSpPr>
        <p:spPr>
          <a:xfrm>
            <a:off x="312864" y="2438400"/>
            <a:ext cx="7391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 Black"/>
              <a:buNone/>
              <a:defRPr b="1" sz="5400" cap="non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5" name="Google Shape;45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7" name="Google Shape;47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tacked content">
  <p:cSld name="2 stacked conten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457200" y="1600201"/>
            <a:ext cx="82296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57200" y="3733801"/>
            <a:ext cx="8229600" cy="2392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Titles" type="twoTxTwoObj">
  <p:cSld name="TWO_OBJECTS_WITH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pic>
        <p:nvPicPr>
          <p:cNvPr id="68" name="Google Shape;68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2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b="1" i="0" sz="4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eams.microsoft.com/l/team/19%3AfNKe4t05H9hPSGJf7qS_R0BWCqQTJaL29Qm2gVeHTpU1%40thread.tacv2/conversations?groupId=6c6ec82c-1b0e-4db9-b14b-539e51527629&amp;tenantId=f6b6dd5b-f02f-441a-99a0-162ac5060bd2" TargetMode="External"/><Relationship Id="rId4" Type="http://schemas.openxmlformats.org/officeDocument/2006/relationships/hyperlink" Target="https://www.washington.edu/research/training/core/communities/community-of-practice-for-research-administrators-copra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uwashington.talentlms.com/plus/catalog/courses/206" TargetMode="External"/><Relationship Id="rId4" Type="http://schemas.openxmlformats.org/officeDocument/2006/relationships/hyperlink" Target="https://www.washington.edu/research/myresearch-lifecycle/plan-and-propose/write-proposal/proposal-prep-quick-guide/" TargetMode="External"/><Relationship Id="rId5" Type="http://schemas.openxmlformats.org/officeDocument/2006/relationships/hyperlink" Target="https://uwconnect.uw.edu/finance?id=kb_article_view&amp;sysparm_article=KB0035743" TargetMode="External"/><Relationship Id="rId6" Type="http://schemas.openxmlformats.org/officeDocument/2006/relationships/hyperlink" Target="https://uwconnect.uw.edu/finance?id=kb_article_view&amp;sysparm_article=KB0035647" TargetMode="External"/><Relationship Id="rId7" Type="http://schemas.openxmlformats.org/officeDocument/2006/relationships/hyperlink" Target="https://uwconnect.uw.edu/kb_view.do?sysparm_article=KB00357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/>
          <p:nvPr/>
        </p:nvSpPr>
        <p:spPr>
          <a:xfrm>
            <a:off x="609600" y="383256"/>
            <a:ext cx="23622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MRAM UPDATE</a:t>
            </a:r>
            <a:endParaRPr/>
          </a:p>
        </p:txBody>
      </p:sp>
      <p:pic>
        <p:nvPicPr>
          <p:cNvPr descr="The Collaborative for Research Education's Program Logo. " id="158" name="Google Shape;15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4752" y="1234461"/>
            <a:ext cx="3048000" cy="85509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4"/>
          <p:cNvSpPr txBox="1"/>
          <p:nvPr>
            <p:ph type="title"/>
          </p:nvPr>
        </p:nvSpPr>
        <p:spPr>
          <a:xfrm>
            <a:off x="617308" y="2089556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</a:pPr>
            <a:r>
              <a:rPr lang="en-US">
                <a:latin typeface="Open Sans ExtraBold"/>
                <a:ea typeface="Open Sans ExtraBold"/>
                <a:cs typeface="Open Sans ExtraBold"/>
                <a:sym typeface="Open Sans ExtraBold"/>
              </a:rPr>
              <a:t>UPDATES</a:t>
            </a:r>
            <a:endParaRPr/>
          </a:p>
        </p:txBody>
      </p:sp>
      <p:cxnSp>
        <p:nvCxnSpPr>
          <p:cNvPr id="160" name="Google Shape;160;p24"/>
          <p:cNvCxnSpPr/>
          <p:nvPr/>
        </p:nvCxnSpPr>
        <p:spPr>
          <a:xfrm>
            <a:off x="228600" y="4809744"/>
            <a:ext cx="8686800" cy="0"/>
          </a:xfrm>
          <a:prstGeom prst="straightConnector1">
            <a:avLst/>
          </a:prstGeom>
          <a:noFill/>
          <a:ln cap="flat" cmpd="sng" w="28575">
            <a:solidFill>
              <a:srgbClr val="2F006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1" name="Google Shape;161;p24"/>
          <p:cNvSpPr txBox="1"/>
          <p:nvPr>
            <p:ph idx="1" type="body"/>
          </p:nvPr>
        </p:nvSpPr>
        <p:spPr>
          <a:xfrm>
            <a:off x="709961" y="5005266"/>
            <a:ext cx="6814930" cy="1144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/>
              <a:t>Laurie Stephan, Associate Director for Learning, ORC</a:t>
            </a:r>
            <a:endParaRPr/>
          </a:p>
        </p:txBody>
      </p:sp>
      <p:sp>
        <p:nvSpPr>
          <p:cNvPr id="162" name="Google Shape;162;p24"/>
          <p:cNvSpPr txBox="1"/>
          <p:nvPr>
            <p:ph idx="10" type="dt"/>
          </p:nvPr>
        </p:nvSpPr>
        <p:spPr>
          <a:xfrm>
            <a:off x="0" y="6477000"/>
            <a:ext cx="914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July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/>
          <p:nvPr>
            <p:ph idx="4294967295" type="title"/>
          </p:nvPr>
        </p:nvSpPr>
        <p:spPr>
          <a:xfrm>
            <a:off x="457200" y="142558"/>
            <a:ext cx="8229600" cy="9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Open Sans ExtraBold"/>
              <a:buNone/>
            </a:pPr>
            <a:r>
              <a:rPr b="1" i="0" lang="en-US" sz="2800" u="none" cap="none" strike="noStrik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Community of Practice for Research Administrators (CoPRA)</a:t>
            </a:r>
            <a:endParaRPr/>
          </a:p>
        </p:txBody>
      </p:sp>
      <p:sp>
        <p:nvSpPr>
          <p:cNvPr id="169" name="Google Shape;169;p25"/>
          <p:cNvSpPr txBox="1"/>
          <p:nvPr/>
        </p:nvSpPr>
        <p:spPr>
          <a:xfrm>
            <a:off x="457200" y="1253535"/>
            <a:ext cx="8447700" cy="38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</a:pPr>
            <a:r>
              <a:rPr b="1" lang="en-US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PURPOSE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None/>
            </a:pPr>
            <a:r>
              <a:rPr lang="en-US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 tri-campus community of practice led by and for practitioners of research administration at the UW who share a passion for their work and believe they can learn to do it better through regular interactions with members of their community. 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STAY IN TOUCH</a:t>
            </a:r>
            <a:endParaRPr/>
          </a:p>
          <a:p>
            <a:pPr indent="-342900" lvl="0" marL="3429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lang="en-US" sz="1800" u="sng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Teams channel</a:t>
            </a:r>
            <a:endParaRPr sz="1800">
              <a:solidFill>
                <a:srgbClr val="0070C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lang="en-US" sz="1800" u="sng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Informational website</a:t>
            </a:r>
            <a:endParaRPr sz="1800">
              <a:solidFill>
                <a:srgbClr val="0070C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Office hours for collaborative problem solving. Bring your questions!</a:t>
            </a:r>
            <a:endParaRPr/>
          </a:p>
          <a:p>
            <a:pPr indent="-342900" lvl="1" marL="8001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b="0" i="0" lang="en-US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July </a:t>
            </a: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31</a:t>
            </a:r>
            <a:r>
              <a:rPr b="0" i="0" lang="en-US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11:00 am – 12:00 pm (Zoom only) </a:t>
            </a:r>
            <a:endParaRPr/>
          </a:p>
        </p:txBody>
      </p:sp>
      <p:sp>
        <p:nvSpPr>
          <p:cNvPr id="170" name="Google Shape;170;p25"/>
          <p:cNvSpPr/>
          <p:nvPr/>
        </p:nvSpPr>
        <p:spPr>
          <a:xfrm>
            <a:off x="82296" y="6400800"/>
            <a:ext cx="256032" cy="3566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"/>
          <p:cNvSpPr txBox="1"/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Open Sans ExtraBold"/>
              <a:buNone/>
            </a:pPr>
            <a:r>
              <a:rPr lang="en-US"/>
              <a:t>New Resources</a:t>
            </a:r>
            <a:endParaRPr/>
          </a:p>
        </p:txBody>
      </p:sp>
      <p:sp>
        <p:nvSpPr>
          <p:cNvPr id="176" name="Google Shape;176;p26"/>
          <p:cNvSpPr txBox="1"/>
          <p:nvPr>
            <p:ph idx="1" type="body"/>
          </p:nvPr>
        </p:nvSpPr>
        <p:spPr>
          <a:xfrm>
            <a:off x="457200" y="133874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Proposal Development</a:t>
            </a:r>
            <a:endParaRPr/>
          </a:p>
          <a:p>
            <a:pPr indent="-342899" lvl="1" marL="569913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sz="2000"/>
              <a:t>New </a:t>
            </a:r>
            <a:r>
              <a:rPr b="0" lang="en-US" sz="2000" u="sng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video and exercises</a:t>
            </a:r>
            <a:r>
              <a:rPr b="0" lang="en-US" sz="2000"/>
              <a:t> on Reading the Notice of Funding Opportunity (NOFO)</a:t>
            </a:r>
            <a:endParaRPr/>
          </a:p>
          <a:p>
            <a:pPr indent="-342899" lvl="1" marL="569913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sz="2000" u="sng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Proposal Preparation Quick Guide</a:t>
            </a:r>
            <a:endParaRPr b="0" sz="2000" u="sng">
              <a:solidFill>
                <a:srgbClr val="0070C0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u="sng">
              <a:solidFill>
                <a:srgbClr val="0070C0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Video Demos on Financial Tools</a:t>
            </a:r>
            <a:endParaRPr/>
          </a:p>
          <a:p>
            <a:pPr indent="-336549" lvl="0" marL="569913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u="sng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PI Dashboard in Workday</a:t>
            </a:r>
            <a:endParaRPr b="0">
              <a:solidFill>
                <a:srgbClr val="0070C0"/>
              </a:solidFill>
            </a:endParaRPr>
          </a:p>
          <a:p>
            <a:pPr indent="-336549" lvl="0" marL="569913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u="sng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Post Award Dashboard in Tableau</a:t>
            </a:r>
            <a:endParaRPr b="0">
              <a:solidFill>
                <a:srgbClr val="0070C0"/>
              </a:solidFill>
            </a:endParaRPr>
          </a:p>
          <a:p>
            <a:pPr indent="-336549" lvl="0" marL="569913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u="sng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Workday Navigation Tips</a:t>
            </a:r>
            <a:endParaRPr b="0">
              <a:solidFill>
                <a:srgbClr val="0070C0"/>
              </a:solidFill>
            </a:endParaRPr>
          </a:p>
        </p:txBody>
      </p:sp>
      <p:sp>
        <p:nvSpPr>
          <p:cNvPr id="177" name="Google Shape;177;p26"/>
          <p:cNvSpPr/>
          <p:nvPr/>
        </p:nvSpPr>
        <p:spPr>
          <a:xfrm>
            <a:off x="82296" y="6400800"/>
            <a:ext cx="256032" cy="3566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UW BRAND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2006E"/>
      </a:accent1>
      <a:accent2>
        <a:srgbClr val="4B2E83"/>
      </a:accent2>
      <a:accent3>
        <a:srgbClr val="B7A57A"/>
      </a:accent3>
      <a:accent4>
        <a:srgbClr val="85754D"/>
      </a:accent4>
      <a:accent5>
        <a:srgbClr val="FFC700"/>
      </a:accent5>
      <a:accent6>
        <a:srgbClr val="AADB1E"/>
      </a:accent6>
      <a:hlink>
        <a:srgbClr val="2AD2C9"/>
      </a:hlink>
      <a:folHlink>
        <a:srgbClr val="C5B4E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