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9144000"/>
  <p:notesSz cx="6858000" cy="9144000"/>
  <p:embeddedFontLst>
    <p:embeddedFont>
      <p:font typeface="Encode Sans Black"/>
      <p:bold r:id="rId14"/>
    </p:embeddedFont>
    <p:embeddedFont>
      <p:font typeface="Open Sans Light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88" orient="horz"/>
        <p:guide pos="4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5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21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OpenSansLight-regular.fntdata"/><Relationship Id="rId14" Type="http://schemas.openxmlformats.org/officeDocument/2006/relationships/font" Target="fonts/EncodeSansBlack-bold.fntdata"/><Relationship Id="rId17" Type="http://schemas.openxmlformats.org/officeDocument/2006/relationships/font" Target="fonts/OpenSansLight-italic.fntdata"/><Relationship Id="rId16" Type="http://schemas.openxmlformats.org/officeDocument/2006/relationships/font" Target="fonts/OpenSansLigh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OpenSans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1" type="body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0" name="Google Shape;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6" name="Google Shape;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9" name="Google Shape;3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40" name="Google Shape;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1" name="Google Shape;4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6" name="Google Shape;4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7" name="Google Shape;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51" name="Google Shape;5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52" name="Google Shape;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DOGE Requests</a:t>
            </a:r>
            <a:endParaRPr/>
          </a:p>
        </p:txBody>
      </p:sp>
      <p:sp>
        <p:nvSpPr>
          <p:cNvPr id="58" name="Google Shape;58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June 12, 2025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Lori Hobson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Controller’s Office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LOC Draws</a:t>
            </a:r>
            <a:endParaRPr/>
          </a:p>
        </p:txBody>
      </p:sp>
      <p:sp>
        <p:nvSpPr>
          <p:cNvPr id="64" name="Google Shape;64;p12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Draw Requests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Uploaded as a file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Multiple awards are included in each file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Justification is by Workday Object Class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table with the titles of &quot;Payee Account&quot;, &quot;Subaccount Code&quot;, &quot;Subaccount Amount Requested&quot;, &quot;Payment Justification (Maximum 1000 Characters)&quot;" id="65" name="Google Shape;6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0317" y="3549770"/>
            <a:ext cx="7607102" cy="106380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Lori Hobson – Controller’s Office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DOGE Requests </a:t>
            </a: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(1 of 1)</a:t>
            </a:r>
            <a:endParaRPr b="0" i="0" sz="3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3"/>
          <p:cNvSpPr txBox="1"/>
          <p:nvPr>
            <p:ph idx="2" type="body"/>
          </p:nvPr>
        </p:nvSpPr>
        <p:spPr>
          <a:xfrm>
            <a:off x="670853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Requests for additional information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Email is received by person submitting the draw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Includes link to form to provide requested information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n email from the &quot;Defend the Spend&quot; email to a University of Washington representative." id="74" name="Google Shape;7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2853636"/>
            <a:ext cx="6553200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Lori Hobson – Controller’s Office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DOGE Requests – Sample Form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Lori Hobson – Controller’s Office</a:t>
            </a:r>
            <a:endParaRPr/>
          </a:p>
        </p:txBody>
      </p:sp>
      <p:pic>
        <p:nvPicPr>
          <p:cNvPr descr="A screenshot of a &quot;Payment Clarification&quot; sample form with line item details for &quot;Previous Justification&quot;, &quot;Grant Officer Feedback&quot;, and &quot;Additional Clarification&quot;"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759" y="1567997"/>
            <a:ext cx="56007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DOGE Requests – How you can help</a:t>
            </a:r>
            <a:endParaRPr/>
          </a:p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/>
              <a:t>Respond to requests as soon as possible</a:t>
            </a:r>
            <a:endParaRPr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/>
              <a:t>Provide a detailed response that we can use as written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/>
              <a:t>Address specific transactions included in attachment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/>
              <a:t>Use definitive language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/>
              <a:t>Do not include screenshots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/>
              <a:t>If you receive requests for multiple awards, please reply to each email. Do not combine responses in one email.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DOGE Requests – Sample Responses </a:t>
            </a:r>
            <a:endParaRPr/>
          </a:p>
        </p:txBody>
      </p:sp>
      <p:sp>
        <p:nvSpPr>
          <p:cNvPr descr="A DOGE request email response detailing allocated funds and certifying that all costs are allowable. The email includes a table of requested information, including dollar amount and payment details. " id="95" name="Google Shape;95;p16"/>
          <p:cNvSpPr txBox="1"/>
          <p:nvPr>
            <p:ph idx="2" type="body"/>
          </p:nvPr>
        </p:nvSpPr>
        <p:spPr>
          <a:xfrm>
            <a:off x="276033" y="710181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8750" lvl="1" marL="74295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sample email response to a DOGE request. " id="96" name="Google Shape;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033" y="1741040"/>
            <a:ext cx="8389424" cy="1879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ample email response to a DOGE request with line item details for &quot;Personal Service Contracts&quot; and &quot;Facilities Administration Cost&quot;" id="97" name="Google Shape;9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486" y="4074543"/>
            <a:ext cx="8157757" cy="18799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6"/>
          <p:cNvCxnSpPr/>
          <p:nvPr/>
        </p:nvCxnSpPr>
        <p:spPr>
          <a:xfrm>
            <a:off x="532271" y="3869810"/>
            <a:ext cx="7199757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DOGE Requests – Questions </a:t>
            </a:r>
            <a:endParaRPr/>
          </a:p>
        </p:txBody>
      </p:sp>
      <p:sp>
        <p:nvSpPr>
          <p:cNvPr id="104" name="Google Shape;104;p17"/>
          <p:cNvSpPr txBox="1"/>
          <p:nvPr>
            <p:ph idx="2" type="body"/>
          </p:nvPr>
        </p:nvSpPr>
        <p:spPr>
          <a:xfrm>
            <a:off x="276033" y="710181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8750" lvl="1" marL="74295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/>
              <a:t>Send questions to gcaloc@uw.edu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