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7" r:id="rId5"/>
    <p:sldMasterId id="2147483658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y="6858000" cx="9144000"/>
  <p:notesSz cx="6858000" cy="9144000"/>
  <p:embeddedFontLst>
    <p:embeddedFont>
      <p:font typeface="Encode Sans Black"/>
      <p:bold r:id="rId17"/>
    </p:embeddedFont>
    <p:embeddedFont>
      <p:font typeface="Open Sans Light"/>
      <p:regular r:id="rId18"/>
      <p:bold r:id="rId19"/>
      <p:italic r:id="rId20"/>
      <p:boldItalic r:id="rId21"/>
    </p:embeddedFont>
    <p:embeddedFont>
      <p:font typeface="Open Sans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3504534-DD14-44EA-8305-2234BAF1284D}">
  <a:tblStyle styleId="{33504534-DD14-44EA-8305-2234BAF1284D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7E6EB"/>
          </a:solidFill>
        </a:fill>
      </a:tcStyle>
    </a:wholeTbl>
    <a:band1H>
      <a:tcTxStyle/>
      <a:tcStyle>
        <a:fill>
          <a:solidFill>
            <a:srgbClr val="CCCAD4"/>
          </a:solidFill>
        </a:fill>
      </a:tcStyle>
    </a:band1H>
    <a:band2H>
      <a:tcTxStyle/>
    </a:band2H>
    <a:band1V>
      <a:tcTxStyle/>
      <a:tcStyle>
        <a:fill>
          <a:solidFill>
            <a:srgbClr val="CCCAD4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Light-italic.fntdata"/><Relationship Id="rId22" Type="http://schemas.openxmlformats.org/officeDocument/2006/relationships/font" Target="fonts/OpenSans-regular.fntdata"/><Relationship Id="rId21" Type="http://schemas.openxmlformats.org/officeDocument/2006/relationships/font" Target="fonts/OpenSansLight-boldItalic.fntdata"/><Relationship Id="rId24" Type="http://schemas.openxmlformats.org/officeDocument/2006/relationships/font" Target="fonts/OpenSans-italic.fntdata"/><Relationship Id="rId23" Type="http://schemas.openxmlformats.org/officeDocument/2006/relationships/font" Target="fonts/OpenSans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5" Type="http://schemas.openxmlformats.org/officeDocument/2006/relationships/font" Target="fonts/OpenSans-boldItalic.fnt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font" Target="fonts/EncodeSansBlack-bold.fntdata"/><Relationship Id="rId16" Type="http://schemas.openxmlformats.org/officeDocument/2006/relationships/slide" Target="slides/slide9.xml"/><Relationship Id="rId19" Type="http://schemas.openxmlformats.org/officeDocument/2006/relationships/font" Target="fonts/OpenSansLight-bold.fntdata"/><Relationship Id="rId18" Type="http://schemas.openxmlformats.org/officeDocument/2006/relationships/font" Target="fonts/OpenSansLigh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11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Relationship Id="rId3" Type="http://schemas.openxmlformats.org/officeDocument/2006/relationships/image" Target="../media/image6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Relationship Id="rId3" Type="http://schemas.openxmlformats.org/officeDocument/2006/relationships/image" Target="../media/image6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10.png"/><Relationship Id="rId4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0.png"/><Relationship Id="rId3" Type="http://schemas.openxmlformats.org/officeDocument/2006/relationships/image" Target="../media/image6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0.png"/><Relationship Id="rId3" Type="http://schemas.openxmlformats.org/officeDocument/2006/relationships/image" Target="../media/image6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2.pn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1" name="Google Shape;11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0" name="Google Shape;2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22" name="Google Shape;22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5" name="Google Shape;35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6" name="Google Shape;3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9" name="Google Shape;39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40" name="Google Shape;4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1" name="Google Shape;41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6" name="Google Shape;46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7" name="Google Shape;47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51" name="Google Shape;51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52" name="Google Shape;52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 2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/>
          <p:nvPr>
            <p:ph type="title"/>
          </p:nvPr>
        </p:nvSpPr>
        <p:spPr>
          <a:xfrm>
            <a:off x="447923" y="492381"/>
            <a:ext cx="8197109" cy="132503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  <a:defRPr b="1" i="0" sz="3000" u="none" cap="none" strike="noStrike">
                <a:solidFill>
                  <a:schemeClr val="dk1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pic>
        <p:nvPicPr>
          <p:cNvPr id="55" name="Google Shape;55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49032" y="1818011"/>
            <a:ext cx="1103781" cy="128483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460375" y="2307557"/>
            <a:ext cx="8184662" cy="5482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447923" y="3093653"/>
            <a:ext cx="8197114" cy="3002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58" name="Google Shape;58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05042" y="6234041"/>
            <a:ext cx="2539991" cy="2297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  <p:sldLayoutId id="2147483656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type="title"/>
          </p:nvPr>
        </p:nvSpPr>
        <p:spPr>
          <a:xfrm>
            <a:off x="692029" y="2246191"/>
            <a:ext cx="6972300" cy="15931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None/>
            </a:pPr>
            <a:r>
              <a:rPr b="1" i="0" lang="en-US" sz="50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Year-end Close Overview</a:t>
            </a:r>
            <a:endParaRPr b="1" i="0" sz="5000" u="none" cap="none" strike="noStrike">
              <a:solidFill>
                <a:schemeClr val="accent3"/>
              </a:solidFill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64" name="Google Shape;64;p12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May 2025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Erick Winger</a:t>
            </a:r>
            <a:endParaRPr b="0" i="0" sz="16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University Controller’s Office: Finance, Planning &amp; Budgeting</a:t>
            </a:r>
            <a:endParaRPr b="0" i="0" sz="5000" u="none" cap="none" strike="noStrike">
              <a:solidFill>
                <a:schemeClr val="accent3"/>
              </a:solidFill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671757" y="375704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b="1" i="0" lang="en-US" sz="30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What's Different to Month-end Close?</a:t>
            </a:r>
            <a:endParaRPr/>
          </a:p>
        </p:txBody>
      </p:sp>
      <p:sp>
        <p:nvSpPr>
          <p:cNvPr id="70" name="Google Shape;70;p1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FY25 close calendar will be an </a:t>
            </a:r>
            <a:r>
              <a:rPr lang="en-US">
                <a:highlight>
                  <a:srgbClr val="E7D3A2"/>
                </a:highlight>
                <a:latin typeface="Arial"/>
                <a:ea typeface="Arial"/>
                <a:cs typeface="Arial"/>
                <a:sym typeface="Arial"/>
              </a:rPr>
              <a:t>18-business day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process. This is </a:t>
            </a:r>
            <a:r>
              <a:rPr lang="en-US">
                <a:highlight>
                  <a:srgbClr val="E7D3A2"/>
                </a:highlight>
                <a:latin typeface="Arial"/>
                <a:ea typeface="Arial"/>
                <a:cs typeface="Arial"/>
                <a:sym typeface="Arial"/>
              </a:rPr>
              <a:t>9 more days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 than the month-end close calendar.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Differences:</a:t>
            </a:r>
            <a:endParaRPr/>
          </a:p>
          <a:p>
            <a:pPr indent="-285750" lvl="1" marL="742950" rtl="0" algn="l">
              <a:spcBef>
                <a:spcPts val="8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Courier New"/>
              <a:buChar char="o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Day 6 Activities                 Move to Day 10</a:t>
            </a:r>
            <a:endParaRPr/>
          </a:p>
          <a:p>
            <a:pPr indent="-285750" lvl="1" marL="742950" rtl="0" algn="l">
              <a:spcBef>
                <a:spcPts val="8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Courier New"/>
              <a:buChar char="o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Day 9 Activities                 Move to Day 18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highlight>
                  <a:srgbClr val="E7D3A2"/>
                </a:highlight>
                <a:latin typeface="Arial"/>
                <a:ea typeface="Arial"/>
                <a:cs typeface="Arial"/>
                <a:sym typeface="Arial"/>
              </a:rPr>
              <a:t>Impact to Academy</a:t>
            </a:r>
            <a:endParaRPr/>
          </a:p>
          <a:p>
            <a:pPr indent="-285750" lvl="1" marL="742950" rtl="0" algn="l">
              <a:spcBef>
                <a:spcPts val="8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Courier New"/>
              <a:buChar char="o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Once payroll posts, provides more business days to review; can make needed revisions using manual or reclass journals before operational accounting closes.</a:t>
            </a:r>
            <a:endParaRPr/>
          </a:p>
          <a:p>
            <a:pPr indent="-190500" lvl="0" marL="342900" rtl="0" algn="l">
              <a:spcBef>
                <a:spcPts val="82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A purple arrow pointing to the words &quot;Move to Day 10&quot;" id="71" name="Google Shape;71;p13"/>
          <p:cNvSpPr/>
          <p:nvPr/>
        </p:nvSpPr>
        <p:spPr>
          <a:xfrm>
            <a:off x="3571388" y="3441199"/>
            <a:ext cx="904920" cy="349551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rgbClr val="30006E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A purple arrow pointing to the words &quot;Move to Day 18&quot;" id="72" name="Google Shape;72;p13"/>
          <p:cNvSpPr/>
          <p:nvPr/>
        </p:nvSpPr>
        <p:spPr>
          <a:xfrm>
            <a:off x="3571387" y="3835802"/>
            <a:ext cx="904920" cy="349551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rgbClr val="30006E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Erick Winger – Controller’s Office: Finance, Planning &amp; Budgeting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b="1" i="0" lang="en-US" sz="30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What's the Same to Month-end Close?</a:t>
            </a:r>
            <a:endParaRPr/>
          </a:p>
        </p:txBody>
      </p:sp>
      <p:sp>
        <p:nvSpPr>
          <p:cNvPr id="79" name="Google Shape;79;p14"/>
          <p:cNvSpPr txBox="1"/>
          <p:nvPr>
            <p:ph idx="2" type="body"/>
          </p:nvPr>
        </p:nvSpPr>
        <p:spPr>
          <a:xfrm>
            <a:off x="556021" y="1694020"/>
            <a:ext cx="8541879" cy="3975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highlight>
                  <a:srgbClr val="E7D3A2"/>
                </a:highlight>
                <a:latin typeface="Arial"/>
                <a:ea typeface="Arial"/>
                <a:cs typeface="Arial"/>
                <a:sym typeface="Arial"/>
              </a:rPr>
              <a:t>Day minus 1 through Day 4 </a:t>
            </a:r>
            <a:endParaRPr/>
          </a:p>
          <a:p>
            <a:pPr indent="-285750" lvl="1" marL="742950" rtl="0" algn="l">
              <a:spcBef>
                <a:spcPts val="80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Courier New"/>
              <a:buChar char="o"/>
            </a:pPr>
            <a:r>
              <a:rPr lang="en-US" sz="1800"/>
              <a:t>ISD for the period must post by </a:t>
            </a:r>
            <a:r>
              <a:rPr lang="en-US" sz="1800">
                <a:highlight>
                  <a:srgbClr val="E7D3A2"/>
                </a:highlight>
              </a:rPr>
              <a:t>Mon, June 30th at midnight PT</a:t>
            </a:r>
            <a:r>
              <a:rPr lang="en-US" sz="1800"/>
              <a:t>.</a:t>
            </a:r>
            <a:endParaRPr b="0" sz="1800"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Courier New"/>
              <a:buChar char="o"/>
            </a:pPr>
            <a:r>
              <a:rPr lang="en-US" sz="1800"/>
              <a:t>Accounting Adjustments must be approved by </a:t>
            </a:r>
            <a:r>
              <a:rPr lang="en-US" sz="1800">
                <a:highlight>
                  <a:srgbClr val="E7D3A2"/>
                </a:highlight>
              </a:rPr>
              <a:t>Mon, June 30th at 2pm PT</a:t>
            </a:r>
            <a:r>
              <a:rPr lang="en-US" sz="1800"/>
              <a:t>.</a:t>
            </a:r>
            <a:endParaRPr b="0" sz="1800"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Courier New"/>
              <a:buChar char="o"/>
            </a:pPr>
            <a:r>
              <a:rPr lang="en-US" sz="1800"/>
              <a:t>Receiving must be completed by </a:t>
            </a:r>
            <a:r>
              <a:rPr lang="en-US" sz="1800">
                <a:highlight>
                  <a:srgbClr val="E7D3A2"/>
                </a:highlight>
              </a:rPr>
              <a:t>Mon, June 30th at midnight PT</a:t>
            </a:r>
            <a:r>
              <a:rPr lang="en-US" sz="1800"/>
              <a:t>.</a:t>
            </a:r>
            <a:endParaRPr b="0" sz="1800"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Courier New"/>
              <a:buChar char="o"/>
            </a:pPr>
            <a:r>
              <a:rPr lang="en-US" sz="1800"/>
              <a:t>Customer invoices must be approved by </a:t>
            </a:r>
            <a:r>
              <a:rPr lang="en-US" sz="1800">
                <a:highlight>
                  <a:srgbClr val="E7D3A2"/>
                </a:highlight>
              </a:rPr>
              <a:t>Tue, July 1st at 2pm PT</a:t>
            </a:r>
            <a:r>
              <a:rPr lang="en-US" sz="1800"/>
              <a:t>.</a:t>
            </a:r>
            <a:endParaRPr b="0" sz="1800"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Courier New"/>
              <a:buChar char="o"/>
            </a:pPr>
            <a:r>
              <a:rPr lang="en-US" sz="1800"/>
              <a:t>FY25 cash deposits must be claimed by </a:t>
            </a:r>
            <a:r>
              <a:rPr lang="en-US" sz="1800">
                <a:highlight>
                  <a:srgbClr val="E6D2A1"/>
                </a:highlight>
              </a:rPr>
              <a:t>Tue, July 1st at 11am PT</a:t>
            </a:r>
            <a:r>
              <a:rPr lang="en-US" sz="1800"/>
              <a:t>.</a:t>
            </a:r>
            <a:br>
              <a:rPr lang="en-US" sz="1800"/>
            </a:br>
            <a:endParaRPr b="0" sz="1800"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highlight>
                  <a:srgbClr val="E7D3A2"/>
                </a:highlight>
                <a:latin typeface="Arial"/>
                <a:ea typeface="Arial"/>
                <a:cs typeface="Arial"/>
                <a:sym typeface="Arial"/>
              </a:rPr>
              <a:t>Impact to Academy</a:t>
            </a:r>
            <a:endParaRPr/>
          </a:p>
          <a:p>
            <a:pPr indent="-285750" lvl="1" marL="742950" rtl="0" algn="l">
              <a:spcBef>
                <a:spcPts val="8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Courier New"/>
              <a:buChar char="o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Minimizes changes so you know what to expect. It's important to meet timelines to ensure transactions are recorded in the correct period.</a:t>
            </a:r>
            <a:endParaRPr/>
          </a:p>
          <a:p>
            <a:pPr indent="-190500" lvl="0" marL="342900" rtl="0" algn="l">
              <a:spcBef>
                <a:spcPts val="80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80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82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4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Erick Winger – Controller’s Office: Finance, Planning &amp; Budgeting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/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b="1" i="0" lang="en-US" sz="30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Year-end Close Timeline </a:t>
            </a:r>
            <a:r>
              <a:rPr b="0" i="0" lang="en-US" sz="16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(1 of 5)</a:t>
            </a:r>
            <a:endParaRPr b="0" i="0" sz="3000" u="none" cap="none" strike="noStrike">
              <a:solidFill>
                <a:srgbClr val="4B2E83"/>
              </a:solidFill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86" name="Google Shape;86;p15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Erick Winger – Controller’s Office: Finance, Planning &amp; Budgeting</a:t>
            </a:r>
            <a:endParaRPr/>
          </a:p>
        </p:txBody>
      </p:sp>
      <p:graphicFrame>
        <p:nvGraphicFramePr>
          <p:cNvPr id="87" name="Google Shape;87;p15"/>
          <p:cNvGraphicFramePr/>
          <p:nvPr/>
        </p:nvGraphicFramePr>
        <p:xfrm>
          <a:off x="409575" y="171544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{33504534-DD14-44EA-8305-2234BAF1284D}</a:tableStyleId>
              </a:tblPr>
              <a:tblGrid>
                <a:gridCol w="895125"/>
                <a:gridCol w="1005300"/>
                <a:gridCol w="1032825"/>
                <a:gridCol w="1143000"/>
                <a:gridCol w="4248600"/>
              </a:tblGrid>
              <a:tr h="5524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E8D3A2"/>
                          </a:solidFill>
                          <a:highlight>
                            <a:srgbClr val="4B2E83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of Close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4B2E83"/>
                        </a:highlight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B2E8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E8D3A2"/>
                          </a:solidFill>
                          <a:highlight>
                            <a:srgbClr val="4B2E83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Calendar Day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4B2E83"/>
                        </a:highlight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B2E8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E8D3A2"/>
                          </a:solidFill>
                          <a:highlight>
                            <a:srgbClr val="4B2E83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Deadline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4B2E83"/>
                        </a:highlight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B2E8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8D3A2"/>
                        </a:buClr>
                        <a:buSzPts val="1400"/>
                        <a:buFont typeface="Open Sans"/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E8D3A2"/>
                          </a:solidFill>
                          <a:highlight>
                            <a:srgbClr val="4B2E83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Action By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B2E8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E8D3A2"/>
                          </a:solidFill>
                          <a:highlight>
                            <a:srgbClr val="4B2E83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Key Functions and types of transactions that occur each day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4B2E83"/>
                        </a:highlight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B2E83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Mon, 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June 30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minus 1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Midnight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UCO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Open July ledger period in Workday (FY26)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Mon, 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June 30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minus 1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2:00pm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SEs / Units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b="1" lang="en-US" sz="1400" u="none" cap="none" strike="noStrike"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Last day to approve Accounting Adjustments for period (follows Procurement close)</a:t>
                      </a:r>
                      <a:endParaRPr b="1"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Mon, 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June 30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minus 1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Midnight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SEs / Units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b="1"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Complete receiving of goods and services for period</a:t>
                      </a:r>
                      <a:endParaRPr b="1"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Mon, June 30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minus 1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Midnight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UCO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Close Procurement, Expenses, Capital Assets, Student Accounts 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Mon, June 30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minus 1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Midnight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SEs / Units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b="1"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Last day to post ISDs (follows Procurement close)</a:t>
                      </a:r>
                      <a:endParaRPr b="1"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Tue, 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July 1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1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11:00am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SEs / Units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b="1" lang="en-US" sz="1400" u="none" cap="none" strike="noStrike"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Cash must be claimed to apply against FY25; Cash Remittance Forms due</a:t>
                      </a:r>
                      <a:endParaRPr b="1"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Tue, 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July 1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1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2:00pm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SEs / Units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b="1"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In-progress customer invoices must be approved or cancelled</a:t>
                      </a:r>
                      <a:endParaRPr b="1"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/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b="1" i="0" lang="en-US" sz="30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Year-end Close Timeline (cont.) </a:t>
            </a:r>
            <a:r>
              <a:rPr b="0" i="0" lang="en-US" sz="16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(2 of 5)</a:t>
            </a:r>
            <a:endParaRPr b="0" i="0" sz="3000" u="none" cap="none" strike="noStrike">
              <a:solidFill>
                <a:srgbClr val="4B2E83"/>
              </a:solidFill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93" name="Google Shape;93;p16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Erick Winger – Controller’s Office: Finance, Planning &amp; Budgeting</a:t>
            </a:r>
            <a:endParaRPr/>
          </a:p>
        </p:txBody>
      </p:sp>
      <p:graphicFrame>
        <p:nvGraphicFramePr>
          <p:cNvPr id="94" name="Google Shape;94;p16"/>
          <p:cNvGraphicFramePr/>
          <p:nvPr/>
        </p:nvGraphicFramePr>
        <p:xfrm>
          <a:off x="409575" y="171314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{33504534-DD14-44EA-8305-2234BAF1284D}</a:tableStyleId>
              </a:tblPr>
              <a:tblGrid>
                <a:gridCol w="963975"/>
                <a:gridCol w="1087925"/>
                <a:gridCol w="1074150"/>
                <a:gridCol w="1032825"/>
                <a:gridCol w="4165975"/>
              </a:tblGrid>
              <a:tr h="5524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E8D3A2"/>
                          </a:solidFill>
                          <a:highlight>
                            <a:srgbClr val="4B2E83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of Close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4B2E83"/>
                        </a:highlight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B2E8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E8D3A2"/>
                          </a:solidFill>
                          <a:highlight>
                            <a:srgbClr val="4B2E83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Calendar Day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4B2E83"/>
                        </a:highlight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B2E8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E8D3A2"/>
                          </a:solidFill>
                          <a:highlight>
                            <a:srgbClr val="4B2E83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Deadline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4B2E83"/>
                        </a:highlight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B2E8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8D3A2"/>
                        </a:buClr>
                        <a:buSzPts val="1400"/>
                        <a:buFont typeface="Open Sans"/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E8D3A2"/>
                          </a:solidFill>
                          <a:highlight>
                            <a:srgbClr val="4B2E83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Action By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B2E8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E8D3A2"/>
                          </a:solidFill>
                          <a:highlight>
                            <a:srgbClr val="4B2E83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Key Functions and types of transactions that occur each day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4B2E83"/>
                        </a:highlight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B2E83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Tue, 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July 1</a:t>
                      </a:r>
                      <a:endParaRPr b="0" i="0"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1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5:00pm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UCO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Close Customer Accounts</a:t>
                      </a:r>
                      <a:endParaRPr b="0" i="0"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Tue, 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July 1</a:t>
                      </a:r>
                      <a:endParaRPr b="0" i="0"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1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Midnight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UCO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Close Banking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Tue, 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July 1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1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5:00pm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UCO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Run Receipt Accrual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Wed, 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July 2</a:t>
                      </a:r>
                      <a:endParaRPr b="0" i="0" sz="1800" u="none" cap="none" strike="noStrike"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2</a:t>
                      </a:r>
                      <a:endParaRPr b="0" i="0"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5:00pm</a:t>
                      </a:r>
                      <a:endParaRPr b="0" i="0"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UCO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Run Depreciation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Wed, 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July 2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2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5:00pm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UCO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Post reversing journal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Fri, 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July 4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-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-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>
                        <a:highlight>
                          <a:srgbClr val="E9E8ED"/>
                        </a:highlight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HOLIDAY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Mon, 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July 7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4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Midnight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Payroll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Payroll posts. Time of day is dependent upon Payroll processes completing and may be earlier/later than midnight.</a:t>
                      </a:r>
                      <a:endParaRPr b="1"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7"/>
          <p:cNvSpPr txBox="1"/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b="1" i="0" lang="en-US" sz="30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Year-end Close Timeline (cont.) </a:t>
            </a:r>
            <a:r>
              <a:rPr b="0" i="0" lang="en-US" sz="16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(3 of 5)</a:t>
            </a:r>
            <a:endParaRPr b="0" i="0" sz="3000" u="none" cap="none" strike="noStrike">
              <a:solidFill>
                <a:srgbClr val="4B2E83"/>
              </a:solidFill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100" name="Google Shape;100;p17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Erick Winger – Controller’s Office: Finance, Planning &amp; Budgeting</a:t>
            </a:r>
            <a:endParaRPr/>
          </a:p>
        </p:txBody>
      </p:sp>
      <p:graphicFrame>
        <p:nvGraphicFramePr>
          <p:cNvPr id="101" name="Google Shape;101;p17"/>
          <p:cNvGraphicFramePr/>
          <p:nvPr/>
        </p:nvGraphicFramePr>
        <p:xfrm>
          <a:off x="409575" y="171572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{33504534-DD14-44EA-8305-2234BAF1284D}</a:tableStyleId>
              </a:tblPr>
              <a:tblGrid>
                <a:gridCol w="936425"/>
                <a:gridCol w="1046600"/>
                <a:gridCol w="1060375"/>
                <a:gridCol w="1211850"/>
                <a:gridCol w="4069575"/>
              </a:tblGrid>
              <a:tr h="5524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E8D3A2"/>
                          </a:solidFill>
                          <a:highlight>
                            <a:srgbClr val="4B2E83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of Close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4B2E83"/>
                        </a:highlight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B2E8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E8D3A2"/>
                          </a:solidFill>
                          <a:highlight>
                            <a:srgbClr val="4B2E83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Calendar Day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4B2E83"/>
                        </a:highlight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B2E8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E8D3A2"/>
                          </a:solidFill>
                          <a:highlight>
                            <a:srgbClr val="4B2E83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Deadline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4B2E83"/>
                        </a:highlight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B2E8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8D3A2"/>
                        </a:buClr>
                        <a:buSzPts val="1400"/>
                        <a:buFont typeface="Open Sans"/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E8D3A2"/>
                          </a:solidFill>
                          <a:highlight>
                            <a:srgbClr val="4B2E83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Action By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B2E8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E8D3A2"/>
                          </a:solidFill>
                          <a:highlight>
                            <a:srgbClr val="4B2E83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Key Functions and types of transactions that occur each day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4B2E83"/>
                        </a:highlight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B2E83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Tue, July 8 –Fri, July 11</a:t>
                      </a:r>
                      <a:endParaRPr b="0" i="0"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5-8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-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UCO / SEs / Units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Business days to review and make any corrections before operational accounting closes.</a:t>
                      </a:r>
                      <a:endParaRPr b="1" i="0"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Fri, July 11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8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5:00pm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SEs / Units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Surveys due to Controller's Office: Accounts Receivable, Unearned Revenue and Inventory</a:t>
                      </a:r>
                      <a:endParaRPr b="1"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Mon, July 14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9</a:t>
                      </a:r>
                      <a:endParaRPr sz="1400" u="none" cap="none" strike="noStrike">
                        <a:highlight>
                          <a:srgbClr val="E9E8ED"/>
                        </a:highlight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-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UCO / SEs / Units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Courtesy Dean's Day</a:t>
                      </a: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– do not post transactions outside of your own Balancing Unit(s). 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Mon, 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July 14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9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5:00pm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SEs / Units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All PAAs must be approved to be captured in June.</a:t>
                      </a:r>
                      <a:endParaRPr b="1"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Mon, July 14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9</a:t>
                      </a:r>
                      <a:endParaRPr sz="1400" u="none" cap="none" strike="noStrike">
                        <a:highlight>
                          <a:srgbClr val="E9E8ED"/>
                        </a:highlight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5:00pm</a:t>
                      </a:r>
                      <a:endParaRPr b="0" i="0"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UCO / Payroll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Close Payroll; Fringe expenses post.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 txBox="1"/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b="1" i="0" lang="en-US" sz="30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Year-end Close Timeline (cont.) </a:t>
            </a:r>
            <a:r>
              <a:rPr b="0" i="0" lang="en-US" sz="16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(4 of 5)</a:t>
            </a:r>
            <a:endParaRPr b="0" i="0" sz="3000" u="none" cap="none" strike="noStrike">
              <a:solidFill>
                <a:srgbClr val="4B2E83"/>
              </a:solidFill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107" name="Google Shape;107;p18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Erick Winger – Controller’s Office: Finance, Planning &amp; Budgeting</a:t>
            </a:r>
            <a:endParaRPr/>
          </a:p>
        </p:txBody>
      </p:sp>
      <p:graphicFrame>
        <p:nvGraphicFramePr>
          <p:cNvPr id="108" name="Google Shape;108;p18"/>
          <p:cNvGraphicFramePr/>
          <p:nvPr/>
        </p:nvGraphicFramePr>
        <p:xfrm>
          <a:off x="409575" y="171585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{33504534-DD14-44EA-8305-2234BAF1284D}</a:tableStyleId>
              </a:tblPr>
              <a:tblGrid>
                <a:gridCol w="991525"/>
                <a:gridCol w="1060375"/>
                <a:gridCol w="1156775"/>
                <a:gridCol w="1184325"/>
                <a:gridCol w="3931875"/>
              </a:tblGrid>
              <a:tr h="5524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E8D3A2"/>
                          </a:solidFill>
                          <a:highlight>
                            <a:srgbClr val="4B2E83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of Close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4B2E83"/>
                        </a:highlight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B2E8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E8D3A2"/>
                          </a:solidFill>
                          <a:highlight>
                            <a:srgbClr val="4B2E83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Calendar Day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4B2E83"/>
                        </a:highlight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B2E8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E8D3A2"/>
                          </a:solidFill>
                          <a:highlight>
                            <a:srgbClr val="4B2E83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Deadline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4B2E83"/>
                        </a:highlight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B2E8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8D3A2"/>
                        </a:buClr>
                        <a:buSzPts val="1400"/>
                        <a:buFont typeface="Open Sans"/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E8D3A2"/>
                          </a:solidFill>
                          <a:highlight>
                            <a:srgbClr val="4B2E83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Action By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B2E8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E8D3A2"/>
                          </a:solidFill>
                          <a:highlight>
                            <a:srgbClr val="4B2E83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Key Functions and types of transactions that occur each day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4B2E83"/>
                        </a:highlight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B2E83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Tue, July 15</a:t>
                      </a:r>
                      <a:endParaRPr b="0" i="0" sz="1800" u="none" cap="none" strike="noStrike"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10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12:00pm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UCO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Funding Source - final task run for period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Tue, July 15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10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2:00pm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SEs / Units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Last day to run financial allocations</a:t>
                      </a:r>
                      <a:endParaRPr b="1"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Tue, July 15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10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2:00pm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SEs / Units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In-progress journals must be approved or cancelled </a:t>
                      </a:r>
                      <a:endParaRPr b="1"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Tue, July 15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10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5:00pm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UCO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Close Journals (except for Controller's Office)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Tue, July 15</a:t>
                      </a:r>
                      <a:endParaRPr b="1"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10</a:t>
                      </a:r>
                      <a:endParaRPr b="1"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5:00pm</a:t>
                      </a:r>
                      <a:endParaRPr b="1"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UCO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Close Operational Accounting</a:t>
                      </a:r>
                      <a:endParaRPr b="1"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9"/>
          <p:cNvSpPr txBox="1"/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b="1" i="0" lang="en-US" sz="30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Year-end Close Timeline (cont.) </a:t>
            </a:r>
            <a:r>
              <a:rPr b="0" i="0" lang="en-US" sz="16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(5 of 5)</a:t>
            </a:r>
            <a:endParaRPr b="0" i="0" sz="3000" u="none" cap="none" strike="noStrike">
              <a:solidFill>
                <a:srgbClr val="4B2E83"/>
              </a:solidFill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114" name="Google Shape;114;p19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Erick Winger – Controller’s Office: Finance, Planning &amp; Budgeting</a:t>
            </a:r>
            <a:endParaRPr/>
          </a:p>
        </p:txBody>
      </p:sp>
      <p:graphicFrame>
        <p:nvGraphicFramePr>
          <p:cNvPr id="115" name="Google Shape;115;p19"/>
          <p:cNvGraphicFramePr/>
          <p:nvPr/>
        </p:nvGraphicFramePr>
        <p:xfrm>
          <a:off x="409575" y="171585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{33504534-DD14-44EA-8305-2234BAF1284D}</a:tableStyleId>
              </a:tblPr>
              <a:tblGrid>
                <a:gridCol w="1019050"/>
                <a:gridCol w="1074150"/>
                <a:gridCol w="1115450"/>
                <a:gridCol w="1074150"/>
                <a:gridCol w="4042025"/>
              </a:tblGrid>
              <a:tr h="5524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E8D3A2"/>
                          </a:solidFill>
                          <a:highlight>
                            <a:srgbClr val="4B2E83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of Close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4B2E83"/>
                        </a:highlight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B2E8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E8D3A2"/>
                          </a:solidFill>
                          <a:highlight>
                            <a:srgbClr val="4B2E83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Calendar Day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4B2E83"/>
                        </a:highlight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B2E8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E8D3A2"/>
                          </a:solidFill>
                          <a:highlight>
                            <a:srgbClr val="4B2E83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Deadline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4B2E83"/>
                        </a:highlight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B2E8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8D3A2"/>
                        </a:buClr>
                        <a:buSzPts val="1400"/>
                        <a:buFont typeface="Open Sans"/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E8D3A2"/>
                          </a:solidFill>
                          <a:highlight>
                            <a:srgbClr val="4B2E83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Action By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B2E8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E8D3A2"/>
                          </a:solidFill>
                          <a:highlight>
                            <a:srgbClr val="4B2E83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Key Functions and types of transactions that occur each day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4B2E83"/>
                        </a:highlight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B2E83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Wed, July 16 – Tue, July 22</a:t>
                      </a:r>
                      <a:endParaRPr b="0" i="0"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11-15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-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UCO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Controller's Office ONLY</a:t>
                      </a:r>
                      <a:endParaRPr b="0" i="0"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Wed, July 23</a:t>
                      </a:r>
                      <a:endParaRPr b="0" i="0"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16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-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UCO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Controller's Office ONLY &amp; Final Review; WD companies close for FY25: UWMC, ALNW, UWMSS, SOM, MT, PBI, WBRP 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Thu, July 24</a:t>
                      </a:r>
                      <a:endParaRPr b="0" i="0"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17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-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UCO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Controller's Office ONLY &amp; Final Review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Fri, July 25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18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5:00pm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UCO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University closes Workday for fiscal year; WD all companies closed for FY25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Mon, July 28 – Thu, July 31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-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-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Open Sans"/>
                        <a:buNone/>
                      </a:pPr>
                      <a:r>
                        <a:rPr lang="en-US" sz="1400" u="none" cap="none" strike="noStrike"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UCO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ts val="1400"/>
                        <a:buFont typeface="Open Sans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Submit and post the trial balance to State Agency Financial Reporting System (AFRS)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0"/>
          <p:cNvSpPr txBox="1"/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b="1" i="0" lang="en-US" sz="30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Resources</a:t>
            </a:r>
            <a:endParaRPr b="0" i="0" sz="3000" u="none" cap="none" strike="noStrike">
              <a:solidFill>
                <a:srgbClr val="4B2E83"/>
              </a:solidFill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121" name="Google Shape;121;p20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Financial Reporting Year-End Close webpage: </a:t>
            </a:r>
            <a:r>
              <a:rPr b="0" lang="en-US">
                <a:latin typeface="Arial"/>
                <a:ea typeface="Arial"/>
                <a:cs typeface="Arial"/>
                <a:sym typeface="Arial"/>
              </a:rPr>
              <a:t>https://finance.uw.edu/fr/year-end-close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Procurement Year-end Close webpage:  </a:t>
            </a:r>
            <a:r>
              <a:rPr b="0" lang="en-US">
                <a:latin typeface="Arial"/>
                <a:ea typeface="Arial"/>
                <a:cs typeface="Arial"/>
                <a:sym typeface="Arial"/>
              </a:rPr>
              <a:t>https://finance.uw.edu/ps/tools-for-reconciling/fiscal-year-end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Banking &amp; Accounting Operations:  </a:t>
            </a:r>
            <a:r>
              <a:rPr b="0" lang="en-US">
                <a:latin typeface="Arial"/>
                <a:ea typeface="Arial"/>
                <a:cs typeface="Arial"/>
                <a:sym typeface="Arial"/>
              </a:rPr>
              <a:t>https://finance.uw.edu/bao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Annual Surveys: 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b="0" lang="en-US">
                <a:latin typeface="Arial"/>
                <a:ea typeface="Arial"/>
                <a:cs typeface="Arial"/>
                <a:sym typeface="Arial"/>
              </a:rPr>
              <a:t>https://finance.uw.edu/fr/year-end-close/annual-surveys</a:t>
            </a:r>
            <a:endParaRPr/>
          </a:p>
          <a:p>
            <a:pPr indent="-190500" lvl="0" marL="342900" rtl="0" algn="l">
              <a:spcBef>
                <a:spcPts val="80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82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20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Erick Winger – Controller’s Office: Finance, Planning &amp; Budgeting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