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7" r:id="rId5"/>
    <p:sldMasterId id="2147483658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y="6858000" cx="9144000"/>
  <p:notesSz cx="6858000" cy="9144000"/>
  <p:embeddedFontLst>
    <p:embeddedFont>
      <p:font typeface="Encode Sans Black"/>
      <p:bold r:id="rId17"/>
    </p:embeddedFont>
    <p:embeddedFont>
      <p:font typeface="Open Sans Light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504534-DD14-44EA-8305-2234BAF1284D}">
  <a:tblStyle styleId="{33504534-DD14-44EA-8305-2234BAF128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E6EB"/>
          </a:solidFill>
        </a:fill>
      </a:tcStyle>
    </a:wholeTbl>
    <a:band1H>
      <a:tcTxStyle/>
      <a:tcStyle>
        <a:fill>
          <a:solidFill>
            <a:srgbClr val="CCCAD4"/>
          </a:solidFill>
        </a:fill>
      </a:tcStyle>
    </a:band1H>
    <a:band2H>
      <a:tcTxStyle/>
    </a:band2H>
    <a:band1V>
      <a:tcTxStyle/>
      <a:tcStyle>
        <a:fill>
          <a:solidFill>
            <a:srgbClr val="CCCAD4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OpenSansLight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schemas.openxmlformats.org/officeDocument/2006/relationships/font" Target="fonts/OpenSans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EncodeSansBlack-bold.fntdata"/><Relationship Id="rId16" Type="http://schemas.openxmlformats.org/officeDocument/2006/relationships/slide" Target="slides/slide9.xml"/><Relationship Id="rId19" Type="http://schemas.openxmlformats.org/officeDocument/2006/relationships/font" Target="fonts/OpenSansLight-bold.fntdata"/><Relationship Id="rId18" Type="http://schemas.openxmlformats.org/officeDocument/2006/relationships/font" Target="fonts/OpenSans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 2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447923" y="492381"/>
            <a:ext cx="8197109" cy="13250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9032" y="1818011"/>
            <a:ext cx="1103781" cy="12848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460375" y="2307557"/>
            <a:ext cx="8184662" cy="5482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47923" y="3093653"/>
            <a:ext cx="8197114" cy="3002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05042" y="6234041"/>
            <a:ext cx="2539991" cy="229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92029" y="2246191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1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Year-end Close Overview</a:t>
            </a:r>
            <a:endParaRPr b="1" i="0" sz="5000" u="none" cap="none" strike="noStrike">
              <a:solidFill>
                <a:schemeClr val="accent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4" name="Google Shape;64;p12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May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Erick Winger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University Controller’s Office: Finance, Planning &amp; Budgeting</a:t>
            </a:r>
            <a:endParaRPr b="0" i="0" sz="5000" u="none" cap="none" strike="noStrike">
              <a:solidFill>
                <a:schemeClr val="accent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671757" y="375704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What's Different to Month-end Close?</a:t>
            </a:r>
            <a:endParaRPr/>
          </a:p>
        </p:txBody>
      </p:sp>
      <p:sp>
        <p:nvSpPr>
          <p:cNvPr id="70" name="Google Shape;70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FY25 close calendar will be an </a:t>
            </a:r>
            <a:r>
              <a:rPr lang="en-US">
                <a:highlight>
                  <a:srgbClr val="E7D3A2"/>
                </a:highlight>
                <a:latin typeface="Arial"/>
                <a:ea typeface="Arial"/>
                <a:cs typeface="Arial"/>
                <a:sym typeface="Arial"/>
              </a:rPr>
              <a:t>18-business day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process. This is </a:t>
            </a:r>
            <a:r>
              <a:rPr lang="en-US">
                <a:highlight>
                  <a:srgbClr val="E7D3A2"/>
                </a:highlight>
                <a:latin typeface="Arial"/>
                <a:ea typeface="Arial"/>
                <a:cs typeface="Arial"/>
                <a:sym typeface="Arial"/>
              </a:rPr>
              <a:t>9 more days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 than the month-end close calendar.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Differences: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Char char="o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Day 6 Activities                 Move to Day 10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Char char="o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Day 9 Activities                 Move to Day 18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highlight>
                  <a:srgbClr val="E7D3A2"/>
                </a:highlight>
                <a:latin typeface="Arial"/>
                <a:ea typeface="Arial"/>
                <a:cs typeface="Arial"/>
                <a:sym typeface="Arial"/>
              </a:rPr>
              <a:t>Impact to Academy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Char char="o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Once payroll posts, provides more business days to review; can make needed revisions using manual or reclass journals before operational accounting closes.</a:t>
            </a:r>
            <a:endParaRPr/>
          </a:p>
          <a:p>
            <a:pPr indent="-190500" lvl="0" marL="342900" rtl="0" algn="l">
              <a:spcBef>
                <a:spcPts val="82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A purple arrow pointing to the words &quot;Move to Day 10&quot;" id="71" name="Google Shape;71;p13"/>
          <p:cNvSpPr/>
          <p:nvPr/>
        </p:nvSpPr>
        <p:spPr>
          <a:xfrm>
            <a:off x="3571388" y="3441199"/>
            <a:ext cx="904920" cy="34955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rgbClr val="30006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A purple arrow pointing to the words &quot;Move to Day 18&quot;" id="72" name="Google Shape;72;p13"/>
          <p:cNvSpPr/>
          <p:nvPr/>
        </p:nvSpPr>
        <p:spPr>
          <a:xfrm>
            <a:off x="3571387" y="3835802"/>
            <a:ext cx="904920" cy="34955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rgbClr val="30006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What's the Same to Month-end Close?</a:t>
            </a:r>
            <a:endParaRPr/>
          </a:p>
        </p:txBody>
      </p:sp>
      <p:sp>
        <p:nvSpPr>
          <p:cNvPr id="79" name="Google Shape;79;p14"/>
          <p:cNvSpPr txBox="1"/>
          <p:nvPr>
            <p:ph idx="2" type="body"/>
          </p:nvPr>
        </p:nvSpPr>
        <p:spPr>
          <a:xfrm>
            <a:off x="556021" y="1694020"/>
            <a:ext cx="8541879" cy="3975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highlight>
                  <a:srgbClr val="E7D3A2"/>
                </a:highlight>
                <a:latin typeface="Arial"/>
                <a:ea typeface="Arial"/>
                <a:cs typeface="Arial"/>
                <a:sym typeface="Arial"/>
              </a:rPr>
              <a:t>Day minus 1 through Day 4 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Courier New"/>
              <a:buChar char="o"/>
            </a:pPr>
            <a:r>
              <a:rPr lang="en-US" sz="1800"/>
              <a:t>ISD for the period must post by </a:t>
            </a:r>
            <a:r>
              <a:rPr lang="en-US" sz="1800">
                <a:highlight>
                  <a:srgbClr val="E7D3A2"/>
                </a:highlight>
              </a:rPr>
              <a:t>Mon, June 30th at midnight PT</a:t>
            </a:r>
            <a:r>
              <a:rPr lang="en-US" sz="1800"/>
              <a:t>.</a:t>
            </a:r>
            <a:endParaRPr b="0" sz="18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Courier New"/>
              <a:buChar char="o"/>
            </a:pPr>
            <a:r>
              <a:rPr lang="en-US" sz="1800"/>
              <a:t>Accounting Adjustments must be approved by </a:t>
            </a:r>
            <a:r>
              <a:rPr lang="en-US" sz="1800">
                <a:highlight>
                  <a:srgbClr val="E7D3A2"/>
                </a:highlight>
              </a:rPr>
              <a:t>Mon, June 30th at 2pm PT</a:t>
            </a:r>
            <a:r>
              <a:rPr lang="en-US" sz="1800"/>
              <a:t>.</a:t>
            </a:r>
            <a:endParaRPr b="0" sz="18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Courier New"/>
              <a:buChar char="o"/>
            </a:pPr>
            <a:r>
              <a:rPr lang="en-US" sz="1800"/>
              <a:t>Receiving must be completed by </a:t>
            </a:r>
            <a:r>
              <a:rPr lang="en-US" sz="1800">
                <a:highlight>
                  <a:srgbClr val="E7D3A2"/>
                </a:highlight>
              </a:rPr>
              <a:t>Mon, June 30th at midnight PT</a:t>
            </a:r>
            <a:r>
              <a:rPr lang="en-US" sz="1800"/>
              <a:t>.</a:t>
            </a:r>
            <a:endParaRPr b="0" sz="18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Courier New"/>
              <a:buChar char="o"/>
            </a:pPr>
            <a:r>
              <a:rPr lang="en-US" sz="1800"/>
              <a:t>Customer invoices must be approved by </a:t>
            </a:r>
            <a:r>
              <a:rPr lang="en-US" sz="1800">
                <a:highlight>
                  <a:srgbClr val="E7D3A2"/>
                </a:highlight>
              </a:rPr>
              <a:t>Tue, July 1st at 2pm PT</a:t>
            </a:r>
            <a:r>
              <a:rPr lang="en-US" sz="1800"/>
              <a:t>.</a:t>
            </a:r>
            <a:endParaRPr b="0" sz="18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Courier New"/>
              <a:buChar char="o"/>
            </a:pPr>
            <a:r>
              <a:rPr lang="en-US" sz="1800"/>
              <a:t>FY25 cash deposits must be claimed by </a:t>
            </a:r>
            <a:r>
              <a:rPr lang="en-US" sz="1800">
                <a:highlight>
                  <a:srgbClr val="E6D2A1"/>
                </a:highlight>
              </a:rPr>
              <a:t>Tue, July 1st at 11am PT</a:t>
            </a:r>
            <a:r>
              <a:rPr lang="en-US" sz="1800"/>
              <a:t>.</a:t>
            </a:r>
            <a:br>
              <a:rPr lang="en-US" sz="1800"/>
            </a:br>
            <a:endParaRPr b="0" sz="18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highlight>
                  <a:srgbClr val="E7D3A2"/>
                </a:highlight>
                <a:latin typeface="Arial"/>
                <a:ea typeface="Arial"/>
                <a:cs typeface="Arial"/>
                <a:sym typeface="Arial"/>
              </a:rPr>
              <a:t>Impact to Academy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Char char="o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Minimizes changes so you know what to expect. It's important to meet timelines to ensure transactions are recorded in the correct period.</a:t>
            </a:r>
            <a:endParaRPr/>
          </a:p>
          <a:p>
            <a:pPr indent="-1905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82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Year-end Close Timeline </a:t>
            </a:r>
            <a:r>
              <a:rPr b="0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5)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  <p:graphicFrame>
        <p:nvGraphicFramePr>
          <p:cNvPr id="87" name="Google Shape;87;p15"/>
          <p:cNvGraphicFramePr/>
          <p:nvPr/>
        </p:nvGraphicFramePr>
        <p:xfrm>
          <a:off x="409575" y="17154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{33504534-DD14-44EA-8305-2234BAF1284D}</a:tableStyleId>
              </a:tblPr>
              <a:tblGrid>
                <a:gridCol w="895125"/>
                <a:gridCol w="1005300"/>
                <a:gridCol w="1032825"/>
                <a:gridCol w="1143000"/>
                <a:gridCol w="4248600"/>
              </a:tblGrid>
              <a:tr h="552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of Close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Calendar 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Deadline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8D3A2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 By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Key Functions and types of transactions that occur each 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June 30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minus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Open July ledger period in Workday (FY26)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June 30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minus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Last day to approve Accounting Adjustments for period (follows Procurement close)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June 30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minus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Complete receiving of goods and services for period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 June 30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minus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Procurement, Expenses, Capital Assets, Student Accounts 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 June 30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minus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Last day to post ISDs (follows Procurement close)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11:00am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Cash must be claimed to apply against FY25; Cash Remittance Forms due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In-progress customer invoices must be approved or cancelled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Year-end Close Timeline (cont.) </a:t>
            </a:r>
            <a:r>
              <a:rPr b="0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5)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  <p:graphicFrame>
        <p:nvGraphicFramePr>
          <p:cNvPr id="94" name="Google Shape;94;p16"/>
          <p:cNvGraphicFramePr/>
          <p:nvPr/>
        </p:nvGraphicFramePr>
        <p:xfrm>
          <a:off x="409575" y="17131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{33504534-DD14-44EA-8305-2234BAF1284D}</a:tableStyleId>
              </a:tblPr>
              <a:tblGrid>
                <a:gridCol w="963975"/>
                <a:gridCol w="1087925"/>
                <a:gridCol w="1074150"/>
                <a:gridCol w="1032825"/>
                <a:gridCol w="4165975"/>
              </a:tblGrid>
              <a:tr h="552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of Close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Calendar 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Deadline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8D3A2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 By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Key Functions and types of transactions that occur each 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Customer Accounts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Banking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Run Receipt Accrual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Wed,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2</a:t>
                      </a:r>
                      <a:endParaRPr b="0" i="0" sz="1800" u="none" cap="none" strike="noStrike">
                        <a:highlight>
                          <a:srgbClr val="E9E8ED"/>
                        </a:highlight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2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Run Depreciation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Wed,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2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2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Post reversing journal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Fri,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highlight>
                          <a:srgbClr val="E9E8ED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HOLIDAY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7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Midnight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Payroll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Payroll posts. Time of day is dependent upon Payroll processes completing and may be earlier/later than midnight.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Year-end Close Timeline (cont.) </a:t>
            </a:r>
            <a:r>
              <a:rPr b="0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(3 of 5)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  <p:graphicFrame>
        <p:nvGraphicFramePr>
          <p:cNvPr id="101" name="Google Shape;101;p17"/>
          <p:cNvGraphicFramePr/>
          <p:nvPr/>
        </p:nvGraphicFramePr>
        <p:xfrm>
          <a:off x="409575" y="171572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{33504534-DD14-44EA-8305-2234BAF1284D}</a:tableStyleId>
              </a:tblPr>
              <a:tblGrid>
                <a:gridCol w="936425"/>
                <a:gridCol w="1046600"/>
                <a:gridCol w="1060375"/>
                <a:gridCol w="1211850"/>
                <a:gridCol w="4069575"/>
              </a:tblGrid>
              <a:tr h="552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of Close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Calendar 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Deadline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8D3A2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 By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Key Functions and types of transactions that occur each 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8 –Fri, July 11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5-8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 / 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Business days to review and make any corrections before operational accounting closes.</a:t>
                      </a:r>
                      <a:endParaRPr b="1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Fri, July 11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8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Surveys due to Controller's Office: Accounts Receivable, Unearned Revenue and Inventory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 July 14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9</a:t>
                      </a:r>
                      <a:endParaRPr sz="1400" u="none" cap="none" strike="noStrike">
                        <a:highlight>
                          <a:srgbClr val="E9E8ED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 / 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Courtesy Dean's Day</a:t>
                      </a: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– do not post transactions outside of your own Balancing Unit(s). 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July 14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9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All PAAs must be approved to be captured in June.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 July 14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9</a:t>
                      </a:r>
                      <a:endParaRPr sz="1400" u="none" cap="none" strike="noStrike">
                        <a:highlight>
                          <a:srgbClr val="E9E8ED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 / Payroll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Payroll; Fringe expenses post.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Year-end Close Timeline (cont.) </a:t>
            </a:r>
            <a:r>
              <a:rPr b="0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(4 of 5)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  <p:graphicFrame>
        <p:nvGraphicFramePr>
          <p:cNvPr id="108" name="Google Shape;108;p18"/>
          <p:cNvGraphicFramePr/>
          <p:nvPr/>
        </p:nvGraphicFramePr>
        <p:xfrm>
          <a:off x="409575" y="17158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{33504534-DD14-44EA-8305-2234BAF1284D}</a:tableStyleId>
              </a:tblPr>
              <a:tblGrid>
                <a:gridCol w="991525"/>
                <a:gridCol w="1060375"/>
                <a:gridCol w="1156775"/>
                <a:gridCol w="1184325"/>
                <a:gridCol w="3931875"/>
              </a:tblGrid>
              <a:tr h="552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of Close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Calendar 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Deadline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8D3A2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 By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Key Functions and types of transactions that occur each 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15</a:t>
                      </a:r>
                      <a:endParaRPr b="0" i="0" sz="1800" u="none" cap="none" strike="noStrike">
                        <a:highlight>
                          <a:srgbClr val="E9E8ED"/>
                        </a:highlight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Funding Source - final task run for period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15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Last day to run financial allocations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15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SEs / Units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In-progress journals must be approved or cancelled 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15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10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Journals (except for Controller's Office)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Tue, July 15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10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Close Operational Accounting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Year-end Close Timeline (cont.) </a:t>
            </a:r>
            <a:r>
              <a:rPr b="0" i="0" lang="en-US" sz="16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(5 of 5)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  <p:graphicFrame>
        <p:nvGraphicFramePr>
          <p:cNvPr id="115" name="Google Shape;115;p19"/>
          <p:cNvGraphicFramePr/>
          <p:nvPr/>
        </p:nvGraphicFramePr>
        <p:xfrm>
          <a:off x="409575" y="17158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{33504534-DD14-44EA-8305-2234BAF1284D}</a:tableStyleId>
              </a:tblPr>
              <a:tblGrid>
                <a:gridCol w="1019050"/>
                <a:gridCol w="1074150"/>
                <a:gridCol w="1115450"/>
                <a:gridCol w="1074150"/>
                <a:gridCol w="4042025"/>
              </a:tblGrid>
              <a:tr h="552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of Close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Calendar 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Deadline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8D3A2"/>
                        </a:buClr>
                        <a:buSzPts val="1400"/>
                        <a:buFont typeface="Open Sans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Action By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E8D3A2"/>
                          </a:solidFill>
                          <a:highlight>
                            <a:srgbClr val="4B2E83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Key Functions and types of transactions that occur each day</a:t>
                      </a:r>
                      <a:endParaRPr sz="1800" u="none" cap="none" strike="noStrike">
                        <a:solidFill>
                          <a:srgbClr val="4B2E83"/>
                        </a:solidFill>
                        <a:highlight>
                          <a:srgbClr val="4B2E83"/>
                        </a:highlight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2E83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Wed, July 16 – Tue, July 22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11-15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Controller's Office ONLY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41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Wed, July 23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16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Controller's Office ONLY &amp; Final Review; WD companies close for FY25: UWMC, ALNW, UWMSS, SOM, MT, PBI, WBRP 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Thu, July 24</a:t>
                      </a:r>
                      <a:endParaRPr b="0" i="0"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17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Controller's Office ONLY &amp; Final Review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Fri, July 25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Day 18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5:00pm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E9E8ED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University closes Workday for fiscal year; WD all companies closed for FY25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8E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Mon, July 28 – Thu, July 31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-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Open Sans"/>
                        <a:buNone/>
                      </a:pPr>
                      <a:r>
                        <a:rPr lang="en-US" sz="1400" u="none" cap="none" strike="noStrike"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UCO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B2E83"/>
                        </a:buClr>
                        <a:buSzPts val="1400"/>
                        <a:buFont typeface="Open Sans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4B2E83"/>
                          </a:solidFill>
                          <a:highlight>
                            <a:srgbClr val="D0CDD9"/>
                          </a:highlight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Submit and post the trial balance to State Agency Financial Reporting System (AFRS)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8D3A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CD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0" i="0" sz="30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21" name="Google Shape;121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Financial Reporting Year-End Close webpage: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https://finance.uw.edu/fr/year-end-close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Procurement Year-end Close webpage: 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https://finance.uw.edu/ps/tools-for-reconciling/fiscal-year-end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Banking &amp; Accounting Operations: 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https://finance.uw.edu/bao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Annual Surveys: 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b="0" lang="en-US">
                <a:latin typeface="Arial"/>
                <a:ea typeface="Arial"/>
                <a:cs typeface="Arial"/>
                <a:sym typeface="Arial"/>
              </a:rPr>
              <a:t>https://finance.uw.edu/fr/year-end-close/annual-surveys</a:t>
            </a:r>
            <a:endParaRPr/>
          </a:p>
          <a:p>
            <a:pPr indent="-190500" lvl="0" marL="342900" rtl="0" algn="l">
              <a:spcBef>
                <a:spcPts val="80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82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Erick Winger – Controller’s Office: Finance, Planning &amp; Budgeting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