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6" r:id="rId5"/>
    <p:sldMasterId id="2147483657"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y="6858000" cx="9144000"/>
  <p:notesSz cx="7010400" cy="9296400"/>
  <p:embeddedFontLst>
    <p:embeddedFont>
      <p:font typeface="Encode Sans Black"/>
      <p:bold r:id="rId19"/>
    </p:embeddedFont>
    <p:embeddedFont>
      <p:font typeface="Open Sans Light"/>
      <p:regular r:id="rId20"/>
      <p:bold r:id="rId21"/>
      <p:italic r:id="rId22"/>
      <p:boldItalic r:id="rId23"/>
    </p:embeddedFont>
    <p:embeddedFont>
      <p:font typeface="Open Sans"/>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EBBF315-9511-4F8E-B768-B3A1F036555A}">
  <a:tblStyle styleId="{9EBBF315-9511-4F8E-B768-B3A1F036555A}"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7EC"/>
          </a:solidFill>
        </a:fill>
      </a:tcStyle>
    </a:wholeTbl>
    <a:band1H>
      <a:tcTxStyle/>
      <a:tcStyle>
        <a:fill>
          <a:solidFill>
            <a:srgbClr val="CECCD8"/>
          </a:solidFill>
        </a:fill>
      </a:tcStyle>
    </a:band1H>
    <a:band2H>
      <a:tcTxStyle/>
    </a:band2H>
    <a:band1V>
      <a:tcTxStyle/>
      <a:tcStyle>
        <a:fill>
          <a:solidFill>
            <a:srgbClr val="CECCD8"/>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88" orient="horz"/>
        <p:guide pos="47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Light-regular.fntdata"/><Relationship Id="rId22" Type="http://schemas.openxmlformats.org/officeDocument/2006/relationships/font" Target="fonts/OpenSansLight-italic.fntdata"/><Relationship Id="rId21" Type="http://schemas.openxmlformats.org/officeDocument/2006/relationships/font" Target="fonts/OpenSansLight-bold.fntdata"/><Relationship Id="rId24" Type="http://schemas.openxmlformats.org/officeDocument/2006/relationships/font" Target="fonts/OpenSans-regular.fntdata"/><Relationship Id="rId23" Type="http://schemas.openxmlformats.org/officeDocument/2006/relationships/font" Target="fonts/OpenSansLight-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OpenSans-italic.fntdata"/><Relationship Id="rId25" Type="http://schemas.openxmlformats.org/officeDocument/2006/relationships/font" Target="fonts/OpenSans-bold.fntdata"/><Relationship Id="rId27" Type="http://schemas.openxmlformats.org/officeDocument/2006/relationships/font" Target="fonts/OpenSans-bold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font" Target="fonts/EncodeSansBlack-bold.fntdata"/><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7840" cy="466434"/>
          </a:xfrm>
          <a:prstGeom prst="rect">
            <a:avLst/>
          </a:prstGeom>
          <a:noFill/>
          <a:ln>
            <a:noFill/>
          </a:ln>
        </p:spPr>
        <p:txBody>
          <a:bodyPr anchorCtr="0" anchor="t"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937" y="0"/>
            <a:ext cx="3037840" cy="466434"/>
          </a:xfrm>
          <a:prstGeom prst="rect">
            <a:avLst/>
          </a:prstGeom>
          <a:noFill/>
          <a:ln>
            <a:noFill/>
          </a:ln>
        </p:spPr>
        <p:txBody>
          <a:bodyPr anchorCtr="0" anchor="t" bIns="46575" lIns="93175" spcFirstLastPara="1" rIns="93175" wrap="square" tIns="4657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967"/>
            <a:ext cx="3037840" cy="466433"/>
          </a:xfrm>
          <a:prstGeom prst="rect">
            <a:avLst/>
          </a:prstGeom>
          <a:noFill/>
          <a:ln>
            <a:noFill/>
          </a:ln>
        </p:spPr>
        <p:txBody>
          <a:bodyPr anchorCtr="0" anchor="b"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1: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5" name="Google Shape;55;p1: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56" name="Google Shape;56;p1: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0: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p10: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28" name="Google Shape;128;p10: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1: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11: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35" name="Google Shape;135;p11: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2: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 name="Google Shape;62;p2: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63" name="Google Shape;63;p2: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3: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9" name="Google Shape;69;p3: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70" name="Google Shape;70;p3: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4: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6" name="Google Shape;76;p4: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77" name="Google Shape;77;p4: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5: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3" name="Google Shape;83;p5: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84" name="Google Shape;84;p5: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6: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6: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01" name="Google Shape;101;p6: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7: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7: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08" name="Google Shape;108;p7: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8:notes"/>
          <p:cNvSpPr txBox="1"/>
          <p:nvPr>
            <p:ph idx="1" type="body"/>
          </p:nvPr>
        </p:nvSpPr>
        <p:spPr>
          <a:xfrm>
            <a:off x="701040" y="4473893"/>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14" name="Google Shape;114;p8: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9:notes"/>
          <p:cNvSpPr/>
          <p:nvPr>
            <p:ph idx="2" type="sldImg"/>
          </p:nvPr>
        </p:nvSpPr>
        <p:spPr>
          <a:xfrm>
            <a:off x="1412875" y="1162050"/>
            <a:ext cx="4184650"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p9:notes"/>
          <p:cNvSpPr txBox="1"/>
          <p:nvPr>
            <p:ph idx="1" type="body"/>
          </p:nvPr>
        </p:nvSpPr>
        <p:spPr>
          <a:xfrm>
            <a:off x="701040" y="4473893"/>
            <a:ext cx="5608320" cy="3660458"/>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21" name="Google Shape;121;p9:notes"/>
          <p:cNvSpPr txBox="1"/>
          <p:nvPr>
            <p:ph idx="12" type="sldNum"/>
          </p:nvPr>
        </p:nvSpPr>
        <p:spPr>
          <a:xfrm>
            <a:off x="3970937"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sz="1200"/>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12.png"/><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 Id="rId3"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 Id="rId3"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10" name="Shape 10"/>
        <p:cNvGrpSpPr/>
        <p:nvPr/>
      </p:nvGrpSpPr>
      <p:grpSpPr>
        <a:xfrm>
          <a:off x="0" y="0"/>
          <a:ext cx="0" cy="0"/>
          <a:chOff x="0" y="0"/>
          <a:chExt cx="0" cy="0"/>
        </a:xfrm>
      </p:grpSpPr>
      <p:pic>
        <p:nvPicPr>
          <p:cNvPr descr="UW_W Logo_White.png" id="11" name="Google Shape;11;p2"/>
          <p:cNvPicPr preferRelativeResize="0"/>
          <p:nvPr/>
        </p:nvPicPr>
        <p:blipFill rotWithShape="1">
          <a:blip r:embed="rId2">
            <a:alphaModFix/>
          </a:blip>
          <a:srcRect b="0" l="0" r="0" t="0"/>
          <a:stretch/>
        </p:blipFill>
        <p:spPr>
          <a:xfrm>
            <a:off x="7445815" y="5945854"/>
            <a:ext cx="1371600" cy="923544"/>
          </a:xfrm>
          <a:prstGeom prst="rect">
            <a:avLst/>
          </a:prstGeom>
          <a:noFill/>
          <a:ln>
            <a:noFill/>
          </a:ln>
        </p:spPr>
      </p:pic>
      <p:pic>
        <p:nvPicPr>
          <p:cNvPr id="12" name="Google Shape;12;p2"/>
          <p:cNvPicPr preferRelativeResize="0"/>
          <p:nvPr/>
        </p:nvPicPr>
        <p:blipFill rotWithShape="1">
          <a:blip r:embed="rId3">
            <a:alphaModFix/>
          </a:blip>
          <a:srcRect b="0" l="0" r="0" t="0"/>
          <a:stretch/>
        </p:blipFill>
        <p:spPr>
          <a:xfrm>
            <a:off x="677334" y="6354234"/>
            <a:ext cx="2540000" cy="266700"/>
          </a:xfrm>
          <a:prstGeom prst="rect">
            <a:avLst/>
          </a:prstGeom>
          <a:noFill/>
          <a:ln>
            <a:noFill/>
          </a:ln>
        </p:spPr>
      </p:pic>
      <p:pic>
        <p:nvPicPr>
          <p:cNvPr descr="Bar_RtAngle_7502_RGB.png" id="13" name="Google Shape;13;p2"/>
          <p:cNvPicPr preferRelativeResize="0"/>
          <p:nvPr/>
        </p:nvPicPr>
        <p:blipFill rotWithShape="1">
          <a:blip r:embed="rId4">
            <a:alphaModFix/>
          </a:blip>
          <a:srcRect b="0" l="0" r="0" t="0"/>
          <a:stretch/>
        </p:blipFill>
        <p:spPr>
          <a:xfrm>
            <a:off x="813587" y="4006085"/>
            <a:ext cx="2284303" cy="112770"/>
          </a:xfrm>
          <a:prstGeom prst="rect">
            <a:avLst/>
          </a:prstGeom>
          <a:noFill/>
          <a:ln>
            <a:noFill/>
          </a:ln>
        </p:spPr>
      </p:pic>
      <p:sp>
        <p:nvSpPr>
          <p:cNvPr id="14" name="Google Shape;14;p2"/>
          <p:cNvSpPr txBox="1"/>
          <p:nvPr>
            <p:ph type="title"/>
          </p:nvPr>
        </p:nvSpPr>
        <p:spPr>
          <a:xfrm>
            <a:off x="671757" y="1179824"/>
            <a:ext cx="6972300" cy="2641756"/>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2"/>
              </a:buClr>
              <a:buSzPts val="5000"/>
              <a:buFont typeface="Encode Sans Black"/>
              <a:buNone/>
              <a:defRPr b="1" i="0" sz="5000" u="none" cap="none" strike="noStrike">
                <a:solidFill>
                  <a:schemeClr val="lt2"/>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Subheader + Content">
  <p:cSld name="Header + Subheader + Content">
    <p:spTree>
      <p:nvGrpSpPr>
        <p:cNvPr id="15" name="Shape 15"/>
        <p:cNvGrpSpPr/>
        <p:nvPr/>
      </p:nvGrpSpPr>
      <p:grpSpPr>
        <a:xfrm>
          <a:off x="0" y="0"/>
          <a:ext cx="0" cy="0"/>
          <a:chOff x="0" y="0"/>
          <a:chExt cx="0" cy="0"/>
        </a:xfrm>
      </p:grpSpPr>
      <p:sp>
        <p:nvSpPr>
          <p:cNvPr id="16" name="Google Shape;16;p3"/>
          <p:cNvSpPr txBox="1"/>
          <p:nvPr>
            <p:ph idx="1" type="body"/>
          </p:nvPr>
        </p:nvSpPr>
        <p:spPr>
          <a:xfrm>
            <a:off x="659305" y="2320239"/>
            <a:ext cx="8197114" cy="3810086"/>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rgbClr val="FFFFFF"/>
              </a:buClr>
              <a:buSzPts val="2400"/>
              <a:buFont typeface="Merriweather Sans"/>
              <a:buChar char="&gt;"/>
              <a:defRPr b="1" i="0" sz="2400" u="none" cap="none" strike="noStrike">
                <a:solidFill>
                  <a:srgbClr val="FFFFFF"/>
                </a:solidFill>
                <a:latin typeface="Open Sans"/>
                <a:ea typeface="Open Sans"/>
                <a:cs typeface="Open Sans"/>
                <a:sym typeface="Open Sans"/>
              </a:defRPr>
            </a:lvl1pPr>
            <a:lvl2pPr indent="-355600" lvl="1" marL="914400" marR="0" rtl="0" algn="l">
              <a:spcBef>
                <a:spcPts val="400"/>
              </a:spcBef>
              <a:spcAft>
                <a:spcPts val="0"/>
              </a:spcAft>
              <a:buClr>
                <a:srgbClr val="FFFFFF"/>
              </a:buClr>
              <a:buSzPts val="2000"/>
              <a:buFont typeface="Arial"/>
              <a:buChar char="–"/>
              <a:defRPr b="1" i="0" sz="2000" u="none" cap="none" strike="noStrike">
                <a:solidFill>
                  <a:srgbClr val="FFFFFF"/>
                </a:solidFill>
                <a:latin typeface="Open Sans"/>
                <a:ea typeface="Open Sans"/>
                <a:cs typeface="Open Sans"/>
                <a:sym typeface="Open Sans"/>
              </a:defRPr>
            </a:lvl2pPr>
            <a:lvl3pPr indent="-342900" lvl="2" marL="1371600" marR="0" rtl="0" algn="l">
              <a:spcBef>
                <a:spcPts val="360"/>
              </a:spcBef>
              <a:spcAft>
                <a:spcPts val="0"/>
              </a:spcAft>
              <a:buClr>
                <a:srgbClr val="FFFFFF"/>
              </a:buClr>
              <a:buSzPts val="1800"/>
              <a:buFont typeface="Merriweather Sans"/>
              <a:buChar char="&gt;"/>
              <a:defRPr b="1" i="0" sz="1800" u="none" cap="none" strike="noStrike">
                <a:solidFill>
                  <a:srgbClr val="FFFFFF"/>
                </a:solidFill>
                <a:latin typeface="Open Sans"/>
                <a:ea typeface="Open Sans"/>
                <a:cs typeface="Open Sans"/>
                <a:sym typeface="Open Sans"/>
              </a:defRPr>
            </a:lvl3pPr>
            <a:lvl4pPr indent="-330200" lvl="3" marL="1828800" marR="0" rtl="0" algn="l">
              <a:spcBef>
                <a:spcPts val="320"/>
              </a:spcBef>
              <a:spcAft>
                <a:spcPts val="0"/>
              </a:spcAft>
              <a:buClr>
                <a:srgbClr val="FFFFFF"/>
              </a:buClr>
              <a:buSzPts val="1600"/>
              <a:buFont typeface="Arial"/>
              <a:buChar char="–"/>
              <a:defRPr b="1" i="0" sz="1600" u="none" cap="none" strike="noStrike">
                <a:solidFill>
                  <a:srgbClr val="FFFFFF"/>
                </a:solidFill>
                <a:latin typeface="Open Sans"/>
                <a:ea typeface="Open Sans"/>
                <a:cs typeface="Open Sans"/>
                <a:sym typeface="Open Sans"/>
              </a:defRPr>
            </a:lvl4pPr>
            <a:lvl5pPr indent="-317500" lvl="4" marL="2286000" marR="0" rtl="0" algn="l">
              <a:spcBef>
                <a:spcPts val="280"/>
              </a:spcBef>
              <a:spcAft>
                <a:spcPts val="0"/>
              </a:spcAft>
              <a:buClr>
                <a:srgbClr val="FFFFFF"/>
              </a:buClr>
              <a:buSzPts val="1400"/>
              <a:buFont typeface="Merriweather Sans"/>
              <a:buChar char="&gt;"/>
              <a:defRPr b="1" i="0" sz="1400" u="none" cap="none" strike="noStrike">
                <a:solidFill>
                  <a:srgbClr val="FFFFFF"/>
                </a:solidFill>
                <a:latin typeface="Open Sans"/>
                <a:ea typeface="Open Sans"/>
                <a:cs typeface="Open Sans"/>
                <a:sym typeface="Open Sans"/>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17" name="Google Shape;17;p3"/>
          <p:cNvSpPr txBox="1"/>
          <p:nvPr>
            <p:ph idx="2" type="body"/>
          </p:nvPr>
        </p:nvSpPr>
        <p:spPr>
          <a:xfrm>
            <a:off x="671757" y="1730667"/>
            <a:ext cx="8184662" cy="411171"/>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480"/>
              </a:spcBef>
              <a:spcAft>
                <a:spcPts val="0"/>
              </a:spcAft>
              <a:buClr>
                <a:srgbClr val="FFFFFF"/>
              </a:buClr>
              <a:buSzPts val="2400"/>
              <a:buFont typeface="Arial"/>
              <a:buNone/>
              <a:defRPr b="0" i="0" sz="2400" u="none" cap="none" strike="noStrike">
                <a:solidFill>
                  <a:srgbClr val="FFFFFF"/>
                </a:solidFill>
                <a:latin typeface="Arial"/>
                <a:ea typeface="Arial"/>
                <a:cs typeface="Arial"/>
                <a:sym typeface="Arial"/>
              </a:defRPr>
            </a:lvl1pPr>
            <a:lvl2pPr indent="-228600" lvl="1" marL="914400" marR="0" rtl="0" algn="l">
              <a:spcBef>
                <a:spcPts val="560"/>
              </a:spcBef>
              <a:spcAft>
                <a:spcPts val="0"/>
              </a:spcAft>
              <a:buClr>
                <a:srgbClr val="E8D3A2"/>
              </a:buClr>
              <a:buSzPts val="2800"/>
              <a:buFont typeface="Arial"/>
              <a:buNone/>
              <a:defRPr b="0" i="0" sz="2800" u="none" cap="none" strike="noStrike">
                <a:solidFill>
                  <a:srgbClr val="E8D3A2"/>
                </a:solidFill>
                <a:latin typeface="Encode Sans Black"/>
                <a:ea typeface="Encode Sans Black"/>
                <a:cs typeface="Encode Sans Black"/>
                <a:sym typeface="Encode Sans Black"/>
              </a:defRPr>
            </a:lvl2pPr>
            <a:lvl3pPr indent="-228600" lvl="2" marL="1371600" marR="0" rtl="0" algn="l">
              <a:spcBef>
                <a:spcPts val="480"/>
              </a:spcBef>
              <a:spcAft>
                <a:spcPts val="0"/>
              </a:spcAft>
              <a:buClr>
                <a:srgbClr val="E8D3A2"/>
              </a:buClr>
              <a:buSzPts val="2400"/>
              <a:buFont typeface="Arial"/>
              <a:buNone/>
              <a:defRPr b="0" i="0" sz="2400" u="none" cap="none" strike="noStrike">
                <a:solidFill>
                  <a:srgbClr val="E8D3A2"/>
                </a:solidFill>
                <a:latin typeface="Encode Sans Black"/>
                <a:ea typeface="Encode Sans Black"/>
                <a:cs typeface="Encode Sans Black"/>
                <a:sym typeface="Encode Sans Black"/>
              </a:defRPr>
            </a:lvl3pPr>
            <a:lvl4pPr indent="-228600" lvl="3" marL="1828800" marR="0" rtl="0" algn="l">
              <a:spcBef>
                <a:spcPts val="400"/>
              </a:spcBef>
              <a:spcAft>
                <a:spcPts val="0"/>
              </a:spcAft>
              <a:buClr>
                <a:srgbClr val="E8D3A2"/>
              </a:buClr>
              <a:buSzPts val="2000"/>
              <a:buFont typeface="Arial"/>
              <a:buNone/>
              <a:defRPr b="0" i="0" sz="2000" u="none" cap="none" strike="noStrike">
                <a:solidFill>
                  <a:srgbClr val="E8D3A2"/>
                </a:solidFill>
                <a:latin typeface="Encode Sans Black"/>
                <a:ea typeface="Encode Sans Black"/>
                <a:cs typeface="Encode Sans Black"/>
                <a:sym typeface="Encode Sans Black"/>
              </a:defRPr>
            </a:lvl4pPr>
            <a:lvl5pPr indent="-228600" lvl="4" marL="2286000" marR="0" rtl="0" algn="l">
              <a:spcBef>
                <a:spcPts val="400"/>
              </a:spcBef>
              <a:spcAft>
                <a:spcPts val="0"/>
              </a:spcAft>
              <a:buClr>
                <a:srgbClr val="E8D3A2"/>
              </a:buClr>
              <a:buSzPts val="2000"/>
              <a:buFont typeface="Arial"/>
              <a:buNone/>
              <a:defRPr b="0" i="0" sz="2000" u="none" cap="none" strike="noStrike">
                <a:solidFill>
                  <a:srgbClr val="E8D3A2"/>
                </a:solidFill>
                <a:latin typeface="Encode Sans Black"/>
                <a:ea typeface="Encode Sans Black"/>
                <a:cs typeface="Encode Sans Black"/>
                <a:sym typeface="Encode Sans Black"/>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pic>
        <p:nvPicPr>
          <p:cNvPr id="18" name="Google Shape;18;p3"/>
          <p:cNvPicPr preferRelativeResize="0"/>
          <p:nvPr/>
        </p:nvPicPr>
        <p:blipFill rotWithShape="1">
          <a:blip r:embed="rId2">
            <a:alphaModFix/>
          </a:blip>
          <a:srcRect b="0" l="0" r="0" t="0"/>
          <a:stretch/>
        </p:blipFill>
        <p:spPr>
          <a:xfrm>
            <a:off x="6248401" y="6354234"/>
            <a:ext cx="2540000" cy="266700"/>
          </a:xfrm>
          <a:prstGeom prst="rect">
            <a:avLst/>
          </a:prstGeom>
          <a:noFill/>
          <a:ln>
            <a:noFill/>
          </a:ln>
        </p:spPr>
      </p:pic>
      <p:pic>
        <p:nvPicPr>
          <p:cNvPr descr="Bar_RtAngle_7502_RGB.png" id="19" name="Google Shape;19;p3"/>
          <p:cNvPicPr preferRelativeResize="0"/>
          <p:nvPr/>
        </p:nvPicPr>
        <p:blipFill rotWithShape="1">
          <a:blip r:embed="rId3">
            <a:alphaModFix/>
          </a:blip>
          <a:srcRect b="0" l="0" r="0" t="0"/>
          <a:stretch/>
        </p:blipFill>
        <p:spPr>
          <a:xfrm>
            <a:off x="784225" y="1437805"/>
            <a:ext cx="1358184" cy="67050"/>
          </a:xfrm>
          <a:prstGeom prst="rect">
            <a:avLst/>
          </a:prstGeom>
          <a:noFill/>
          <a:ln>
            <a:noFill/>
          </a:ln>
        </p:spPr>
      </p:pic>
      <p:sp>
        <p:nvSpPr>
          <p:cNvPr id="20" name="Google Shape;20;p3"/>
          <p:cNvSpPr txBox="1"/>
          <p:nvPr>
            <p:ph type="title"/>
          </p:nvPr>
        </p:nvSpPr>
        <p:spPr>
          <a:xfrm>
            <a:off x="671757" y="365069"/>
            <a:ext cx="8184662" cy="99844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2"/>
              </a:buClr>
              <a:buSzPts val="3000"/>
              <a:buFont typeface="Encode Sans Black"/>
              <a:buNone/>
              <a:defRPr b="1" i="0" sz="3000" u="none" cap="none" strike="noStrike">
                <a:solidFill>
                  <a:schemeClr val="lt2"/>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Content">
  <p:cSld name="Header + Content">
    <p:spTree>
      <p:nvGrpSpPr>
        <p:cNvPr id="21" name="Shape 21"/>
        <p:cNvGrpSpPr/>
        <p:nvPr/>
      </p:nvGrpSpPr>
      <p:grpSpPr>
        <a:xfrm>
          <a:off x="0" y="0"/>
          <a:ext cx="0" cy="0"/>
          <a:chOff x="0" y="0"/>
          <a:chExt cx="0" cy="0"/>
        </a:xfrm>
      </p:grpSpPr>
      <p:pic>
        <p:nvPicPr>
          <p:cNvPr descr="UW_W Logo_White.png" id="22" name="Google Shape;22;p4"/>
          <p:cNvPicPr preferRelativeResize="0"/>
          <p:nvPr/>
        </p:nvPicPr>
        <p:blipFill rotWithShape="1">
          <a:blip r:embed="rId2">
            <a:alphaModFix/>
          </a:blip>
          <a:srcRect b="0" l="0" r="0" t="0"/>
          <a:stretch/>
        </p:blipFill>
        <p:spPr>
          <a:xfrm>
            <a:off x="7445815" y="5945854"/>
            <a:ext cx="1371600" cy="923544"/>
          </a:xfrm>
          <a:prstGeom prst="rect">
            <a:avLst/>
          </a:prstGeom>
          <a:noFill/>
          <a:ln>
            <a:noFill/>
          </a:ln>
        </p:spPr>
      </p:pic>
      <p:sp>
        <p:nvSpPr>
          <p:cNvPr id="23" name="Google Shape;23;p4"/>
          <p:cNvSpPr txBox="1"/>
          <p:nvPr>
            <p:ph idx="1" type="body"/>
          </p:nvPr>
        </p:nvSpPr>
        <p:spPr>
          <a:xfrm>
            <a:off x="659305" y="1736725"/>
            <a:ext cx="8076956" cy="4015497"/>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rgbClr val="FFFFFF"/>
              </a:buClr>
              <a:buSzPts val="2400"/>
              <a:buFont typeface="Merriweather Sans"/>
              <a:buChar char="&gt;"/>
              <a:defRPr b="1" i="0" sz="2400" u="none" cap="none" strike="noStrike">
                <a:solidFill>
                  <a:srgbClr val="FFFFFF"/>
                </a:solidFill>
                <a:latin typeface="Open Sans"/>
                <a:ea typeface="Open Sans"/>
                <a:cs typeface="Open Sans"/>
                <a:sym typeface="Open Sans"/>
              </a:defRPr>
            </a:lvl1pPr>
            <a:lvl2pPr indent="-355600" lvl="1" marL="914400" marR="0" rtl="0" algn="l">
              <a:spcBef>
                <a:spcPts val="400"/>
              </a:spcBef>
              <a:spcAft>
                <a:spcPts val="0"/>
              </a:spcAft>
              <a:buClr>
                <a:srgbClr val="FFFFFF"/>
              </a:buClr>
              <a:buSzPts val="2000"/>
              <a:buFont typeface="Arial"/>
              <a:buChar char="–"/>
              <a:defRPr b="1" i="0" sz="2000" u="none" cap="none" strike="noStrike">
                <a:solidFill>
                  <a:srgbClr val="FFFFFF"/>
                </a:solidFill>
                <a:latin typeface="Open Sans"/>
                <a:ea typeface="Open Sans"/>
                <a:cs typeface="Open Sans"/>
                <a:sym typeface="Open Sans"/>
              </a:defRPr>
            </a:lvl2pPr>
            <a:lvl3pPr indent="-342900" lvl="2" marL="1371600" marR="0" rtl="0" algn="l">
              <a:spcBef>
                <a:spcPts val="360"/>
              </a:spcBef>
              <a:spcAft>
                <a:spcPts val="0"/>
              </a:spcAft>
              <a:buClr>
                <a:srgbClr val="FFFFFF"/>
              </a:buClr>
              <a:buSzPts val="1800"/>
              <a:buFont typeface="Merriweather Sans"/>
              <a:buChar char="&gt;"/>
              <a:defRPr b="1" i="0" sz="1800" u="none" cap="none" strike="noStrike">
                <a:solidFill>
                  <a:srgbClr val="FFFFFF"/>
                </a:solidFill>
                <a:latin typeface="Open Sans"/>
                <a:ea typeface="Open Sans"/>
                <a:cs typeface="Open Sans"/>
                <a:sym typeface="Open Sans"/>
              </a:defRPr>
            </a:lvl3pPr>
            <a:lvl4pPr indent="-330200" lvl="3" marL="1828800" marR="0" rtl="0" algn="l">
              <a:spcBef>
                <a:spcPts val="320"/>
              </a:spcBef>
              <a:spcAft>
                <a:spcPts val="0"/>
              </a:spcAft>
              <a:buClr>
                <a:srgbClr val="FFFFFF"/>
              </a:buClr>
              <a:buSzPts val="1600"/>
              <a:buFont typeface="Arial"/>
              <a:buChar char="–"/>
              <a:defRPr b="1" i="0" sz="1600" u="none" cap="none" strike="noStrike">
                <a:solidFill>
                  <a:srgbClr val="FFFFFF"/>
                </a:solidFill>
                <a:latin typeface="Open Sans"/>
                <a:ea typeface="Open Sans"/>
                <a:cs typeface="Open Sans"/>
                <a:sym typeface="Open Sans"/>
              </a:defRPr>
            </a:lvl4pPr>
            <a:lvl5pPr indent="-317500" lvl="4" marL="2286000" marR="0" rtl="0" algn="l">
              <a:spcBef>
                <a:spcPts val="280"/>
              </a:spcBef>
              <a:spcAft>
                <a:spcPts val="0"/>
              </a:spcAft>
              <a:buClr>
                <a:srgbClr val="FFFFFF"/>
              </a:buClr>
              <a:buSzPts val="1400"/>
              <a:buFont typeface="Merriweather Sans"/>
              <a:buChar char="&gt;"/>
              <a:defRPr b="1" i="0" sz="1400" u="none" cap="none" strike="noStrike">
                <a:solidFill>
                  <a:srgbClr val="FFFFFF"/>
                </a:solidFill>
                <a:latin typeface="Open Sans"/>
                <a:ea typeface="Open Sans"/>
                <a:cs typeface="Open Sans"/>
                <a:sym typeface="Open Sans"/>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pic>
        <p:nvPicPr>
          <p:cNvPr descr="Bar_RtAngle_7502_RGB.png" id="24" name="Google Shape;24;p4"/>
          <p:cNvPicPr preferRelativeResize="0"/>
          <p:nvPr/>
        </p:nvPicPr>
        <p:blipFill rotWithShape="1">
          <a:blip r:embed="rId3">
            <a:alphaModFix/>
          </a:blip>
          <a:srcRect b="0" l="0" r="0" t="0"/>
          <a:stretch/>
        </p:blipFill>
        <p:spPr>
          <a:xfrm>
            <a:off x="784225" y="1437805"/>
            <a:ext cx="1358184" cy="67050"/>
          </a:xfrm>
          <a:prstGeom prst="rect">
            <a:avLst/>
          </a:prstGeom>
          <a:noFill/>
          <a:ln>
            <a:noFill/>
          </a:ln>
        </p:spPr>
      </p:pic>
      <p:sp>
        <p:nvSpPr>
          <p:cNvPr id="25" name="Google Shape;25;p4"/>
          <p:cNvSpPr txBox="1"/>
          <p:nvPr>
            <p:ph type="title"/>
          </p:nvPr>
        </p:nvSpPr>
        <p:spPr>
          <a:xfrm>
            <a:off x="671756" y="371511"/>
            <a:ext cx="8064505" cy="99199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2"/>
              </a:buClr>
              <a:buSzPts val="3000"/>
              <a:buFont typeface="Encode Sans Black"/>
              <a:buNone/>
              <a:defRPr b="1" i="0" sz="3000" u="none" cap="none" strike="noStrike">
                <a:solidFill>
                  <a:schemeClr val="lt2"/>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Graphic">
  <p:cSld name="Header + Graphic">
    <p:spTree>
      <p:nvGrpSpPr>
        <p:cNvPr id="26" name="Shape 26"/>
        <p:cNvGrpSpPr/>
        <p:nvPr/>
      </p:nvGrpSpPr>
      <p:grpSpPr>
        <a:xfrm>
          <a:off x="0" y="0"/>
          <a:ext cx="0" cy="0"/>
          <a:chOff x="0" y="0"/>
          <a:chExt cx="0" cy="0"/>
        </a:xfrm>
      </p:grpSpPr>
      <p:pic>
        <p:nvPicPr>
          <p:cNvPr id="27" name="Google Shape;27;p5"/>
          <p:cNvPicPr preferRelativeResize="0"/>
          <p:nvPr/>
        </p:nvPicPr>
        <p:blipFill rotWithShape="1">
          <a:blip r:embed="rId2">
            <a:alphaModFix/>
          </a:blip>
          <a:srcRect b="0" l="0" r="0" t="0"/>
          <a:stretch/>
        </p:blipFill>
        <p:spPr>
          <a:xfrm>
            <a:off x="6248401" y="6354234"/>
            <a:ext cx="2540000" cy="266700"/>
          </a:xfrm>
          <a:prstGeom prst="rect">
            <a:avLst/>
          </a:prstGeom>
          <a:noFill/>
          <a:ln>
            <a:noFill/>
          </a:ln>
        </p:spPr>
      </p:pic>
      <p:sp>
        <p:nvSpPr>
          <p:cNvPr id="28" name="Google Shape;28;p5"/>
          <p:cNvSpPr/>
          <p:nvPr>
            <p:ph idx="2" type="chart"/>
          </p:nvPr>
        </p:nvSpPr>
        <p:spPr>
          <a:xfrm>
            <a:off x="766763" y="1736725"/>
            <a:ext cx="8021637" cy="4432300"/>
          </a:xfrm>
          <a:prstGeom prst="rect">
            <a:avLst/>
          </a:prstGeom>
          <a:noFill/>
          <a:ln>
            <a:noFill/>
          </a:ln>
        </p:spPr>
        <p:txBody>
          <a:bodyPr anchorCtr="0" anchor="t" bIns="45700" lIns="91425" spcFirstLastPara="1" rIns="91425" wrap="square" tIns="45700">
            <a:noAutofit/>
          </a:bodyPr>
          <a:lstStyle>
            <a:lvl1pPr lvl="0" marR="0" rtl="0" algn="l">
              <a:spcBef>
                <a:spcPts val="480"/>
              </a:spcBef>
              <a:spcAft>
                <a:spcPts val="0"/>
              </a:spcAft>
              <a:buClr>
                <a:srgbClr val="FFFFFF"/>
              </a:buClr>
              <a:buSzPts val="2400"/>
              <a:buFont typeface="Arial"/>
              <a:buNone/>
              <a:defRPr b="0" i="1" sz="2400" u="none" cap="none" strike="noStrike">
                <a:solidFill>
                  <a:srgbClr val="FFFFFF"/>
                </a:solidFill>
                <a:latin typeface="Open Sans Light"/>
                <a:ea typeface="Open Sans Light"/>
                <a:cs typeface="Open Sans Light"/>
                <a:sym typeface="Open Sans Light"/>
              </a:defRPr>
            </a:lvl1pPr>
            <a:lvl2pPr lvl="1"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2pPr>
            <a:lvl3pPr lvl="2"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3pPr>
            <a:lvl4pPr lvl="3"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lvl="4"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lvl="5"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lvl="6"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lvl="7"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lvl="8"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pic>
        <p:nvPicPr>
          <p:cNvPr descr="Bar_RtAngle_7502_RGB.png" id="29" name="Google Shape;29;p5"/>
          <p:cNvPicPr preferRelativeResize="0"/>
          <p:nvPr/>
        </p:nvPicPr>
        <p:blipFill rotWithShape="1">
          <a:blip r:embed="rId3">
            <a:alphaModFix/>
          </a:blip>
          <a:srcRect b="0" l="0" r="0" t="0"/>
          <a:stretch/>
        </p:blipFill>
        <p:spPr>
          <a:xfrm>
            <a:off x="784225" y="1437805"/>
            <a:ext cx="1358184" cy="67050"/>
          </a:xfrm>
          <a:prstGeom prst="rect">
            <a:avLst/>
          </a:prstGeom>
          <a:noFill/>
          <a:ln>
            <a:noFill/>
          </a:ln>
        </p:spPr>
      </p:pic>
      <p:sp>
        <p:nvSpPr>
          <p:cNvPr id="30" name="Google Shape;30;p5"/>
          <p:cNvSpPr txBox="1"/>
          <p:nvPr>
            <p:ph type="title"/>
          </p:nvPr>
        </p:nvSpPr>
        <p:spPr>
          <a:xfrm>
            <a:off x="671756" y="371511"/>
            <a:ext cx="8116644" cy="99199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2"/>
              </a:buClr>
              <a:buSzPts val="3000"/>
              <a:buFont typeface="Encode Sans Black"/>
              <a:buNone/>
              <a:defRPr b="1" i="0" sz="3000" u="none" cap="none" strike="noStrike">
                <a:solidFill>
                  <a:schemeClr val="lt2"/>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Graphic">
  <p:cSld name="Header + Graphic">
    <p:spTree>
      <p:nvGrpSpPr>
        <p:cNvPr id="32" name="Shape 32"/>
        <p:cNvGrpSpPr/>
        <p:nvPr/>
      </p:nvGrpSpPr>
      <p:grpSpPr>
        <a:xfrm>
          <a:off x="0" y="0"/>
          <a:ext cx="0" cy="0"/>
          <a:chOff x="0" y="0"/>
          <a:chExt cx="0" cy="0"/>
        </a:xfrm>
      </p:grpSpPr>
      <p:sp>
        <p:nvSpPr>
          <p:cNvPr id="33" name="Google Shape;33;p7"/>
          <p:cNvSpPr/>
          <p:nvPr>
            <p:ph idx="2" type="chart"/>
          </p:nvPr>
        </p:nvSpPr>
        <p:spPr>
          <a:xfrm>
            <a:off x="766763" y="1736725"/>
            <a:ext cx="8021637" cy="4432300"/>
          </a:xfrm>
          <a:prstGeom prst="rect">
            <a:avLst/>
          </a:prstGeom>
          <a:noFill/>
          <a:ln>
            <a:noFill/>
          </a:ln>
        </p:spPr>
        <p:txBody>
          <a:bodyPr anchorCtr="0" anchor="t" bIns="45700" lIns="91425" spcFirstLastPara="1" rIns="91425" wrap="square" tIns="45700">
            <a:noAutofit/>
          </a:bodyPr>
          <a:lstStyle>
            <a:lvl1pPr lvl="0" marR="0" rtl="0" algn="l">
              <a:spcBef>
                <a:spcPts val="480"/>
              </a:spcBef>
              <a:spcAft>
                <a:spcPts val="0"/>
              </a:spcAft>
              <a:buClr>
                <a:srgbClr val="999999"/>
              </a:buClr>
              <a:buSzPts val="2400"/>
              <a:buFont typeface="Arial"/>
              <a:buNone/>
              <a:defRPr b="0" i="1" sz="2400" u="none" cap="none" strike="noStrike">
                <a:solidFill>
                  <a:srgbClr val="999999"/>
                </a:solidFill>
                <a:latin typeface="Open Sans Light"/>
                <a:ea typeface="Open Sans Light"/>
                <a:cs typeface="Open Sans Light"/>
                <a:sym typeface="Open Sans Light"/>
              </a:defRPr>
            </a:lvl1pPr>
            <a:lvl2pPr lvl="1"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Wordmark_center_Purple_HEX.png" id="34" name="Google Shape;34;p7"/>
          <p:cNvPicPr preferRelativeResize="0"/>
          <p:nvPr/>
        </p:nvPicPr>
        <p:blipFill rotWithShape="1">
          <a:blip r:embed="rId2">
            <a:alphaModFix/>
          </a:blip>
          <a:srcRect b="0" l="0" r="0" t="0"/>
          <a:stretch/>
        </p:blipFill>
        <p:spPr>
          <a:xfrm>
            <a:off x="6363105" y="6487457"/>
            <a:ext cx="2425295" cy="163374"/>
          </a:xfrm>
          <a:prstGeom prst="rect">
            <a:avLst/>
          </a:prstGeom>
          <a:noFill/>
          <a:ln>
            <a:noFill/>
          </a:ln>
        </p:spPr>
      </p:pic>
      <p:pic>
        <p:nvPicPr>
          <p:cNvPr descr="Bar_RtAngle_7502_RGB.png" id="35" name="Google Shape;35;p7"/>
          <p:cNvPicPr preferRelativeResize="0"/>
          <p:nvPr/>
        </p:nvPicPr>
        <p:blipFill rotWithShape="1">
          <a:blip r:embed="rId3">
            <a:alphaModFix/>
          </a:blip>
          <a:srcRect b="0" l="0" r="0" t="0"/>
          <a:stretch/>
        </p:blipFill>
        <p:spPr>
          <a:xfrm>
            <a:off x="784225" y="466255"/>
            <a:ext cx="1358184" cy="67050"/>
          </a:xfrm>
          <a:prstGeom prst="rect">
            <a:avLst/>
          </a:prstGeom>
          <a:noFill/>
          <a:ln>
            <a:noFill/>
          </a:ln>
        </p:spPr>
      </p:pic>
      <p:sp>
        <p:nvSpPr>
          <p:cNvPr id="36" name="Google Shape;36;p7"/>
          <p:cNvSpPr txBox="1"/>
          <p:nvPr>
            <p:ph type="title"/>
          </p:nvPr>
        </p:nvSpPr>
        <p:spPr>
          <a:xfrm>
            <a:off x="671756" y="371511"/>
            <a:ext cx="8116644" cy="613762"/>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3000"/>
              <a:buFont typeface="Encode Sans Black"/>
              <a:buNone/>
              <a:defRPr b="1" i="0" sz="300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37" name="Shape 37"/>
        <p:cNvGrpSpPr/>
        <p:nvPr/>
      </p:nvGrpSpPr>
      <p:grpSpPr>
        <a:xfrm>
          <a:off x="0" y="0"/>
          <a:ext cx="0" cy="0"/>
          <a:chOff x="0" y="0"/>
          <a:chExt cx="0" cy="0"/>
        </a:xfrm>
      </p:grpSpPr>
      <p:pic>
        <p:nvPicPr>
          <p:cNvPr descr="W Logo_Purple_2685_HEX.png" id="38" name="Google Shape;38;p8"/>
          <p:cNvPicPr preferRelativeResize="0"/>
          <p:nvPr/>
        </p:nvPicPr>
        <p:blipFill rotWithShape="1">
          <a:blip r:embed="rId2">
            <a:alphaModFix/>
          </a:blip>
          <a:srcRect b="0" l="0" r="0" t="0"/>
          <a:stretch/>
        </p:blipFill>
        <p:spPr>
          <a:xfrm>
            <a:off x="7448139" y="5949410"/>
            <a:ext cx="1371600" cy="923544"/>
          </a:xfrm>
          <a:prstGeom prst="rect">
            <a:avLst/>
          </a:prstGeom>
          <a:noFill/>
          <a:ln>
            <a:noFill/>
          </a:ln>
        </p:spPr>
      </p:pic>
      <p:pic>
        <p:nvPicPr>
          <p:cNvPr descr="Wordmark_center_Purple_HEX.png" id="39" name="Google Shape;39;p8"/>
          <p:cNvPicPr preferRelativeResize="0"/>
          <p:nvPr/>
        </p:nvPicPr>
        <p:blipFill rotWithShape="1">
          <a:blip r:embed="rId3">
            <a:alphaModFix/>
          </a:blip>
          <a:srcRect b="0" l="0" r="0" t="0"/>
          <a:stretch/>
        </p:blipFill>
        <p:spPr>
          <a:xfrm>
            <a:off x="792039" y="6487457"/>
            <a:ext cx="2425295" cy="163374"/>
          </a:xfrm>
          <a:prstGeom prst="rect">
            <a:avLst/>
          </a:prstGeom>
          <a:noFill/>
          <a:ln>
            <a:noFill/>
          </a:ln>
        </p:spPr>
      </p:pic>
      <p:pic>
        <p:nvPicPr>
          <p:cNvPr descr="Bar_RtAngle_7502_RGB.png" id="40" name="Google Shape;40;p8"/>
          <p:cNvPicPr preferRelativeResize="0"/>
          <p:nvPr/>
        </p:nvPicPr>
        <p:blipFill rotWithShape="1">
          <a:blip r:embed="rId4">
            <a:alphaModFix/>
          </a:blip>
          <a:srcRect b="0" l="0" r="0" t="0"/>
          <a:stretch/>
        </p:blipFill>
        <p:spPr>
          <a:xfrm>
            <a:off x="813587" y="4006085"/>
            <a:ext cx="2284303" cy="112770"/>
          </a:xfrm>
          <a:prstGeom prst="rect">
            <a:avLst/>
          </a:prstGeom>
          <a:noFill/>
          <a:ln>
            <a:noFill/>
          </a:ln>
        </p:spPr>
      </p:pic>
      <p:sp>
        <p:nvSpPr>
          <p:cNvPr id="41" name="Google Shape;41;p8"/>
          <p:cNvSpPr txBox="1"/>
          <p:nvPr>
            <p:ph type="title"/>
          </p:nvPr>
        </p:nvSpPr>
        <p:spPr>
          <a:xfrm>
            <a:off x="671757" y="1167124"/>
            <a:ext cx="6972300" cy="2641756"/>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rgbClr val="4B2E83"/>
              </a:buClr>
              <a:buSzPts val="5000"/>
              <a:buFont typeface="Encode Sans Black"/>
              <a:buNone/>
              <a:defRPr b="1" i="0" sz="5000" u="none" cap="none" strike="noStrike">
                <a:solidFill>
                  <a:srgbClr val="4B2E83"/>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Subheader + Content">
  <p:cSld name="Header + Subheader + Content">
    <p:spTree>
      <p:nvGrpSpPr>
        <p:cNvPr id="42" name="Shape 42"/>
        <p:cNvGrpSpPr/>
        <p:nvPr/>
      </p:nvGrpSpPr>
      <p:grpSpPr>
        <a:xfrm>
          <a:off x="0" y="0"/>
          <a:ext cx="0" cy="0"/>
          <a:chOff x="0" y="0"/>
          <a:chExt cx="0" cy="0"/>
        </a:xfrm>
      </p:grpSpPr>
      <p:sp>
        <p:nvSpPr>
          <p:cNvPr id="43" name="Google Shape;43;p9"/>
          <p:cNvSpPr txBox="1"/>
          <p:nvPr>
            <p:ph idx="1" type="body"/>
          </p:nvPr>
        </p:nvSpPr>
        <p:spPr>
          <a:xfrm>
            <a:off x="659305" y="2320239"/>
            <a:ext cx="8197114" cy="3810086"/>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rgbClr val="4B2E83"/>
              </a:buClr>
              <a:buSzPts val="2400"/>
              <a:buFont typeface="Merriweather Sans"/>
              <a:buChar char="&gt;"/>
              <a:defRPr b="1" i="0" sz="2400" u="none" cap="none" strike="noStrike">
                <a:solidFill>
                  <a:srgbClr val="4B2E83"/>
                </a:solidFill>
                <a:latin typeface="Open Sans"/>
                <a:ea typeface="Open Sans"/>
                <a:cs typeface="Open Sans"/>
                <a:sym typeface="Open Sans"/>
              </a:defRPr>
            </a:lvl1pPr>
            <a:lvl2pPr indent="-355600" lvl="1" marL="914400" marR="0" rtl="0" algn="l">
              <a:spcBef>
                <a:spcPts val="400"/>
              </a:spcBef>
              <a:spcAft>
                <a:spcPts val="0"/>
              </a:spcAft>
              <a:buClr>
                <a:srgbClr val="4B2E83"/>
              </a:buClr>
              <a:buSzPts val="2000"/>
              <a:buFont typeface="Arial"/>
              <a:buChar char="–"/>
              <a:defRPr b="1" i="0" sz="2000" u="none" cap="none" strike="noStrike">
                <a:solidFill>
                  <a:srgbClr val="4B2E83"/>
                </a:solidFill>
                <a:latin typeface="Open Sans"/>
                <a:ea typeface="Open Sans"/>
                <a:cs typeface="Open Sans"/>
                <a:sym typeface="Open Sans"/>
              </a:defRPr>
            </a:lvl2pPr>
            <a:lvl3pPr indent="-342900" lvl="2" marL="1371600" marR="0" rtl="0" algn="l">
              <a:spcBef>
                <a:spcPts val="360"/>
              </a:spcBef>
              <a:spcAft>
                <a:spcPts val="0"/>
              </a:spcAft>
              <a:buClr>
                <a:srgbClr val="4B2E83"/>
              </a:buClr>
              <a:buSzPts val="1800"/>
              <a:buFont typeface="Merriweather Sans"/>
              <a:buChar char="&gt;"/>
              <a:defRPr b="1" i="0" sz="1800" u="none" cap="none" strike="noStrike">
                <a:solidFill>
                  <a:srgbClr val="4B2E83"/>
                </a:solidFill>
                <a:latin typeface="Open Sans"/>
                <a:ea typeface="Open Sans"/>
                <a:cs typeface="Open Sans"/>
                <a:sym typeface="Open Sans"/>
              </a:defRPr>
            </a:lvl3pPr>
            <a:lvl4pPr indent="-330200" lvl="3" marL="1828800" marR="0" rtl="0" algn="l">
              <a:spcBef>
                <a:spcPts val="320"/>
              </a:spcBef>
              <a:spcAft>
                <a:spcPts val="0"/>
              </a:spcAft>
              <a:buClr>
                <a:srgbClr val="4B2E83"/>
              </a:buClr>
              <a:buSzPts val="1600"/>
              <a:buFont typeface="Arial"/>
              <a:buChar char="–"/>
              <a:defRPr b="1" i="0" sz="1600" u="none" cap="none" strike="noStrike">
                <a:solidFill>
                  <a:srgbClr val="4B2E83"/>
                </a:solidFill>
                <a:latin typeface="Open Sans"/>
                <a:ea typeface="Open Sans"/>
                <a:cs typeface="Open Sans"/>
                <a:sym typeface="Open Sans"/>
              </a:defRPr>
            </a:lvl4pPr>
            <a:lvl5pPr indent="-317500" lvl="4" marL="2286000" marR="0" rtl="0" algn="l">
              <a:spcBef>
                <a:spcPts val="280"/>
              </a:spcBef>
              <a:spcAft>
                <a:spcPts val="0"/>
              </a:spcAft>
              <a:buClr>
                <a:srgbClr val="4B2E83"/>
              </a:buClr>
              <a:buSzPts val="1400"/>
              <a:buFont typeface="Merriweather Sans"/>
              <a:buChar char="&gt;"/>
              <a:defRPr b="1" i="0" sz="1400" u="none" cap="none" strike="noStrike">
                <a:solidFill>
                  <a:srgbClr val="4B2E83"/>
                </a:solidFill>
                <a:latin typeface="Open Sans"/>
                <a:ea typeface="Open Sans"/>
                <a:cs typeface="Open Sans"/>
                <a:sym typeface="Open Sans"/>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44" name="Google Shape;44;p9"/>
          <p:cNvSpPr txBox="1"/>
          <p:nvPr>
            <p:ph idx="2" type="body"/>
          </p:nvPr>
        </p:nvSpPr>
        <p:spPr>
          <a:xfrm>
            <a:off x="671757" y="1730667"/>
            <a:ext cx="8184662" cy="411171"/>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480"/>
              </a:spcBef>
              <a:spcAft>
                <a:spcPts val="0"/>
              </a:spcAft>
              <a:buClr>
                <a:srgbClr val="4B2E83"/>
              </a:buClr>
              <a:buSzPts val="2400"/>
              <a:buFont typeface="Arial"/>
              <a:buNone/>
              <a:defRPr b="0" i="0" sz="2400" u="none" cap="none" strike="noStrike">
                <a:solidFill>
                  <a:srgbClr val="4B2E83"/>
                </a:solidFill>
                <a:latin typeface="Arial"/>
                <a:ea typeface="Arial"/>
                <a:cs typeface="Arial"/>
                <a:sym typeface="Arial"/>
              </a:defRPr>
            </a:lvl1pPr>
            <a:lvl2pPr indent="-228600" lvl="1" marL="914400" marR="0" rtl="0" algn="l">
              <a:spcBef>
                <a:spcPts val="560"/>
              </a:spcBef>
              <a:spcAft>
                <a:spcPts val="0"/>
              </a:spcAft>
              <a:buClr>
                <a:srgbClr val="E8D3A2"/>
              </a:buClr>
              <a:buSzPts val="2800"/>
              <a:buFont typeface="Arial"/>
              <a:buNone/>
              <a:defRPr b="0" i="0" sz="2800" u="none" cap="none" strike="noStrike">
                <a:solidFill>
                  <a:srgbClr val="E8D3A2"/>
                </a:solidFill>
                <a:latin typeface="Encode Sans Black"/>
                <a:ea typeface="Encode Sans Black"/>
                <a:cs typeface="Encode Sans Black"/>
                <a:sym typeface="Encode Sans Black"/>
              </a:defRPr>
            </a:lvl2pPr>
            <a:lvl3pPr indent="-228600" lvl="2" marL="1371600" marR="0" rtl="0" algn="l">
              <a:spcBef>
                <a:spcPts val="480"/>
              </a:spcBef>
              <a:spcAft>
                <a:spcPts val="0"/>
              </a:spcAft>
              <a:buClr>
                <a:srgbClr val="E8D3A2"/>
              </a:buClr>
              <a:buSzPts val="2400"/>
              <a:buFont typeface="Arial"/>
              <a:buNone/>
              <a:defRPr b="0" i="0" sz="2400" u="none" cap="none" strike="noStrike">
                <a:solidFill>
                  <a:srgbClr val="E8D3A2"/>
                </a:solidFill>
                <a:latin typeface="Encode Sans Black"/>
                <a:ea typeface="Encode Sans Black"/>
                <a:cs typeface="Encode Sans Black"/>
                <a:sym typeface="Encode Sans Black"/>
              </a:defRPr>
            </a:lvl3pPr>
            <a:lvl4pPr indent="-228600" lvl="3" marL="1828800" marR="0" rtl="0" algn="l">
              <a:spcBef>
                <a:spcPts val="400"/>
              </a:spcBef>
              <a:spcAft>
                <a:spcPts val="0"/>
              </a:spcAft>
              <a:buClr>
                <a:srgbClr val="E8D3A2"/>
              </a:buClr>
              <a:buSzPts val="2000"/>
              <a:buFont typeface="Arial"/>
              <a:buNone/>
              <a:defRPr b="0" i="0" sz="2000" u="none" cap="none" strike="noStrike">
                <a:solidFill>
                  <a:srgbClr val="E8D3A2"/>
                </a:solidFill>
                <a:latin typeface="Encode Sans Black"/>
                <a:ea typeface="Encode Sans Black"/>
                <a:cs typeface="Encode Sans Black"/>
                <a:sym typeface="Encode Sans Black"/>
              </a:defRPr>
            </a:lvl4pPr>
            <a:lvl5pPr indent="-228600" lvl="4" marL="2286000" marR="0" rtl="0" algn="l">
              <a:spcBef>
                <a:spcPts val="400"/>
              </a:spcBef>
              <a:spcAft>
                <a:spcPts val="0"/>
              </a:spcAft>
              <a:buClr>
                <a:srgbClr val="E8D3A2"/>
              </a:buClr>
              <a:buSzPts val="2000"/>
              <a:buFont typeface="Arial"/>
              <a:buNone/>
              <a:defRPr b="0" i="0" sz="2000" u="none" cap="none" strike="noStrike">
                <a:solidFill>
                  <a:srgbClr val="E8D3A2"/>
                </a:solidFill>
                <a:latin typeface="Encode Sans Black"/>
                <a:ea typeface="Encode Sans Black"/>
                <a:cs typeface="Encode Sans Black"/>
                <a:sym typeface="Encode Sans Black"/>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Wordmark_center_Purple_HEX.png" id="45" name="Google Shape;45;p9"/>
          <p:cNvPicPr preferRelativeResize="0"/>
          <p:nvPr/>
        </p:nvPicPr>
        <p:blipFill rotWithShape="1">
          <a:blip r:embed="rId2">
            <a:alphaModFix/>
          </a:blip>
          <a:srcRect b="0" l="0" r="0" t="0"/>
          <a:stretch/>
        </p:blipFill>
        <p:spPr>
          <a:xfrm>
            <a:off x="6382155" y="6487457"/>
            <a:ext cx="2425295" cy="163374"/>
          </a:xfrm>
          <a:prstGeom prst="rect">
            <a:avLst/>
          </a:prstGeom>
          <a:noFill/>
          <a:ln>
            <a:noFill/>
          </a:ln>
        </p:spPr>
      </p:pic>
      <p:pic>
        <p:nvPicPr>
          <p:cNvPr descr="Bar_RtAngle_7502_RGB.png" id="46" name="Google Shape;46;p9"/>
          <p:cNvPicPr preferRelativeResize="0"/>
          <p:nvPr/>
        </p:nvPicPr>
        <p:blipFill rotWithShape="1">
          <a:blip r:embed="rId3">
            <a:alphaModFix/>
          </a:blip>
          <a:srcRect b="0" l="0" r="0" t="0"/>
          <a:stretch/>
        </p:blipFill>
        <p:spPr>
          <a:xfrm>
            <a:off x="784225" y="1437805"/>
            <a:ext cx="1358184" cy="67050"/>
          </a:xfrm>
          <a:prstGeom prst="rect">
            <a:avLst/>
          </a:prstGeom>
          <a:noFill/>
          <a:ln>
            <a:noFill/>
          </a:ln>
        </p:spPr>
      </p:pic>
      <p:sp>
        <p:nvSpPr>
          <p:cNvPr id="47" name="Google Shape;47;p9"/>
          <p:cNvSpPr txBox="1"/>
          <p:nvPr>
            <p:ph type="title"/>
          </p:nvPr>
        </p:nvSpPr>
        <p:spPr>
          <a:xfrm>
            <a:off x="671756" y="371511"/>
            <a:ext cx="8184663" cy="99199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rgbClr val="4B2E83"/>
              </a:buClr>
              <a:buSzPts val="3000"/>
              <a:buFont typeface="Encode Sans Black"/>
              <a:buNone/>
              <a:defRPr b="1" i="0" sz="3000" u="none" cap="none" strike="noStrike">
                <a:solidFill>
                  <a:srgbClr val="4B2E83"/>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Content">
  <p:cSld name="Header + Content">
    <p:spTree>
      <p:nvGrpSpPr>
        <p:cNvPr id="48" name="Shape 48"/>
        <p:cNvGrpSpPr/>
        <p:nvPr/>
      </p:nvGrpSpPr>
      <p:grpSpPr>
        <a:xfrm>
          <a:off x="0" y="0"/>
          <a:ext cx="0" cy="0"/>
          <a:chOff x="0" y="0"/>
          <a:chExt cx="0" cy="0"/>
        </a:xfrm>
      </p:grpSpPr>
      <p:sp>
        <p:nvSpPr>
          <p:cNvPr id="49" name="Google Shape;49;p10"/>
          <p:cNvSpPr txBox="1"/>
          <p:nvPr>
            <p:ph idx="1" type="body"/>
          </p:nvPr>
        </p:nvSpPr>
        <p:spPr>
          <a:xfrm>
            <a:off x="659305" y="1736725"/>
            <a:ext cx="8196210" cy="4015497"/>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rgbClr val="4B2E83"/>
              </a:buClr>
              <a:buSzPts val="2400"/>
              <a:buFont typeface="Merriweather Sans"/>
              <a:buChar char="&gt;"/>
              <a:defRPr b="1" i="0" sz="2400" u="none" cap="none" strike="noStrike">
                <a:solidFill>
                  <a:srgbClr val="4B2E83"/>
                </a:solidFill>
                <a:latin typeface="Open Sans"/>
                <a:ea typeface="Open Sans"/>
                <a:cs typeface="Open Sans"/>
                <a:sym typeface="Open Sans"/>
              </a:defRPr>
            </a:lvl1pPr>
            <a:lvl2pPr indent="-355600" lvl="1" marL="914400" marR="0" rtl="0" algn="l">
              <a:spcBef>
                <a:spcPts val="400"/>
              </a:spcBef>
              <a:spcAft>
                <a:spcPts val="0"/>
              </a:spcAft>
              <a:buClr>
                <a:srgbClr val="4B2E83"/>
              </a:buClr>
              <a:buSzPts val="2000"/>
              <a:buFont typeface="Arial"/>
              <a:buChar char="–"/>
              <a:defRPr b="1" i="0" sz="2000" u="none" cap="none" strike="noStrike">
                <a:solidFill>
                  <a:srgbClr val="4B2E83"/>
                </a:solidFill>
                <a:latin typeface="Open Sans"/>
                <a:ea typeface="Open Sans"/>
                <a:cs typeface="Open Sans"/>
                <a:sym typeface="Open Sans"/>
              </a:defRPr>
            </a:lvl2pPr>
            <a:lvl3pPr indent="-342900" lvl="2" marL="1371600" marR="0" rtl="0" algn="l">
              <a:spcBef>
                <a:spcPts val="360"/>
              </a:spcBef>
              <a:spcAft>
                <a:spcPts val="0"/>
              </a:spcAft>
              <a:buClr>
                <a:srgbClr val="4B2E83"/>
              </a:buClr>
              <a:buSzPts val="1800"/>
              <a:buFont typeface="Merriweather Sans"/>
              <a:buChar char="&gt;"/>
              <a:defRPr b="1" i="0" sz="1800" u="none" cap="none" strike="noStrike">
                <a:solidFill>
                  <a:srgbClr val="4B2E83"/>
                </a:solidFill>
                <a:latin typeface="Open Sans"/>
                <a:ea typeface="Open Sans"/>
                <a:cs typeface="Open Sans"/>
                <a:sym typeface="Open Sans"/>
              </a:defRPr>
            </a:lvl3pPr>
            <a:lvl4pPr indent="-330200" lvl="3" marL="1828800" marR="0" rtl="0" algn="l">
              <a:spcBef>
                <a:spcPts val="320"/>
              </a:spcBef>
              <a:spcAft>
                <a:spcPts val="0"/>
              </a:spcAft>
              <a:buClr>
                <a:srgbClr val="4B2E83"/>
              </a:buClr>
              <a:buSzPts val="1600"/>
              <a:buFont typeface="Arial"/>
              <a:buChar char="–"/>
              <a:defRPr b="1" i="0" sz="1600" u="none" cap="none" strike="noStrike">
                <a:solidFill>
                  <a:srgbClr val="4B2E83"/>
                </a:solidFill>
                <a:latin typeface="Open Sans"/>
                <a:ea typeface="Open Sans"/>
                <a:cs typeface="Open Sans"/>
                <a:sym typeface="Open Sans"/>
              </a:defRPr>
            </a:lvl4pPr>
            <a:lvl5pPr indent="-317500" lvl="4" marL="2286000" marR="0" rtl="0" algn="l">
              <a:spcBef>
                <a:spcPts val="280"/>
              </a:spcBef>
              <a:spcAft>
                <a:spcPts val="0"/>
              </a:spcAft>
              <a:buClr>
                <a:srgbClr val="4B2E83"/>
              </a:buClr>
              <a:buSzPts val="1400"/>
              <a:buFont typeface="Merriweather Sans"/>
              <a:buChar char="&gt;"/>
              <a:defRPr b="1" i="0" sz="1400" u="none" cap="none" strike="noStrike">
                <a:solidFill>
                  <a:srgbClr val="4B2E83"/>
                </a:solidFill>
                <a:latin typeface="Open Sans"/>
                <a:ea typeface="Open Sans"/>
                <a:cs typeface="Open Sans"/>
                <a:sym typeface="Open Sans"/>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W Logo_Purple_2685_HEX.png" id="50" name="Google Shape;50;p10"/>
          <p:cNvPicPr preferRelativeResize="0"/>
          <p:nvPr/>
        </p:nvPicPr>
        <p:blipFill rotWithShape="1">
          <a:blip r:embed="rId2">
            <a:alphaModFix/>
          </a:blip>
          <a:srcRect b="0" l="0" r="0" t="0"/>
          <a:stretch/>
        </p:blipFill>
        <p:spPr>
          <a:xfrm>
            <a:off x="7448139" y="5949410"/>
            <a:ext cx="1371600" cy="923544"/>
          </a:xfrm>
          <a:prstGeom prst="rect">
            <a:avLst/>
          </a:prstGeom>
          <a:noFill/>
          <a:ln>
            <a:noFill/>
          </a:ln>
        </p:spPr>
      </p:pic>
      <p:pic>
        <p:nvPicPr>
          <p:cNvPr descr="Bar_RtAngle_7502_RGB.png" id="51" name="Google Shape;51;p10"/>
          <p:cNvPicPr preferRelativeResize="0"/>
          <p:nvPr/>
        </p:nvPicPr>
        <p:blipFill rotWithShape="1">
          <a:blip r:embed="rId3">
            <a:alphaModFix/>
          </a:blip>
          <a:srcRect b="0" l="0" r="0" t="0"/>
          <a:stretch/>
        </p:blipFill>
        <p:spPr>
          <a:xfrm>
            <a:off x="784225" y="1437805"/>
            <a:ext cx="1358184" cy="67050"/>
          </a:xfrm>
          <a:prstGeom prst="rect">
            <a:avLst/>
          </a:prstGeom>
          <a:noFill/>
          <a:ln>
            <a:noFill/>
          </a:ln>
        </p:spPr>
      </p:pic>
      <p:sp>
        <p:nvSpPr>
          <p:cNvPr id="52" name="Google Shape;52;p10"/>
          <p:cNvSpPr txBox="1"/>
          <p:nvPr>
            <p:ph type="title"/>
          </p:nvPr>
        </p:nvSpPr>
        <p:spPr>
          <a:xfrm>
            <a:off x="671756" y="371511"/>
            <a:ext cx="8183759" cy="99199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3000"/>
              <a:buFont typeface="Encode Sans Black"/>
              <a:buNone/>
              <a:defRPr b="1" i="0" sz="300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Layout" Target="../slideLayouts/slideLayout6.xml"/><Relationship Id="rId3" Type="http://schemas.openxmlformats.org/officeDocument/2006/relationships/slideLayout" Target="../slideLayouts/slideLayout7.xml"/><Relationship Id="rId4" Type="http://schemas.openxmlformats.org/officeDocument/2006/relationships/slideLayout" Target="../slideLayouts/slideLayout8.xml"/><Relationship Id="rId5"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B2E83"/>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31" name="Shape 31"/>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52" r:id="rId1"/>
    <p:sldLayoutId id="2147483653" r:id="rId2"/>
    <p:sldLayoutId id="2147483654" r:id="rId3"/>
    <p:sldLayoutId id="2147483655"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hyperlink" Target="https://www.ecfr.gov/current/title-2/subtitle-A/chapter-II/part-200/subpart-E/subject-group-ECFRed1f39f9b3d4e72/section-200.43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1"/>
          <p:cNvSpPr txBox="1"/>
          <p:nvPr>
            <p:ph type="title"/>
          </p:nvPr>
        </p:nvSpPr>
        <p:spPr>
          <a:xfrm>
            <a:off x="671757" y="1179824"/>
            <a:ext cx="6972300" cy="2641756"/>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lt2"/>
              </a:buClr>
              <a:buSzPts val="4000"/>
              <a:buFont typeface="Encode Sans Black"/>
              <a:buNone/>
            </a:pPr>
            <a:r>
              <a:rPr lang="en-US" sz="4000">
                <a:latin typeface="Encode Sans Black"/>
                <a:ea typeface="Encode Sans Black"/>
                <a:cs typeface="Encode Sans Black"/>
                <a:sym typeface="Encode Sans Black"/>
              </a:rPr>
              <a:t>FY26 Benefit Load Rate </a:t>
            </a:r>
            <a:br>
              <a:rPr lang="en-US" sz="4000">
                <a:latin typeface="Encode Sans Black"/>
                <a:ea typeface="Encode Sans Black"/>
                <a:cs typeface="Encode Sans Black"/>
                <a:sym typeface="Encode Sans Black"/>
              </a:rPr>
            </a:br>
            <a:r>
              <a:rPr lang="en-US" sz="4000">
                <a:latin typeface="Encode Sans Black"/>
                <a:ea typeface="Encode Sans Black"/>
                <a:cs typeface="Encode Sans Black"/>
                <a:sym typeface="Encode Sans Black"/>
              </a:rPr>
              <a:t>Proposal Development</a:t>
            </a:r>
            <a:endParaRPr sz="4000"/>
          </a:p>
        </p:txBody>
      </p:sp>
      <p:sp>
        <p:nvSpPr>
          <p:cNvPr id="59" name="Google Shape;59;p11"/>
          <p:cNvSpPr txBox="1"/>
          <p:nvPr/>
        </p:nvSpPr>
        <p:spPr>
          <a:xfrm>
            <a:off x="744251" y="4268594"/>
            <a:ext cx="4146726" cy="2169825"/>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0" i="0" lang="en-US" sz="2400" u="none" cap="none" strike="noStrike">
                <a:solidFill>
                  <a:schemeClr val="lt2"/>
                </a:solidFill>
                <a:latin typeface="Arial"/>
                <a:ea typeface="Arial"/>
                <a:cs typeface="Arial"/>
                <a:sym typeface="Arial"/>
              </a:rPr>
              <a:t>MRAM</a:t>
            </a:r>
            <a:endParaRPr/>
          </a:p>
          <a:p>
            <a:pPr indent="0" lvl="0" marL="0" marR="0" rtl="0" algn="l">
              <a:lnSpc>
                <a:spcPct val="150000"/>
              </a:lnSpc>
              <a:spcBef>
                <a:spcPts val="0"/>
              </a:spcBef>
              <a:spcAft>
                <a:spcPts val="0"/>
              </a:spcAft>
              <a:buNone/>
            </a:pPr>
            <a:r>
              <a:rPr b="0" i="0" lang="en-US" sz="1800" u="none" cap="none" strike="noStrike">
                <a:solidFill>
                  <a:schemeClr val="lt2"/>
                </a:solidFill>
                <a:latin typeface="Arial"/>
                <a:ea typeface="Arial"/>
                <a:cs typeface="Arial"/>
                <a:sym typeface="Arial"/>
              </a:rPr>
              <a:t>April 2025</a:t>
            </a:r>
            <a:endParaRPr/>
          </a:p>
          <a:p>
            <a:pPr indent="0" lvl="0" marL="0" marR="0" rtl="0" algn="l">
              <a:lnSpc>
                <a:spcPct val="150000"/>
              </a:lnSpc>
              <a:spcBef>
                <a:spcPts val="0"/>
              </a:spcBef>
              <a:spcAft>
                <a:spcPts val="0"/>
              </a:spcAft>
              <a:buNone/>
            </a:pPr>
            <a:r>
              <a:rPr b="0" i="0" lang="en-US" sz="1800" u="none" cap="none" strike="noStrike">
                <a:solidFill>
                  <a:schemeClr val="lt2"/>
                </a:solidFill>
                <a:latin typeface="Arial"/>
                <a:ea typeface="Arial"/>
                <a:cs typeface="Arial"/>
                <a:sym typeface="Arial"/>
              </a:rPr>
              <a:t>Colleen Bettis</a:t>
            </a:r>
            <a:endParaRPr/>
          </a:p>
          <a:p>
            <a:pPr indent="0" lvl="0" marL="0" marR="0" rtl="0" algn="l">
              <a:lnSpc>
                <a:spcPct val="150000"/>
              </a:lnSpc>
              <a:spcBef>
                <a:spcPts val="0"/>
              </a:spcBef>
              <a:spcAft>
                <a:spcPts val="0"/>
              </a:spcAft>
              <a:buNone/>
            </a:pPr>
            <a:r>
              <a:rPr b="0" i="0" lang="en-US" sz="1800" u="none" cap="none" strike="noStrike">
                <a:solidFill>
                  <a:schemeClr val="lt2"/>
                </a:solidFill>
                <a:latin typeface="Arial"/>
                <a:ea typeface="Arial"/>
                <a:cs typeface="Arial"/>
                <a:sym typeface="Arial"/>
              </a:rPr>
              <a:t>Management Accounting and Analysis</a:t>
            </a:r>
            <a:endParaRPr b="0" i="0" sz="1800" u="none" cap="none" strike="noStrike">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type="title"/>
          </p:nvPr>
        </p:nvSpPr>
        <p:spPr>
          <a:xfrm>
            <a:off x="480586" y="693011"/>
            <a:ext cx="8661391" cy="6137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4B2E83"/>
              </a:buClr>
              <a:buSzPts val="3000"/>
              <a:buFont typeface="Encode Sans Black"/>
              <a:buNone/>
            </a:pPr>
            <a:r>
              <a:rPr b="0" lang="en-US">
                <a:solidFill>
                  <a:srgbClr val="4B2E83"/>
                </a:solidFill>
                <a:latin typeface="Encode Sans Black"/>
                <a:ea typeface="Encode Sans Black"/>
                <a:cs typeface="Encode Sans Black"/>
                <a:sym typeface="Encode Sans Black"/>
              </a:rPr>
              <a:t>Next Steps</a:t>
            </a:r>
            <a:endParaRPr/>
          </a:p>
        </p:txBody>
      </p:sp>
      <p:sp>
        <p:nvSpPr>
          <p:cNvPr id="131" name="Google Shape;131;p20"/>
          <p:cNvSpPr txBox="1"/>
          <p:nvPr/>
        </p:nvSpPr>
        <p:spPr>
          <a:xfrm>
            <a:off x="558799" y="1422400"/>
            <a:ext cx="7865295" cy="156966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Analyzing Strategic Options to Mitigate Wide Variances YOY</a:t>
            </a:r>
            <a:endParaRPr/>
          </a:p>
          <a:p>
            <a:pPr indent="-285750" lvl="1" marL="74295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	Leveraging WD capability</a:t>
            </a:r>
            <a:endParaRPr b="0" i="0" sz="2400" u="none" cap="none" strike="noStrike">
              <a:solidFill>
                <a:schemeClr val="dk1"/>
              </a:solidFill>
              <a:latin typeface="Calibri"/>
              <a:ea typeface="Calibri"/>
              <a:cs typeface="Calibri"/>
              <a:sym typeface="Calibri"/>
            </a:endParaRPr>
          </a:p>
          <a:p>
            <a:pPr indent="-285750" lvl="1" marL="74295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	Discussion with Peer Institutions</a:t>
            </a:r>
            <a:endParaRPr b="0" i="0" sz="2400" u="none" cap="none" strike="noStrike">
              <a:solidFill>
                <a:schemeClr val="dk1"/>
              </a:solidFill>
              <a:latin typeface="Calibri"/>
              <a:ea typeface="Calibri"/>
              <a:cs typeface="Calibri"/>
              <a:sym typeface="Calibri"/>
            </a:endParaRPr>
          </a:p>
          <a:p>
            <a:pPr indent="-285750" lvl="1" marL="74295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	Model Options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1"/>
          <p:cNvSpPr txBox="1"/>
          <p:nvPr>
            <p:ph type="title"/>
          </p:nvPr>
        </p:nvSpPr>
        <p:spPr>
          <a:xfrm>
            <a:off x="480586" y="693011"/>
            <a:ext cx="8661391" cy="6137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4B2E83"/>
              </a:buClr>
              <a:buSzPts val="3000"/>
              <a:buFont typeface="Encode Sans Black"/>
              <a:buNone/>
            </a:pPr>
            <a:r>
              <a:rPr b="0" lang="en-US">
                <a:solidFill>
                  <a:srgbClr val="4B2E83"/>
                </a:solidFill>
                <a:latin typeface="Encode Sans Black"/>
                <a:ea typeface="Encode Sans Black"/>
                <a:cs typeface="Encode Sans Black"/>
                <a:sym typeface="Encode Sans Black"/>
              </a:rPr>
              <a:t>Questions?</a:t>
            </a:r>
            <a:endParaRPr/>
          </a:p>
        </p:txBody>
      </p:sp>
      <p:sp>
        <p:nvSpPr>
          <p:cNvPr id="138" name="Google Shape;138;p21"/>
          <p:cNvSpPr txBox="1"/>
          <p:nvPr/>
        </p:nvSpPr>
        <p:spPr>
          <a:xfrm>
            <a:off x="630936" y="5650992"/>
            <a:ext cx="167335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fahelp@uw.edu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2"/>
          <p:cNvSpPr txBox="1"/>
          <p:nvPr>
            <p:ph type="title"/>
          </p:nvPr>
        </p:nvSpPr>
        <p:spPr>
          <a:xfrm>
            <a:off x="516114" y="548157"/>
            <a:ext cx="8661391" cy="6137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1"/>
              </a:buClr>
              <a:buSzPts val="3000"/>
              <a:buFont typeface="Encode Sans Black"/>
              <a:buNone/>
            </a:pPr>
            <a:r>
              <a:rPr lang="en-US">
                <a:latin typeface="Encode Sans Black"/>
                <a:ea typeface="Encode Sans Black"/>
                <a:cs typeface="Encode Sans Black"/>
                <a:sym typeface="Encode Sans Black"/>
              </a:rPr>
              <a:t>FY26 BLR Rate Overview</a:t>
            </a:r>
            <a:endParaRPr b="0">
              <a:solidFill>
                <a:srgbClr val="000000"/>
              </a:solidFill>
              <a:latin typeface="Encode Sans Black"/>
              <a:ea typeface="Encode Sans Black"/>
              <a:cs typeface="Encode Sans Black"/>
              <a:sym typeface="Encode Sans Black"/>
            </a:endParaRPr>
          </a:p>
        </p:txBody>
      </p:sp>
      <p:sp>
        <p:nvSpPr>
          <p:cNvPr id="66" name="Google Shape;66;p12"/>
          <p:cNvSpPr txBox="1"/>
          <p:nvPr/>
        </p:nvSpPr>
        <p:spPr>
          <a:xfrm>
            <a:off x="516114" y="1527048"/>
            <a:ext cx="7676910" cy="3200876"/>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Uniform Guidance</a:t>
            </a:r>
            <a:endParaRPr/>
          </a:p>
          <a:p>
            <a:pPr indent="-285750" lvl="1" marL="74295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Federal Requirements</a:t>
            </a:r>
            <a:endParaRPr/>
          </a:p>
          <a:p>
            <a:pPr indent="-285750" lvl="1" marL="74295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Overview of Calculation </a:t>
            </a:r>
            <a:endParaRPr/>
          </a:p>
          <a:p>
            <a:pPr indent="-285750" lvl="0" marL="285750" marR="0" rtl="0" algn="l">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University of Washington Rates</a:t>
            </a:r>
            <a:endParaRPr/>
          </a:p>
          <a:p>
            <a:pPr indent="-285750" lvl="1" marL="74295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Current Environment</a:t>
            </a:r>
            <a:endParaRPr/>
          </a:p>
          <a:p>
            <a:pPr indent="-285750" lvl="1" marL="74295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FY26 Significant Impacts/Mitigation Efforts</a:t>
            </a:r>
            <a:endParaRPr/>
          </a:p>
          <a:p>
            <a:pPr indent="-285750" lvl="1" marL="74295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Next Steps</a:t>
            </a:r>
            <a:endParaRPr/>
          </a:p>
          <a:p>
            <a:pPr indent="-285750" lvl="0" marL="285750" marR="0" rtl="0" algn="l">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Questions</a:t>
            </a:r>
            <a:endParaRPr/>
          </a:p>
          <a:p>
            <a:pPr indent="0" lvl="1" marL="45720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title"/>
          </p:nvPr>
        </p:nvSpPr>
        <p:spPr>
          <a:xfrm>
            <a:off x="516114" y="548157"/>
            <a:ext cx="8661391" cy="6137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1"/>
              </a:buClr>
              <a:buSzPts val="3000"/>
              <a:buFont typeface="Encode Sans Black"/>
              <a:buNone/>
            </a:pPr>
            <a:r>
              <a:rPr lang="en-US">
                <a:latin typeface="Encode Sans Black"/>
                <a:ea typeface="Encode Sans Black"/>
                <a:cs typeface="Encode Sans Black"/>
                <a:sym typeface="Encode Sans Black"/>
              </a:rPr>
              <a:t>Uniform Guidance</a:t>
            </a:r>
            <a:endParaRPr b="0">
              <a:solidFill>
                <a:srgbClr val="000000"/>
              </a:solidFill>
              <a:latin typeface="Encode Sans Black"/>
              <a:ea typeface="Encode Sans Black"/>
              <a:cs typeface="Encode Sans Black"/>
              <a:sym typeface="Encode Sans Black"/>
            </a:endParaRPr>
          </a:p>
        </p:txBody>
      </p:sp>
      <p:sp>
        <p:nvSpPr>
          <p:cNvPr id="73" name="Google Shape;73;p13"/>
          <p:cNvSpPr txBox="1"/>
          <p:nvPr/>
        </p:nvSpPr>
        <p:spPr>
          <a:xfrm>
            <a:off x="363714" y="1442381"/>
            <a:ext cx="7676910" cy="3693319"/>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400"/>
              <a:buFont typeface="Arial"/>
              <a:buChar char="•"/>
            </a:pPr>
            <a:r>
              <a:rPr lang="en-US" sz="2400" u="sng">
                <a:solidFill>
                  <a:schemeClr val="dk1"/>
                </a:solidFill>
                <a:latin typeface="Calibri"/>
                <a:ea typeface="Calibri"/>
                <a:cs typeface="Calibri"/>
                <a:sym typeface="Calibri"/>
                <a:hlinkClick r:id="rId3">
                  <a:extLst>
                    <a:ext uri="{A12FA001-AC4F-418D-AE19-62706E023703}">
                      <ahyp:hlinkClr val="tx"/>
                    </a:ext>
                  </a:extLst>
                </a:hlinkClick>
              </a:rPr>
              <a:t>eCFR :: 2 CFR 200.431 -- Compensation—fringe benefits.</a:t>
            </a:r>
            <a:endParaRPr sz="2400">
              <a:solidFill>
                <a:schemeClr val="dk1"/>
              </a:solidFill>
              <a:latin typeface="Calibri"/>
              <a:ea typeface="Calibri"/>
              <a:cs typeface="Calibri"/>
              <a:sym typeface="Calibri"/>
            </a:endParaRPr>
          </a:p>
          <a:p>
            <a:pPr indent="-133350" lvl="0" marL="285750" marR="0" rtl="0" algn="l">
              <a:spcBef>
                <a:spcPts val="0"/>
              </a:spcBef>
              <a:spcAft>
                <a:spcPts val="0"/>
              </a:spcAft>
              <a:buClr>
                <a:schemeClr val="dk1"/>
              </a:buClr>
              <a:buSzPts val="2400"/>
              <a:buFont typeface="Arial"/>
              <a:buNone/>
            </a:pPr>
            <a:r>
              <a:t/>
            </a:r>
            <a:endParaRPr sz="2400">
              <a:solidFill>
                <a:schemeClr val="dk1"/>
              </a:solidFill>
              <a:latin typeface="Calibri"/>
              <a:ea typeface="Calibri"/>
              <a:cs typeface="Calibri"/>
              <a:sym typeface="Calibri"/>
            </a:endParaRPr>
          </a:p>
          <a:p>
            <a:pPr indent="0" lvl="0" marL="0" marR="0" rtl="0" algn="l">
              <a:spcBef>
                <a:spcPts val="0"/>
              </a:spcBef>
              <a:spcAft>
                <a:spcPts val="0"/>
              </a:spcAft>
              <a:buClr>
                <a:schemeClr val="dk1"/>
              </a:buClr>
              <a:buSzPts val="1800"/>
              <a:buFont typeface="Calibri"/>
              <a:buNone/>
            </a:pPr>
            <a:r>
              <a:rPr b="1" lang="en-US" sz="1800">
                <a:solidFill>
                  <a:schemeClr val="dk1"/>
                </a:solidFill>
                <a:latin typeface="Calibri"/>
                <a:ea typeface="Calibri"/>
                <a:cs typeface="Calibri"/>
                <a:sym typeface="Calibri"/>
              </a:rPr>
              <a:t>§ 200.431 Compensation—fringe benefits.</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(a) </a:t>
            </a:r>
            <a:r>
              <a:rPr b="1" i="1" lang="en-US" sz="1800">
                <a:solidFill>
                  <a:schemeClr val="dk1"/>
                </a:solidFill>
                <a:latin typeface="Calibri"/>
                <a:ea typeface="Calibri"/>
                <a:cs typeface="Calibri"/>
                <a:sym typeface="Calibri"/>
              </a:rPr>
              <a:t>General.</a:t>
            </a:r>
            <a:r>
              <a:rPr lang="en-US" sz="1800">
                <a:solidFill>
                  <a:schemeClr val="dk1"/>
                </a:solidFill>
                <a:latin typeface="Calibri"/>
                <a:ea typeface="Calibri"/>
                <a:cs typeface="Calibri"/>
                <a:sym typeface="Calibri"/>
              </a:rPr>
              <a:t> Fringe benefits are allowances and services employers provide to their employees as compensation in addition to regular salaries and wages. Fringe benefits include, but are not limited to, the costs of leave, employee insurance, pensions, and unemployment benefits. Except as provided elsewhere in these principles, the costs of fringe benefits are allowable provided that the benefits are reasonable and are required by law, an organization-employee agreement, or an established policy of the recipient or subrecipient.</a:t>
            </a:r>
            <a:endParaRPr/>
          </a:p>
          <a:p>
            <a:pPr indent="0" lvl="1" marL="457200" marR="0" rtl="0" algn="l">
              <a:spcBef>
                <a:spcPts val="0"/>
              </a:spcBef>
              <a:spcAft>
                <a:spcPts val="0"/>
              </a:spcAft>
              <a:buNone/>
            </a:pPr>
            <a:r>
              <a:t/>
            </a:r>
            <a:endParaRPr b="0" i="0" sz="2400" u="none" cap="none" strike="noStrike">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4"/>
          <p:cNvSpPr txBox="1"/>
          <p:nvPr>
            <p:ph type="title"/>
          </p:nvPr>
        </p:nvSpPr>
        <p:spPr>
          <a:xfrm>
            <a:off x="516114" y="548157"/>
            <a:ext cx="8661391" cy="6137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1"/>
              </a:buClr>
              <a:buSzPts val="3000"/>
              <a:buFont typeface="Encode Sans Black"/>
              <a:buNone/>
            </a:pPr>
            <a:r>
              <a:rPr lang="en-US">
                <a:latin typeface="Encode Sans Black"/>
                <a:ea typeface="Encode Sans Black"/>
                <a:cs typeface="Encode Sans Black"/>
                <a:sym typeface="Encode Sans Black"/>
              </a:rPr>
              <a:t>Uniform Guidance (cont.)</a:t>
            </a:r>
            <a:endParaRPr b="0">
              <a:solidFill>
                <a:srgbClr val="000000"/>
              </a:solidFill>
              <a:latin typeface="Encode Sans Black"/>
              <a:ea typeface="Encode Sans Black"/>
              <a:cs typeface="Encode Sans Black"/>
              <a:sym typeface="Encode Sans Black"/>
            </a:endParaRPr>
          </a:p>
        </p:txBody>
      </p:sp>
      <p:sp>
        <p:nvSpPr>
          <p:cNvPr id="80" name="Google Shape;80;p14"/>
          <p:cNvSpPr txBox="1"/>
          <p:nvPr/>
        </p:nvSpPr>
        <p:spPr>
          <a:xfrm>
            <a:off x="363714" y="1442381"/>
            <a:ext cx="7676910" cy="295465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Required to direct charge to Federal Awards</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Negotiated annually</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Based on actuals from prior closed FY and projections for the upcoming FY</a:t>
            </a:r>
            <a:endParaRPr/>
          </a:p>
          <a:p>
            <a:pPr indent="-342900" lvl="1" marL="8001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Alternates odd/even years</a:t>
            </a:r>
            <a:endParaRPr/>
          </a:p>
          <a:p>
            <a:pPr indent="-342900" lvl="2" marL="12573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(FY23 actuals used in FY25 calculation)</a:t>
            </a:r>
            <a:endParaRPr/>
          </a:p>
          <a:p>
            <a:pPr indent="-342900" lvl="2" marL="12573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(FY24 actuals used in FY26 calculation)</a:t>
            </a:r>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5"/>
          <p:cNvSpPr txBox="1"/>
          <p:nvPr>
            <p:ph type="title"/>
          </p:nvPr>
        </p:nvSpPr>
        <p:spPr>
          <a:xfrm>
            <a:off x="646558" y="482170"/>
            <a:ext cx="8280414" cy="635504"/>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4B2E83"/>
              </a:buClr>
              <a:buSzPts val="3000"/>
              <a:buFont typeface="Encode Sans Black"/>
              <a:buNone/>
            </a:pPr>
            <a:r>
              <a:rPr lang="en-US">
                <a:solidFill>
                  <a:srgbClr val="4B2E83"/>
                </a:solidFill>
                <a:latin typeface="Encode Sans Black"/>
                <a:ea typeface="Encode Sans Black"/>
                <a:cs typeface="Encode Sans Black"/>
                <a:sym typeface="Encode Sans Black"/>
              </a:rPr>
              <a:t>Rate Calculation Components</a:t>
            </a:r>
            <a:endParaRPr/>
          </a:p>
        </p:txBody>
      </p:sp>
      <p:sp>
        <p:nvSpPr>
          <p:cNvPr id="87" name="Google Shape;87;p15"/>
          <p:cNvSpPr/>
          <p:nvPr/>
        </p:nvSpPr>
        <p:spPr>
          <a:xfrm>
            <a:off x="681990" y="1981142"/>
            <a:ext cx="2132076" cy="938856"/>
          </a:xfrm>
          <a:prstGeom prst="rect">
            <a:avLst/>
          </a:prstGeom>
          <a:gradFill>
            <a:gsLst>
              <a:gs pos="0">
                <a:srgbClr val="E2CDAF"/>
              </a:gs>
              <a:gs pos="35000">
                <a:srgbClr val="E9DAC8"/>
              </a:gs>
              <a:gs pos="100000">
                <a:srgbClr val="F7F3E9"/>
              </a:gs>
            </a:gsLst>
            <a:lin ang="16200000" scaled="0"/>
          </a:gradFill>
          <a:ln cap="flat" cmpd="sng" w="9525">
            <a:solidFill>
              <a:srgbClr val="8E78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alibri"/>
                <a:ea typeface="Calibri"/>
                <a:cs typeface="Calibri"/>
                <a:sym typeface="Calibri"/>
              </a:rPr>
              <a:t>Actual Benefit Costs (FY24)</a:t>
            </a:r>
            <a:endParaRPr/>
          </a:p>
          <a:p>
            <a:pPr indent="0" lvl="0" marL="0" marR="0" rtl="0" algn="ctr">
              <a:spcBef>
                <a:spcPts val="0"/>
              </a:spcBef>
              <a:spcAft>
                <a:spcPts val="0"/>
              </a:spcAft>
              <a:buNone/>
            </a:pPr>
            <a:r>
              <a:rPr lang="en-US" sz="1100">
                <a:solidFill>
                  <a:schemeClr val="dk1"/>
                </a:solidFill>
                <a:latin typeface="Calibri"/>
                <a:ea typeface="Calibri"/>
                <a:cs typeface="Calibri"/>
                <a:sym typeface="Calibri"/>
              </a:rPr>
              <a:t>Workers Comp, Unemployment, Health Plans, SS, Medicare, Separation Leave, UPASS, PFML, etc..</a:t>
            </a:r>
            <a:endParaRPr sz="1200">
              <a:solidFill>
                <a:schemeClr val="dk1"/>
              </a:solidFill>
              <a:latin typeface="Calibri"/>
              <a:ea typeface="Calibri"/>
              <a:cs typeface="Calibri"/>
              <a:sym typeface="Calibri"/>
            </a:endParaRPr>
          </a:p>
        </p:txBody>
      </p:sp>
      <p:sp>
        <p:nvSpPr>
          <p:cNvPr id="88" name="Google Shape;88;p15"/>
          <p:cNvSpPr/>
          <p:nvPr/>
        </p:nvSpPr>
        <p:spPr>
          <a:xfrm>
            <a:off x="2940558" y="2300289"/>
            <a:ext cx="283464" cy="292608"/>
          </a:xfrm>
          <a:prstGeom prst="mathPlus">
            <a:avLst>
              <a:gd fmla="val 23520" name="adj1"/>
            </a:avLst>
          </a:prstGeom>
          <a:gradFill>
            <a:gsLst>
              <a:gs pos="0">
                <a:srgbClr val="46218F"/>
              </a:gs>
              <a:gs pos="100000">
                <a:srgbClr val="B4A6E2"/>
              </a:gs>
            </a:gsLst>
            <a:lin ang="16200000" scaled="0"/>
          </a:gradFill>
          <a:ln cap="flat" cmpd="sng" w="9525">
            <a:solidFill>
              <a:srgbClr val="48298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9" name="Google Shape;89;p15"/>
          <p:cNvSpPr/>
          <p:nvPr/>
        </p:nvSpPr>
        <p:spPr>
          <a:xfrm flipH="1" rot="10800000">
            <a:off x="2940558" y="2649424"/>
            <a:ext cx="283464" cy="45719"/>
          </a:xfrm>
          <a:prstGeom prst="rect">
            <a:avLst/>
          </a:prstGeom>
          <a:gradFill>
            <a:gsLst>
              <a:gs pos="0">
                <a:srgbClr val="46218F"/>
              </a:gs>
              <a:gs pos="100000">
                <a:srgbClr val="B4A6E2"/>
              </a:gs>
            </a:gsLst>
            <a:lin ang="16200000" scaled="0"/>
          </a:gradFill>
          <a:ln cap="flat" cmpd="sng" w="9525">
            <a:solidFill>
              <a:srgbClr val="48298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0" name="Google Shape;90;p15"/>
          <p:cNvSpPr/>
          <p:nvPr/>
        </p:nvSpPr>
        <p:spPr>
          <a:xfrm>
            <a:off x="3350514" y="1981142"/>
            <a:ext cx="2132076" cy="981514"/>
          </a:xfrm>
          <a:prstGeom prst="rect">
            <a:avLst/>
          </a:prstGeom>
          <a:gradFill>
            <a:gsLst>
              <a:gs pos="0">
                <a:srgbClr val="E2CDAF"/>
              </a:gs>
              <a:gs pos="35000">
                <a:srgbClr val="E9DAC8"/>
              </a:gs>
              <a:gs pos="100000">
                <a:srgbClr val="F7F3E9"/>
              </a:gs>
            </a:gsLst>
            <a:lin ang="16200000" scaled="0"/>
          </a:gradFill>
          <a:ln cap="flat" cmpd="sng" w="9525">
            <a:solidFill>
              <a:srgbClr val="8E78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dk1"/>
                </a:solidFill>
                <a:latin typeface="Calibri"/>
                <a:ea typeface="Calibri"/>
                <a:cs typeface="Calibri"/>
                <a:sym typeface="Calibri"/>
              </a:rPr>
              <a:t>Projected increases/decreases in benefit costs (FY26)</a:t>
            </a:r>
            <a:endParaRPr/>
          </a:p>
        </p:txBody>
      </p:sp>
      <p:sp>
        <p:nvSpPr>
          <p:cNvPr id="91" name="Google Shape;91;p15"/>
          <p:cNvSpPr/>
          <p:nvPr/>
        </p:nvSpPr>
        <p:spPr>
          <a:xfrm>
            <a:off x="5609082" y="2284404"/>
            <a:ext cx="283464" cy="292608"/>
          </a:xfrm>
          <a:prstGeom prst="mathPlus">
            <a:avLst>
              <a:gd fmla="val 23520" name="adj1"/>
            </a:avLst>
          </a:prstGeom>
          <a:gradFill>
            <a:gsLst>
              <a:gs pos="0">
                <a:srgbClr val="46218F"/>
              </a:gs>
              <a:gs pos="100000">
                <a:srgbClr val="B4A6E2"/>
              </a:gs>
            </a:gsLst>
            <a:lin ang="16200000" scaled="0"/>
          </a:gradFill>
          <a:ln cap="flat" cmpd="sng" w="9525">
            <a:solidFill>
              <a:srgbClr val="48298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2" name="Google Shape;92;p15"/>
          <p:cNvSpPr/>
          <p:nvPr/>
        </p:nvSpPr>
        <p:spPr>
          <a:xfrm flipH="1" rot="10800000">
            <a:off x="5609082" y="2623531"/>
            <a:ext cx="283464" cy="45719"/>
          </a:xfrm>
          <a:prstGeom prst="rect">
            <a:avLst/>
          </a:prstGeom>
          <a:gradFill>
            <a:gsLst>
              <a:gs pos="0">
                <a:srgbClr val="46218F"/>
              </a:gs>
              <a:gs pos="100000">
                <a:srgbClr val="B4A6E2"/>
              </a:gs>
            </a:gsLst>
            <a:lin ang="16200000" scaled="0"/>
          </a:gradFill>
          <a:ln cap="flat" cmpd="sng" w="9525">
            <a:solidFill>
              <a:srgbClr val="48298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3" name="Google Shape;93;p15"/>
          <p:cNvSpPr/>
          <p:nvPr/>
        </p:nvSpPr>
        <p:spPr>
          <a:xfrm>
            <a:off x="6037326" y="1981142"/>
            <a:ext cx="2132076" cy="981514"/>
          </a:xfrm>
          <a:prstGeom prst="rect">
            <a:avLst/>
          </a:prstGeom>
          <a:gradFill>
            <a:gsLst>
              <a:gs pos="0">
                <a:srgbClr val="E2CDAF"/>
              </a:gs>
              <a:gs pos="35000">
                <a:srgbClr val="E9DAC8"/>
              </a:gs>
              <a:gs pos="100000">
                <a:srgbClr val="F7F3E9"/>
              </a:gs>
            </a:gsLst>
            <a:lin ang="16200000" scaled="0"/>
          </a:gradFill>
          <a:ln cap="flat" cmpd="sng" w="9525">
            <a:solidFill>
              <a:srgbClr val="8E78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dk1"/>
                </a:solidFill>
                <a:latin typeface="Calibri"/>
                <a:ea typeface="Calibri"/>
                <a:cs typeface="Calibri"/>
                <a:sym typeface="Calibri"/>
              </a:rPr>
              <a:t>Over/Under Recovery True Up</a:t>
            </a:r>
            <a:endParaRPr/>
          </a:p>
          <a:p>
            <a:pPr indent="0" lvl="0" marL="0" marR="0" rtl="0" algn="ctr">
              <a:spcBef>
                <a:spcPts val="0"/>
              </a:spcBef>
              <a:spcAft>
                <a:spcPts val="0"/>
              </a:spcAft>
              <a:buNone/>
            </a:pPr>
            <a:r>
              <a:rPr lang="en-US" sz="1400">
                <a:solidFill>
                  <a:schemeClr val="dk1"/>
                </a:solidFill>
                <a:latin typeface="Calibri"/>
                <a:ea typeface="Calibri"/>
                <a:cs typeface="Calibri"/>
                <a:sym typeface="Calibri"/>
              </a:rPr>
              <a:t> </a:t>
            </a:r>
            <a:r>
              <a:rPr lang="en-US" sz="1100">
                <a:solidFill>
                  <a:schemeClr val="dk1"/>
                </a:solidFill>
                <a:latin typeface="Calibri"/>
                <a:ea typeface="Calibri"/>
                <a:cs typeface="Calibri"/>
                <a:sym typeface="Calibri"/>
              </a:rPr>
              <a:t>(FY24 projected – FY24 actuals</a:t>
            </a:r>
            <a:r>
              <a:rPr lang="en-US" sz="1200">
                <a:solidFill>
                  <a:schemeClr val="dk1"/>
                </a:solidFill>
                <a:latin typeface="Calibri"/>
                <a:ea typeface="Calibri"/>
                <a:cs typeface="Calibri"/>
                <a:sym typeface="Calibri"/>
              </a:rPr>
              <a:t>)</a:t>
            </a:r>
            <a:endParaRPr sz="1600">
              <a:solidFill>
                <a:schemeClr val="dk1"/>
              </a:solidFill>
              <a:latin typeface="Calibri"/>
              <a:ea typeface="Calibri"/>
              <a:cs typeface="Calibri"/>
              <a:sym typeface="Calibri"/>
            </a:endParaRPr>
          </a:p>
        </p:txBody>
      </p:sp>
      <p:sp>
        <p:nvSpPr>
          <p:cNvPr id="94" name="Google Shape;94;p15"/>
          <p:cNvSpPr/>
          <p:nvPr/>
        </p:nvSpPr>
        <p:spPr>
          <a:xfrm>
            <a:off x="646558" y="3348301"/>
            <a:ext cx="7522844" cy="69066"/>
          </a:xfrm>
          <a:prstGeom prst="rect">
            <a:avLst/>
          </a:prstGeom>
          <a:gradFill>
            <a:gsLst>
              <a:gs pos="0">
                <a:srgbClr val="46218F"/>
              </a:gs>
              <a:gs pos="100000">
                <a:srgbClr val="B4A6E2"/>
              </a:gs>
            </a:gsLst>
            <a:lin ang="16200000" scaled="0"/>
          </a:gradFill>
          <a:ln cap="flat" cmpd="sng" w="9525">
            <a:solidFill>
              <a:srgbClr val="48298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5" name="Google Shape;95;p15"/>
          <p:cNvSpPr/>
          <p:nvPr/>
        </p:nvSpPr>
        <p:spPr>
          <a:xfrm>
            <a:off x="1748028" y="3556124"/>
            <a:ext cx="2046732" cy="1033272"/>
          </a:xfrm>
          <a:prstGeom prst="rect">
            <a:avLst/>
          </a:prstGeom>
          <a:gradFill>
            <a:gsLst>
              <a:gs pos="0">
                <a:srgbClr val="E2CDAF"/>
              </a:gs>
              <a:gs pos="35000">
                <a:srgbClr val="E9DAC8"/>
              </a:gs>
              <a:gs pos="100000">
                <a:srgbClr val="F7F3E9"/>
              </a:gs>
            </a:gsLst>
            <a:lin ang="16200000" scaled="0"/>
          </a:gradFill>
          <a:ln cap="flat" cmpd="sng" w="9525">
            <a:solidFill>
              <a:srgbClr val="8E78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dk1"/>
                </a:solidFill>
                <a:latin typeface="Calibri"/>
                <a:ea typeface="Calibri"/>
                <a:cs typeface="Calibri"/>
                <a:sym typeface="Calibri"/>
              </a:rPr>
              <a:t>Actual S&amp;W FY24</a:t>
            </a:r>
            <a:endParaRPr sz="1800">
              <a:solidFill>
                <a:schemeClr val="dk1"/>
              </a:solidFill>
              <a:latin typeface="Calibri"/>
              <a:ea typeface="Calibri"/>
              <a:cs typeface="Calibri"/>
              <a:sym typeface="Calibri"/>
            </a:endParaRPr>
          </a:p>
        </p:txBody>
      </p:sp>
      <p:sp>
        <p:nvSpPr>
          <p:cNvPr id="96" name="Google Shape;96;p15"/>
          <p:cNvSpPr/>
          <p:nvPr/>
        </p:nvSpPr>
        <p:spPr>
          <a:xfrm>
            <a:off x="4133088" y="3998143"/>
            <a:ext cx="283464" cy="292608"/>
          </a:xfrm>
          <a:prstGeom prst="mathPlus">
            <a:avLst>
              <a:gd fmla="val 23520" name="adj1"/>
            </a:avLst>
          </a:prstGeom>
          <a:gradFill>
            <a:gsLst>
              <a:gs pos="0">
                <a:srgbClr val="46218F"/>
              </a:gs>
              <a:gs pos="100000">
                <a:srgbClr val="B4A6E2"/>
              </a:gs>
            </a:gsLst>
            <a:lin ang="16200000" scaled="0"/>
          </a:gradFill>
          <a:ln cap="flat" cmpd="sng" w="9525">
            <a:solidFill>
              <a:srgbClr val="48298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7" name="Google Shape;97;p15"/>
          <p:cNvSpPr/>
          <p:nvPr/>
        </p:nvSpPr>
        <p:spPr>
          <a:xfrm>
            <a:off x="4668776" y="3556124"/>
            <a:ext cx="2046732" cy="1033272"/>
          </a:xfrm>
          <a:prstGeom prst="rect">
            <a:avLst/>
          </a:prstGeom>
          <a:gradFill>
            <a:gsLst>
              <a:gs pos="0">
                <a:srgbClr val="E2CDAF"/>
              </a:gs>
              <a:gs pos="35000">
                <a:srgbClr val="E9DAC8"/>
              </a:gs>
              <a:gs pos="100000">
                <a:srgbClr val="F7F3E9"/>
              </a:gs>
            </a:gsLst>
            <a:lin ang="16200000" scaled="0"/>
          </a:gradFill>
          <a:ln cap="flat" cmpd="sng" w="9525">
            <a:solidFill>
              <a:srgbClr val="8E78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dk1"/>
                </a:solidFill>
                <a:latin typeface="Calibri"/>
                <a:ea typeface="Calibri"/>
                <a:cs typeface="Calibri"/>
                <a:sym typeface="Calibri"/>
              </a:rPr>
              <a:t>Projected FY26 S&amp;W</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516114" y="548157"/>
            <a:ext cx="8661391" cy="6137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1"/>
              </a:buClr>
              <a:buSzPts val="3000"/>
              <a:buFont typeface="Encode Sans Black"/>
              <a:buNone/>
            </a:pPr>
            <a:r>
              <a:rPr lang="en-US">
                <a:latin typeface="Encode Sans Black"/>
                <a:ea typeface="Encode Sans Black"/>
                <a:cs typeface="Encode Sans Black"/>
                <a:sym typeface="Encode Sans Black"/>
              </a:rPr>
              <a:t>University of Washington FY26 Rates</a:t>
            </a:r>
            <a:endParaRPr b="0">
              <a:solidFill>
                <a:srgbClr val="000000"/>
              </a:solidFill>
              <a:latin typeface="Encode Sans Black"/>
              <a:ea typeface="Encode Sans Black"/>
              <a:cs typeface="Encode Sans Black"/>
              <a:sym typeface="Encode Sans Black"/>
            </a:endParaRPr>
          </a:p>
        </p:txBody>
      </p:sp>
      <p:sp>
        <p:nvSpPr>
          <p:cNvPr id="104" name="Google Shape;104;p16"/>
          <p:cNvSpPr txBox="1"/>
          <p:nvPr/>
        </p:nvSpPr>
        <p:spPr>
          <a:xfrm>
            <a:off x="308850" y="1433237"/>
            <a:ext cx="7676910" cy="4801314"/>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Significant Impacts</a:t>
            </a:r>
            <a:endParaRPr/>
          </a:p>
          <a:p>
            <a:pPr indent="-342900" lvl="1" marL="8001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High Number of Rate Categories</a:t>
            </a:r>
            <a:endParaRPr b="0" i="0" sz="2400" u="none" cap="none" strike="noStrike">
              <a:solidFill>
                <a:schemeClr val="dk1"/>
              </a:solidFill>
              <a:latin typeface="Calibri"/>
              <a:ea typeface="Calibri"/>
              <a:cs typeface="Calibri"/>
              <a:sym typeface="Calibri"/>
            </a:endParaRPr>
          </a:p>
          <a:p>
            <a:pPr indent="-342900" lvl="1" marL="8001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Healthcare Costs</a:t>
            </a:r>
            <a:endParaRPr b="0" i="0" sz="2400" u="none" cap="none" strike="noStrike">
              <a:solidFill>
                <a:schemeClr val="dk1"/>
              </a:solidFill>
              <a:latin typeface="Calibri"/>
              <a:ea typeface="Calibri"/>
              <a:cs typeface="Calibri"/>
              <a:sym typeface="Calibri"/>
            </a:endParaRPr>
          </a:p>
          <a:p>
            <a:pPr indent="-342900" lvl="2" marL="12573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12 – 15% increase proposed</a:t>
            </a:r>
            <a:endParaRPr b="0" i="0" sz="2400" u="none" cap="none" strike="noStrike">
              <a:solidFill>
                <a:schemeClr val="dk1"/>
              </a:solidFill>
              <a:latin typeface="Calibri"/>
              <a:ea typeface="Calibri"/>
              <a:cs typeface="Calibri"/>
              <a:sym typeface="Calibri"/>
            </a:endParaRPr>
          </a:p>
          <a:p>
            <a:pPr indent="-342900" lvl="2" marL="12573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GAIP significant increases</a:t>
            </a:r>
            <a:endParaRPr b="0" i="0" sz="2400" u="none" cap="none" strike="noStrike">
              <a:solidFill>
                <a:schemeClr val="dk1"/>
              </a:solidFill>
              <a:latin typeface="Calibri"/>
              <a:ea typeface="Calibri"/>
              <a:cs typeface="Calibri"/>
              <a:sym typeface="Calibri"/>
            </a:endParaRPr>
          </a:p>
          <a:p>
            <a:pPr indent="-342900" lvl="1" marL="8001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Hourly Over Recovery</a:t>
            </a:r>
            <a:endParaRPr b="0" i="0" sz="1800" u="none" cap="none" strike="noStrike">
              <a:solidFill>
                <a:schemeClr val="dk1"/>
              </a:solidFill>
              <a:latin typeface="Calibri"/>
              <a:ea typeface="Calibri"/>
              <a:cs typeface="Calibri"/>
              <a:sym typeface="Calibri"/>
            </a:endParaRPr>
          </a:p>
          <a:p>
            <a:pPr indent="-342900" lvl="2" marL="12573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Changes in FLSA wage thresholds</a:t>
            </a:r>
            <a:endParaRPr b="0" i="0" sz="2400" u="none" cap="none" strike="noStrike">
              <a:solidFill>
                <a:schemeClr val="dk1"/>
              </a:solidFill>
              <a:latin typeface="Calibri"/>
              <a:ea typeface="Calibri"/>
              <a:cs typeface="Calibri"/>
              <a:sym typeface="Calibri"/>
            </a:endParaRPr>
          </a:p>
          <a:p>
            <a:pPr indent="-342900" lvl="2" marL="12573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Higher growth in hourly wage base than projected</a:t>
            </a:r>
            <a:endParaRPr b="0" i="0" sz="2400" u="none" cap="none" strike="noStrike">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Compliant Strategies implemented to lessen YOY variance</a:t>
            </a:r>
            <a:endParaRPr sz="2400">
              <a:solidFill>
                <a:schemeClr val="dk1"/>
              </a:solidFill>
              <a:latin typeface="Calibri"/>
              <a:ea typeface="Calibri"/>
              <a:cs typeface="Calibri"/>
              <a:sym typeface="Calibri"/>
            </a:endParaRPr>
          </a:p>
          <a:p>
            <a:pPr indent="-342900" lvl="1" marL="8001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Split O/U recoveries over two years</a:t>
            </a:r>
            <a:endParaRPr b="0" i="0" sz="2400" u="none" cap="none" strike="noStrike">
              <a:solidFill>
                <a:schemeClr val="dk1"/>
              </a:solidFill>
              <a:latin typeface="Calibri"/>
              <a:ea typeface="Calibri"/>
              <a:cs typeface="Calibri"/>
              <a:sym typeface="Calibri"/>
            </a:endParaRPr>
          </a:p>
          <a:p>
            <a:pPr indent="-342900" lvl="1" marL="8001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Averaged Projects when allowable</a:t>
            </a:r>
            <a:endParaRPr b="0" i="0" sz="2400" u="none" cap="none" strike="noStrike">
              <a:solidFill>
                <a:schemeClr val="dk1"/>
              </a:solidFill>
              <a:latin typeface="Calibri"/>
              <a:ea typeface="Calibri"/>
              <a:cs typeface="Calibri"/>
              <a:sym typeface="Calibri"/>
            </a:endParaRPr>
          </a:p>
          <a:p>
            <a:pPr indent="-190500" lvl="1" marL="800100" marR="0" rtl="0" algn="l">
              <a:spcBef>
                <a:spcPts val="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652301" y="585521"/>
            <a:ext cx="7980457" cy="47757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1"/>
              </a:buClr>
              <a:buSzPts val="3000"/>
              <a:buFont typeface="Encode Sans Black"/>
              <a:buNone/>
            </a:pPr>
            <a:r>
              <a:rPr lang="en-US">
                <a:latin typeface="Encode Sans Black"/>
                <a:ea typeface="Encode Sans Black"/>
                <a:cs typeface="Encode Sans Black"/>
                <a:sym typeface="Encode Sans Black"/>
              </a:rPr>
              <a:t>UW Rates – Job Categories</a:t>
            </a:r>
            <a:endParaRPr b="0" sz="2400">
              <a:latin typeface="Encode Sans Black"/>
              <a:ea typeface="Encode Sans Black"/>
              <a:cs typeface="Encode Sans Black"/>
              <a:sym typeface="Encode Sans Black"/>
            </a:endParaRPr>
          </a:p>
        </p:txBody>
      </p:sp>
      <p:pic>
        <p:nvPicPr>
          <p:cNvPr descr="A 3D pie chart in purple, brown, and shades of gray. It's titled &quot;Job Categories by Total Projected FY26 Salary %&quot;" id="111" name="Google Shape;111;p17"/>
          <p:cNvPicPr preferRelativeResize="0"/>
          <p:nvPr/>
        </p:nvPicPr>
        <p:blipFill rotWithShape="1">
          <a:blip r:embed="rId3">
            <a:alphaModFix/>
          </a:blip>
          <a:srcRect b="0" l="0" r="0" t="0"/>
          <a:stretch/>
        </p:blipFill>
        <p:spPr>
          <a:xfrm>
            <a:off x="651361" y="1939988"/>
            <a:ext cx="7841274" cy="426794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513678" y="750980"/>
            <a:ext cx="8116644" cy="6137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4B2E83"/>
              </a:buClr>
              <a:buSzPts val="2800"/>
              <a:buFont typeface="Encode Sans Black"/>
              <a:buNone/>
            </a:pPr>
            <a:r>
              <a:rPr b="1" i="0" lang="en-US" sz="2800" u="none" strike="noStrike">
                <a:solidFill>
                  <a:srgbClr val="4B2E83"/>
                </a:solidFill>
              </a:rPr>
              <a:t>UW FY26 Projected Cost Breakdown (%)</a:t>
            </a:r>
            <a:endParaRPr sz="2800"/>
          </a:p>
        </p:txBody>
      </p:sp>
      <p:pic>
        <p:nvPicPr>
          <p:cNvPr descr="A 3D pie chart entitled, &quot;UW FY26 Projected Cost Breakdown (%)&quot;" id="117" name="Google Shape;117;p18"/>
          <p:cNvPicPr preferRelativeResize="0"/>
          <p:nvPr/>
        </p:nvPicPr>
        <p:blipFill rotWithShape="1">
          <a:blip r:embed="rId3">
            <a:alphaModFix/>
          </a:blip>
          <a:srcRect b="0" l="0" r="0" t="0"/>
          <a:stretch/>
        </p:blipFill>
        <p:spPr>
          <a:xfrm>
            <a:off x="810487" y="1958600"/>
            <a:ext cx="6773883" cy="446963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9"/>
          <p:cNvSpPr txBox="1"/>
          <p:nvPr>
            <p:ph type="title"/>
          </p:nvPr>
        </p:nvSpPr>
        <p:spPr>
          <a:xfrm>
            <a:off x="571357" y="845131"/>
            <a:ext cx="8704788" cy="6137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1"/>
              </a:buClr>
              <a:buSzPts val="2800"/>
              <a:buFont typeface="Encode Sans Black"/>
              <a:buNone/>
            </a:pPr>
            <a:r>
              <a:rPr lang="en-US" sz="2800">
                <a:latin typeface="Encode Sans Black"/>
                <a:ea typeface="Encode Sans Black"/>
                <a:cs typeface="Encode Sans Black"/>
                <a:sym typeface="Encode Sans Black"/>
              </a:rPr>
              <a:t>FY26 BLR Preliminary Rates</a:t>
            </a:r>
            <a:br>
              <a:rPr lang="en-US" sz="2800">
                <a:latin typeface="Encode Sans Black"/>
                <a:ea typeface="Encode Sans Black"/>
                <a:cs typeface="Encode Sans Black"/>
                <a:sym typeface="Encode Sans Black"/>
              </a:rPr>
            </a:br>
            <a:r>
              <a:rPr lang="en-US" sz="2800">
                <a:latin typeface="Encode Sans Black"/>
                <a:ea typeface="Encode Sans Black"/>
                <a:cs typeface="Encode Sans Black"/>
                <a:sym typeface="Encode Sans Black"/>
              </a:rPr>
              <a:t>modeling PEBB proposed rates</a:t>
            </a:r>
            <a:endParaRPr b="0" sz="2800">
              <a:solidFill>
                <a:srgbClr val="000000"/>
              </a:solidFill>
              <a:latin typeface="Encode Sans Black"/>
              <a:ea typeface="Encode Sans Black"/>
              <a:cs typeface="Encode Sans Black"/>
              <a:sym typeface="Encode Sans Black"/>
            </a:endParaRPr>
          </a:p>
        </p:txBody>
      </p:sp>
      <p:graphicFrame>
        <p:nvGraphicFramePr>
          <p:cNvPr id="124" name="Google Shape;124;p19"/>
          <p:cNvGraphicFramePr/>
          <p:nvPr/>
        </p:nvGraphicFramePr>
        <p:xfrm>
          <a:off x="571357" y="1549582"/>
          <a:ext cx="3000000" cy="3000000"/>
        </p:xfrm>
        <a:graphic>
          <a:graphicData uri="http://schemas.openxmlformats.org/drawingml/2006/table">
            <a:tbl>
              <a:tblPr bandRow="1" firstRow="1">
                <a:noFill/>
                <a:tableStyleId>{9EBBF315-9511-4F8E-B768-B3A1F036555A}</a:tableStyleId>
              </a:tblPr>
              <a:tblGrid>
                <a:gridCol w="1635125"/>
                <a:gridCol w="1374900"/>
                <a:gridCol w="1350000"/>
                <a:gridCol w="1611300"/>
                <a:gridCol w="2029975"/>
              </a:tblGrid>
              <a:tr h="685975">
                <a:tc>
                  <a:txBody>
                    <a:bodyPr/>
                    <a:lstStyle/>
                    <a:p>
                      <a:pPr indent="0" lvl="0" marL="0" marR="0" rtl="0" algn="ctr">
                        <a:spcBef>
                          <a:spcPts val="0"/>
                        </a:spcBef>
                        <a:spcAft>
                          <a:spcPts val="0"/>
                        </a:spcAft>
                        <a:buNone/>
                      </a:pPr>
                      <a:r>
                        <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FY24</a:t>
                      </a:r>
                      <a:endParaRPr/>
                    </a:p>
                    <a:p>
                      <a:pPr indent="0" lvl="0" marL="0" marR="0" rtl="0" algn="ctr">
                        <a:spcBef>
                          <a:spcPts val="0"/>
                        </a:spcBef>
                        <a:spcAft>
                          <a:spcPts val="0"/>
                        </a:spcAft>
                        <a:buNone/>
                      </a:pPr>
                      <a:r>
                        <a:rPr lang="en-US" sz="1400" u="none" cap="none" strike="noStrike"/>
                        <a:t>submitted</a:t>
                      </a:r>
                      <a:endParaRPr/>
                    </a:p>
                  </a:txBody>
                  <a:tcPr marT="45725" marB="45725" marR="91450" marL="91450"/>
                </a:tc>
                <a:tc>
                  <a:txBody>
                    <a:bodyPr/>
                    <a:lstStyle/>
                    <a:p>
                      <a:pPr indent="0" lvl="0" marL="0" marR="0" rtl="0" algn="ctr">
                        <a:spcBef>
                          <a:spcPts val="0"/>
                        </a:spcBef>
                        <a:spcAft>
                          <a:spcPts val="0"/>
                        </a:spcAft>
                        <a:buNone/>
                      </a:pPr>
                      <a:r>
                        <a:rPr lang="en-US" sz="1800" u="none" cap="none" strike="noStrike"/>
                        <a:t>FY25 </a:t>
                      </a:r>
                      <a:r>
                        <a:rPr lang="en-US" sz="1400" u="none" cap="none" strike="noStrike"/>
                        <a:t>submitted</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FY26 </a:t>
                      </a:r>
                      <a:r>
                        <a:rPr lang="en-US" sz="1400" u="none" cap="none" strike="noStrike"/>
                        <a:t>preliminary PEBB @$1315</a:t>
                      </a:r>
                      <a:endParaRPr sz="1800" u="none" cap="none" strike="noStrike"/>
                    </a:p>
                  </a:txBody>
                  <a:tcPr marT="45725" marB="45725" marR="91450" marL="91450"/>
                </a:tc>
                <a:tc>
                  <a:txBody>
                    <a:bodyPr/>
                    <a:lstStyle/>
                    <a:p>
                      <a:pPr indent="0" lvl="0" marL="0" marR="0" rtl="0" algn="ctr">
                        <a:spcBef>
                          <a:spcPts val="0"/>
                        </a:spcBef>
                        <a:spcAft>
                          <a:spcPts val="0"/>
                        </a:spcAft>
                        <a:buNone/>
                      </a:pPr>
                      <a:r>
                        <a:rPr lang="en-US" sz="1800" u="none" cap="none" strike="noStrike"/>
                        <a:t>FY26</a:t>
                      </a:r>
                      <a:r>
                        <a:rPr lang="en-US" sz="1400" u="none" cap="none" strike="noStrike"/>
                        <a:t> preliminary</a:t>
                      </a:r>
                      <a:endParaRPr/>
                    </a:p>
                    <a:p>
                      <a:pPr indent="0" lvl="0" marL="0" marR="0" rtl="0" algn="ctr">
                        <a:spcBef>
                          <a:spcPts val="0"/>
                        </a:spcBef>
                        <a:spcAft>
                          <a:spcPts val="0"/>
                        </a:spcAft>
                        <a:buNone/>
                      </a:pPr>
                      <a:r>
                        <a:rPr lang="en-US" sz="1400" u="none" cap="none" strike="noStrike"/>
                        <a:t> PEBB @$1347</a:t>
                      </a:r>
                      <a:endParaRPr/>
                    </a:p>
                  </a:txBody>
                  <a:tcPr marT="45725" marB="45725" marR="91450" marL="91450"/>
                </a:tc>
              </a:tr>
              <a:tr h="397425">
                <a:tc>
                  <a:txBody>
                    <a:bodyPr/>
                    <a:lstStyle/>
                    <a:p>
                      <a:pPr indent="0" lvl="0" marL="0" marR="0" rtl="0" algn="ctr">
                        <a:spcBef>
                          <a:spcPts val="0"/>
                        </a:spcBef>
                        <a:spcAft>
                          <a:spcPts val="0"/>
                        </a:spcAft>
                        <a:buNone/>
                      </a:pPr>
                      <a:r>
                        <a:rPr lang="en-US" sz="1400" u="none" cap="none" strike="noStrike"/>
                        <a:t>Faculty</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22.6</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24.9</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27.5</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27.7</a:t>
                      </a:r>
                      <a:endParaRPr/>
                    </a:p>
                  </a:txBody>
                  <a:tcPr marT="45725" marB="45725" marR="91450" marL="91450" anchor="ctr"/>
                </a:tc>
              </a:tr>
              <a:tr h="544575">
                <a:tc>
                  <a:txBody>
                    <a:bodyPr/>
                    <a:lstStyle/>
                    <a:p>
                      <a:pPr indent="0" lvl="0" marL="0" marR="0" rtl="0" algn="ctr">
                        <a:spcBef>
                          <a:spcPts val="0"/>
                        </a:spcBef>
                        <a:spcAft>
                          <a:spcPts val="0"/>
                        </a:spcAft>
                        <a:buNone/>
                      </a:pPr>
                      <a:r>
                        <a:rPr lang="en-US" sz="1400" u="none" cap="none" strike="noStrike"/>
                        <a:t>Medical Residents</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28.5</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29.3</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31.2</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31.7</a:t>
                      </a:r>
                      <a:endParaRPr/>
                    </a:p>
                  </a:txBody>
                  <a:tcPr marT="45725" marB="45725" marR="91450" marL="91450" anchor="ctr"/>
                </a:tc>
              </a:tr>
              <a:tr h="608650">
                <a:tc>
                  <a:txBody>
                    <a:bodyPr/>
                    <a:lstStyle/>
                    <a:p>
                      <a:pPr indent="0" lvl="0" marL="0" marR="0" rtl="0" algn="ctr">
                        <a:spcBef>
                          <a:spcPts val="0"/>
                        </a:spcBef>
                        <a:spcAft>
                          <a:spcPts val="0"/>
                        </a:spcAft>
                        <a:buNone/>
                      </a:pPr>
                      <a:r>
                        <a:rPr lang="en-US" sz="1400" u="none" cap="none" strike="noStrike"/>
                        <a:t>Grad Students</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18.2</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18.7</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29.2</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n/c *GAIP</a:t>
                      </a:r>
                      <a:endParaRPr/>
                    </a:p>
                  </a:txBody>
                  <a:tcPr marT="45725" marB="45725" marR="91450" marL="91450" anchor="ctr"/>
                </a:tc>
              </a:tr>
              <a:tr h="608650">
                <a:tc>
                  <a:txBody>
                    <a:bodyPr/>
                    <a:lstStyle/>
                    <a:p>
                      <a:pPr indent="0" lvl="0" marL="0" marR="0" rtl="0" algn="ctr">
                        <a:spcBef>
                          <a:spcPts val="0"/>
                        </a:spcBef>
                        <a:spcAft>
                          <a:spcPts val="0"/>
                        </a:spcAft>
                        <a:buNone/>
                      </a:pPr>
                      <a:r>
                        <a:rPr lang="en-US" sz="1400" u="none" cap="none" strike="noStrike"/>
                        <a:t>Post Doc Trainees</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16.3</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18.7</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25.4</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25.8</a:t>
                      </a:r>
                      <a:endParaRPr/>
                    </a:p>
                  </a:txBody>
                  <a:tcPr marT="45725" marB="45725" marR="91450" marL="91450" anchor="ctr"/>
                </a:tc>
              </a:tr>
              <a:tr h="397425">
                <a:tc>
                  <a:txBody>
                    <a:bodyPr/>
                    <a:lstStyle/>
                    <a:p>
                      <a:pPr indent="0" lvl="0" marL="0" marR="0" rtl="0" algn="ctr">
                        <a:spcBef>
                          <a:spcPts val="0"/>
                        </a:spcBef>
                        <a:spcAft>
                          <a:spcPts val="0"/>
                        </a:spcAft>
                        <a:buNone/>
                      </a:pPr>
                      <a:r>
                        <a:rPr lang="en-US" sz="1400" u="none" cap="none" strike="noStrike"/>
                        <a:t>Classified</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38.1</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34.4</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37.5</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37.9</a:t>
                      </a:r>
                      <a:endParaRPr/>
                    </a:p>
                  </a:txBody>
                  <a:tcPr marT="45725" marB="45725" marR="91450" marL="91450" anchor="ctr"/>
                </a:tc>
              </a:tr>
              <a:tr h="397425">
                <a:tc>
                  <a:txBody>
                    <a:bodyPr/>
                    <a:lstStyle/>
                    <a:p>
                      <a:pPr indent="0" lvl="0" marL="0" marR="0" rtl="0" algn="ctr">
                        <a:spcBef>
                          <a:spcPts val="0"/>
                        </a:spcBef>
                        <a:spcAft>
                          <a:spcPts val="0"/>
                        </a:spcAft>
                        <a:buNone/>
                      </a:pPr>
                      <a:r>
                        <a:rPr lang="en-US" sz="1400" u="none" cap="none" strike="noStrike"/>
                        <a:t>Pro Staff</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30.0</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30.3</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32.0</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32.4</a:t>
                      </a:r>
                      <a:endParaRPr/>
                    </a:p>
                  </a:txBody>
                  <a:tcPr marT="45725" marB="45725" marR="91450" marL="91450" anchor="ctr"/>
                </a:tc>
              </a:tr>
              <a:tr h="397425">
                <a:tc>
                  <a:txBody>
                    <a:bodyPr/>
                    <a:lstStyle/>
                    <a:p>
                      <a:pPr indent="0" lvl="0" marL="0" marR="0" rtl="0" algn="ctr">
                        <a:spcBef>
                          <a:spcPts val="0"/>
                        </a:spcBef>
                        <a:spcAft>
                          <a:spcPts val="0"/>
                        </a:spcAft>
                        <a:buNone/>
                      </a:pPr>
                      <a:r>
                        <a:rPr lang="en-US" sz="1400" u="none" cap="none" strike="noStrike"/>
                        <a:t>Hourly</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21.2</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23.0</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15.0</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15.2</a:t>
                      </a:r>
                      <a:endParaRPr/>
                    </a:p>
                  </a:txBody>
                  <a:tcPr marT="45725" marB="45725" marR="91450" marL="91450" anchor="ctr"/>
                </a:tc>
              </a:tr>
              <a:tr h="608650">
                <a:tc>
                  <a:txBody>
                    <a:bodyPr/>
                    <a:lstStyle/>
                    <a:p>
                      <a:pPr indent="0" lvl="0" marL="0" marR="0" rtl="0" algn="ctr">
                        <a:spcBef>
                          <a:spcPts val="0"/>
                        </a:spcBef>
                        <a:spcAft>
                          <a:spcPts val="0"/>
                        </a:spcAft>
                        <a:buNone/>
                      </a:pPr>
                      <a:r>
                        <a:rPr lang="en-US" sz="1400" u="none" cap="none" strike="noStrike"/>
                        <a:t>Pre Doc Trainees</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25.2</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22.5</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29.4</a:t>
                      </a:r>
                      <a:endParaRPr/>
                    </a:p>
                  </a:txBody>
                  <a:tcPr marT="45725" marB="45725" marR="91450" marL="91450" anchor="ctr"/>
                </a:tc>
                <a:tc>
                  <a:txBody>
                    <a:bodyPr/>
                    <a:lstStyle/>
                    <a:p>
                      <a:pPr indent="0" lvl="0" marL="0" marR="0" rtl="0" algn="ctr">
                        <a:spcBef>
                          <a:spcPts val="0"/>
                        </a:spcBef>
                        <a:spcAft>
                          <a:spcPts val="0"/>
                        </a:spcAft>
                        <a:buNone/>
                      </a:pPr>
                      <a:r>
                        <a:rPr lang="en-US" sz="1800" u="none" cap="none" strike="noStrike"/>
                        <a:t>n/c *GAIP</a:t>
                      </a:r>
                      <a:endParaRPr/>
                    </a:p>
                  </a:txBody>
                  <a:tcPr marT="45725" marB="45725" marR="91450" marL="91450" anchor="ct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Custom Design">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