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embeddedFontLst>
    <p:embeddedFont>
      <p:font typeface="Encode Sans" panose="020B0604020202020204" charset="0"/>
      <p:regular r:id="rId16"/>
      <p:bold r:id="rId17"/>
    </p:embeddedFont>
    <p:embeddedFont>
      <p:font typeface="Encode Sans Black" panose="020B0604020202020204" charset="0"/>
      <p:bold r:id="rId18"/>
    </p:embeddedFont>
    <p:embeddedFont>
      <p:font typeface="Merriweather Sans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38" y="10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Mandy introduces and aligns to AIDE initiative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b="0"/>
            </a:br>
            <a:endParaRPr/>
          </a:p>
        </p:txBody>
      </p:sp>
      <p:sp>
        <p:nvSpPr>
          <p:cNvPr id="213" name="Google Shape;21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Mandy -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Aron will walk through what's available as a reminder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I will return to promote a survey for needs assessment</a:t>
            </a: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Aron – review the usability of the BI portal.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Type = Reports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Subject Area = Research </a:t>
            </a: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Aron – review Dashboards. and this time show support group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Aron – Review Reports available at Jim's SharePoint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unassigned Subawards </a:t>
            </a: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Aron – Review Reports available at Jim's SharePoint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ASR's related to processed ADVS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Research Award Funding (w/ Methodology!)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 Applications, Awards and Related Requests</a:t>
            </a: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Aron – and here's where I'll turn it back over to Mandy</a:t>
            </a:r>
            <a:endParaRPr/>
          </a:p>
        </p:txBody>
      </p:sp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Mandy - </a:t>
            </a:r>
            <a:endParaRPr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685814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28676" y="1831426"/>
            <a:ext cx="7486650" cy="319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75"/>
              <a:buFont typeface="Encode Sans Black"/>
              <a:buNone/>
              <a:defRPr sz="4875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Google Shape;69;p1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9" name="Google Shape;79;p1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1247" y="365069"/>
            <a:ext cx="4990301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Black"/>
              <a:buNone/>
              <a:defRPr sz="210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15" y="1437805"/>
            <a:ext cx="138580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21469" y="1742737"/>
            <a:ext cx="5003006" cy="409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5657851" y="0"/>
            <a:ext cx="3486150" cy="603885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6038850"/>
            <a:ext cx="9144000" cy="819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125" y="6242482"/>
            <a:ext cx="482876" cy="43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31248" y="365069"/>
            <a:ext cx="5012278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Black"/>
              <a:buNone/>
              <a:defRPr sz="210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15" y="1437805"/>
            <a:ext cx="1066561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31248" y="1730667"/>
            <a:ext cx="5012278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321469" y="2508997"/>
            <a:ext cx="5025039" cy="331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˃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Encode Sans Black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3"/>
          </p:nvPr>
        </p:nvSpPr>
        <p:spPr>
          <a:xfrm>
            <a:off x="5657851" y="0"/>
            <a:ext cx="3486150" cy="603885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0" y="6038850"/>
            <a:ext cx="9144000" cy="819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125" y="6242482"/>
            <a:ext cx="482876" cy="43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31248" y="365069"/>
            <a:ext cx="8488903" cy="99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Encode Sans Black"/>
              <a:buNone/>
              <a:defRPr sz="210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15" y="1437805"/>
            <a:ext cx="1066561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04515" y="1734740"/>
            <a:ext cx="3967460" cy="380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04515" y="5658983"/>
            <a:ext cx="396746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4772026" y="1734740"/>
            <a:ext cx="3967460" cy="380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4"/>
          </p:nvPr>
        </p:nvSpPr>
        <p:spPr>
          <a:xfrm>
            <a:off x="4772026" y="5658983"/>
            <a:ext cx="396746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ncode Sans Black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6038850"/>
            <a:ext cx="9144000" cy="819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1125" y="6242482"/>
            <a:ext cx="482876" cy="43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W9229i_wGkSZoBYqxQYL0nclPm6GAzhPjyaQWAR-VNhUMzZUOE0xRFdWMklUUkZUUlJWSVVZSDFIQi4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portal.uw.edu/catalog?sa=resear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portal.uw.edu/catalog?sa=resear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ilchi.mp/325e52063231/instructions-for-unassigned-subawards-report?e=0aead02f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828676" y="1831426"/>
            <a:ext cx="7486650" cy="319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Encode Sans Black"/>
              <a:buNone/>
            </a:pPr>
            <a:r>
              <a:rPr lang="en-US"/>
              <a:t>OR Strategic Plan</a:t>
            </a:r>
            <a:endParaRPr/>
          </a:p>
        </p:txBody>
      </p:sp>
      <p:pic>
        <p:nvPicPr>
          <p:cNvPr id="87" name="Google Shape;87;p16" descr="Colorful sky on mountaintop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857143"/>
            <a:ext cx="9144000" cy="514360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463379" y="2378106"/>
            <a:ext cx="6266285" cy="239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50"/>
              <a:buFont typeface="Open Sans"/>
              <a:buNone/>
            </a:pPr>
            <a:r>
              <a:rPr lang="en-US" sz="405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Reporting Needs Intake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42900" y="5212810"/>
            <a:ext cx="24865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331247" y="686437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Metrics &amp; reports in development</a:t>
            </a:r>
            <a:endParaRPr/>
          </a:p>
        </p:txBody>
      </p:sp>
      <p:grpSp>
        <p:nvGrpSpPr>
          <p:cNvPr id="202" name="Google Shape;202;p25" descr="A purple textbox entitled &quot;What do you wish you had&quot;"/>
          <p:cNvGrpSpPr/>
          <p:nvPr/>
        </p:nvGrpSpPr>
        <p:grpSpPr>
          <a:xfrm>
            <a:off x="388605" y="2319940"/>
            <a:ext cx="2501010" cy="835853"/>
            <a:chOff x="3804955" y="15245"/>
            <a:chExt cx="3334680" cy="1114470"/>
          </a:xfrm>
        </p:grpSpPr>
        <p:sp>
          <p:nvSpPr>
            <p:cNvPr id="203" name="Google Shape;203;p25"/>
            <p:cNvSpPr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25"/>
            <p:cNvSpPr txBox="1"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you wish you had?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5" descr="A bulleted list of options reading (from top to bottom) &quot;Redevelopment of legacy reports &amp; dashboards, &quot;New metrics &amp; reports&quot;, and &quot;Other needs&quot;."/>
          <p:cNvGrpSpPr/>
          <p:nvPr/>
        </p:nvGrpSpPr>
        <p:grpSpPr>
          <a:xfrm>
            <a:off x="388605" y="3155793"/>
            <a:ext cx="2501010" cy="1980518"/>
            <a:chOff x="3804955" y="1129716"/>
            <a:chExt cx="3334680" cy="2640690"/>
          </a:xfrm>
        </p:grpSpPr>
        <p:sp>
          <p:nvSpPr>
            <p:cNvPr id="206" name="Google Shape;206;p25"/>
            <p:cNvSpPr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25"/>
            <p:cNvSpPr txBox="1"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New metrics &amp;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8" name="Google Shape;208;p25" descr="A sample screenshot of various University of Washington report types from the UW BI Portal. The header of the list reads (from left to right) &quot;High Priority&quot;, &quot;Medium Priority&quot;, &quot;Low Priority&quot;, and &quot;Not a priority&quot;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537" y="1990119"/>
            <a:ext cx="3058850" cy="319755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p25"/>
          <p:cNvSpPr txBox="1"/>
          <p:nvPr/>
        </p:nvSpPr>
        <p:spPr>
          <a:xfrm>
            <a:off x="331247" y="625957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331247" y="682253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We want to hear from you!</a:t>
            </a:r>
            <a:endParaRPr/>
          </a:p>
        </p:txBody>
      </p:sp>
      <p:grpSp>
        <p:nvGrpSpPr>
          <p:cNvPr id="216" name="Google Shape;216;p26" descr="A purple text box reading &quot;Please send us your reporting usage and needs info by 3/20&quot;"/>
          <p:cNvGrpSpPr/>
          <p:nvPr/>
        </p:nvGrpSpPr>
        <p:grpSpPr>
          <a:xfrm>
            <a:off x="467779" y="2226800"/>
            <a:ext cx="8208443" cy="1228921"/>
            <a:chOff x="623704" y="2020618"/>
            <a:chExt cx="10944591" cy="792356"/>
          </a:xfrm>
        </p:grpSpPr>
        <p:sp>
          <p:nvSpPr>
            <p:cNvPr id="217" name="Google Shape;217;p26"/>
            <p:cNvSpPr/>
            <p:nvPr/>
          </p:nvSpPr>
          <p:spPr>
            <a:xfrm>
              <a:off x="623704" y="2020618"/>
              <a:ext cx="10944591" cy="410569"/>
            </a:xfrm>
            <a:custGeom>
              <a:avLst/>
              <a:gdLst/>
              <a:ahLst/>
              <a:cxnLst/>
              <a:rect l="l" t="t" r="r" b="b"/>
              <a:pathLst>
                <a:path w="10944591" h="643682" extrusionOk="0">
                  <a:moveTo>
                    <a:pt x="0" y="0"/>
                  </a:moveTo>
                  <a:lnTo>
                    <a:pt x="10944591" y="0"/>
                  </a:lnTo>
                  <a:lnTo>
                    <a:pt x="10944591" y="643682"/>
                  </a:lnTo>
                  <a:lnTo>
                    <a:pt x="0" y="643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Please send us your reporting usage and needs info by 3/20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623704" y="2533353"/>
              <a:ext cx="10944591" cy="279621"/>
            </a:xfrm>
            <a:custGeom>
              <a:avLst/>
              <a:gdLst/>
              <a:ahLst/>
              <a:cxnLst/>
              <a:rect l="l" t="t" r="r" b="b"/>
              <a:pathLst>
                <a:path w="10944591" h="279621" extrusionOk="0">
                  <a:moveTo>
                    <a:pt x="0" y="0"/>
                  </a:moveTo>
                  <a:lnTo>
                    <a:pt x="10944591" y="0"/>
                  </a:lnTo>
                  <a:lnTo>
                    <a:pt x="10944591" y="279621"/>
                  </a:lnTo>
                  <a:lnTo>
                    <a:pt x="0" y="27962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60600" tIns="19050" rIns="106675" bIns="19050" anchor="t" anchorCtr="0">
              <a:noAutofit/>
            </a:bodyPr>
            <a:lstStyle/>
            <a:p>
              <a:pPr marL="171450" marR="0" lvl="1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1500"/>
                <a:buFont typeface="Open Sans"/>
                <a:buChar char="•"/>
              </a:pPr>
              <a:r>
                <a:rPr lang="en-US" sz="1500" b="0" i="0" u="sng" strike="noStrike" cap="none">
                  <a:solidFill>
                    <a:srgbClr val="0000FF"/>
                  </a:solidFill>
                  <a:latin typeface="Open Sans"/>
                  <a:ea typeface="Open Sans"/>
                  <a:cs typeface="Open Sans"/>
                  <a:sym typeface="Open San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https://forms.office.com/Pages/ResponsePage.aspx?id=W9229i_wGkSZoBYqxQYL0nclPm6GAzhPjyaQWAR-VNhUMzZUOE0xRFdWMklUUkZUUlJWSVVZSDFIQi4u</a:t>
              </a:r>
              <a:r>
                <a:rPr lang="en-US" sz="1500" b="0" i="0" u="none" strike="noStrike" cap="none">
                  <a:solidFill>
                    <a:srgbClr val="0000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26"/>
          <p:cNvSpPr txBox="1"/>
          <p:nvPr/>
        </p:nvSpPr>
        <p:spPr>
          <a:xfrm>
            <a:off x="331247" y="624907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31247" y="690640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We want to know about your reporting needs</a:t>
            </a:r>
            <a:endParaRPr/>
          </a:p>
        </p:txBody>
      </p:sp>
      <p:grpSp>
        <p:nvGrpSpPr>
          <p:cNvPr id="96" name="Google Shape;96;p17" descr="Two purple textboxes beside each other. One is entitled &quot;Which do you use?&quot; and the other &quot;What do you wish you had?&quot;"/>
          <p:cNvGrpSpPr/>
          <p:nvPr/>
        </p:nvGrpSpPr>
        <p:grpSpPr>
          <a:xfrm>
            <a:off x="378521" y="2291023"/>
            <a:ext cx="8208362" cy="2774505"/>
            <a:chOff x="40" y="32366"/>
            <a:chExt cx="8208362" cy="2774505"/>
          </a:xfrm>
        </p:grpSpPr>
        <p:sp>
          <p:nvSpPr>
            <p:cNvPr id="97" name="Google Shape;97;p17"/>
            <p:cNvSpPr/>
            <p:nvPr/>
          </p:nvSpPr>
          <p:spPr>
            <a:xfrm>
              <a:off x="40" y="32366"/>
              <a:ext cx="3835683" cy="1100055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7"/>
            <p:cNvSpPr txBox="1"/>
            <p:nvPr/>
          </p:nvSpPr>
          <p:spPr>
            <a:xfrm>
              <a:off x="40" y="32366"/>
              <a:ext cx="3835683" cy="11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Encode Sans Black"/>
                <a:buNone/>
              </a:pPr>
              <a:r>
                <a:rPr lang="en-US" sz="2800" b="0" i="0" u="none" strike="noStrike" cap="none">
                  <a:solidFill>
                    <a:schemeClr val="lt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Which</a:t>
              </a:r>
              <a:r>
                <a:rPr lang="en-US" sz="2800" b="0" i="0" u="none" strike="noStrike" cap="non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40" y="1132422"/>
              <a:ext cx="3835683" cy="1674449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40" y="1132422"/>
              <a:ext cx="3835683" cy="16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372719" y="32366"/>
              <a:ext cx="3835683" cy="1100055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4372719" y="32366"/>
              <a:ext cx="3835683" cy="11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800"/>
                <a:buFont typeface="Open Sans"/>
                <a:buNone/>
              </a:pPr>
              <a:r>
                <a:rPr lang="en-US" sz="2800" b="0" i="0" u="none" strike="noStrike" cap="non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</a:t>
              </a:r>
              <a:r>
                <a:rPr lang="en-US" sz="2800" b="0" i="0" u="none" strike="noStrike" cap="none">
                  <a:solidFill>
                    <a:schemeClr val="lt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do you wish you had</a:t>
              </a:r>
              <a:r>
                <a:rPr lang="en-US" sz="2800" b="0" i="0" u="none" strike="noStrike" cap="none">
                  <a:solidFill>
                    <a:schemeClr val="lt2"/>
                  </a:solidFill>
                  <a:latin typeface="Open Sans"/>
                  <a:ea typeface="Open Sans"/>
                  <a:cs typeface="Open Sans"/>
                  <a:sym typeface="Open Sans"/>
                </a:rPr>
                <a:t>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4372719" y="1132422"/>
              <a:ext cx="3835683" cy="1674449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4372719" y="1132422"/>
              <a:ext cx="3835683" cy="1674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New</a:t>
              </a:r>
              <a:r>
                <a:rPr lang="en-US" sz="2000" b="0" i="0" u="none" strike="noStrike" cap="none">
                  <a:solidFill>
                    <a:schemeClr val="dk2"/>
                  </a:solidFill>
                  <a:latin typeface="Encode Sans Black"/>
                  <a:ea typeface="Encode Sans Black"/>
                  <a:cs typeface="Encode Sans Black"/>
                  <a:sym typeface="Encode Sans Black"/>
                </a:rPr>
                <a:t> </a:t>
              </a: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reports</a:t>
              </a:r>
              <a:r>
                <a:rPr lang="en-US" sz="2000" b="0" i="0" u="none" strike="noStrike" cap="none">
                  <a:solidFill>
                    <a:schemeClr val="dk2"/>
                  </a:solidFill>
                  <a:latin typeface="Encode Sans Black"/>
                  <a:ea typeface="Encode Sans Black"/>
                  <a:cs typeface="Encode Sans Black"/>
                  <a:sym typeface="Encode Sans Black"/>
                </a:rPr>
                <a:t> </a:t>
              </a:r>
              <a:r>
                <a:rPr lang="en-US" sz="2000" b="0" i="0" u="none" strike="noStrike" cap="none">
                  <a:solidFill>
                    <a:schemeClr val="dk2"/>
                  </a:solidFill>
                  <a:latin typeface="Encode Sans"/>
                  <a:ea typeface="Encode Sans"/>
                  <a:cs typeface="Encode Sans"/>
                  <a:sym typeface="Encode Sans"/>
                </a:rPr>
                <a:t>&amp;</a:t>
              </a: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analytics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2"/>
                </a:buClr>
                <a:buSzPts val="2000"/>
                <a:buFont typeface="Open Sans"/>
                <a:buChar char="•"/>
              </a:pPr>
              <a:r>
                <a:rPr lang="en-US" sz="20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</a:t>
              </a:r>
              <a:endPara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5" name="Google Shape;105;p17"/>
          <p:cNvSpPr txBox="1"/>
          <p:nvPr/>
        </p:nvSpPr>
        <p:spPr>
          <a:xfrm>
            <a:off x="331247" y="620712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31247" y="739396"/>
            <a:ext cx="8292323" cy="69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BI Portal Reports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2" name="Google Shape;112;p18" descr="A purple textbox entitled &quot;Which do you use?&quot;"/>
          <p:cNvGrpSpPr/>
          <p:nvPr/>
        </p:nvGrpSpPr>
        <p:grpSpPr>
          <a:xfrm>
            <a:off x="330643" y="2059747"/>
            <a:ext cx="2843910" cy="2549670"/>
            <a:chOff x="627124" y="1899663"/>
            <a:chExt cx="3911040" cy="3764535"/>
          </a:xfrm>
        </p:grpSpPr>
        <p:sp>
          <p:nvSpPr>
            <p:cNvPr id="113" name="Google Shape;113;p18"/>
            <p:cNvSpPr/>
            <p:nvPr/>
          </p:nvSpPr>
          <p:spPr>
            <a:xfrm>
              <a:off x="627124" y="1899663"/>
              <a:ext cx="3911040" cy="716537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27124" y="2641600"/>
              <a:ext cx="3911040" cy="3022598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" name="Google Shape;115;p18" descr="A sample screenshot of the UW BI Portal website's catalog webpage."/>
          <p:cNvPicPr preferRelativeResize="0"/>
          <p:nvPr/>
        </p:nvPicPr>
        <p:blipFill rotWithShape="1">
          <a:blip r:embed="rId3">
            <a:alphaModFix/>
          </a:blip>
          <a:srcRect l="11281" r="10296" b="3973"/>
          <a:stretch/>
        </p:blipFill>
        <p:spPr>
          <a:xfrm>
            <a:off x="3854451" y="1535507"/>
            <a:ext cx="4546610" cy="325239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18"/>
          <p:cNvSpPr txBox="1"/>
          <p:nvPr/>
        </p:nvSpPr>
        <p:spPr>
          <a:xfrm>
            <a:off x="222251" y="4787901"/>
            <a:ext cx="40132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350"/>
              <a:buFont typeface="Open Sans"/>
              <a:buNone/>
            </a:pPr>
            <a:r>
              <a:rPr lang="en-US" sz="1350" b="0" i="0" u="sng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https://biportal.uw.edu/catalog?sa=research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Open Sans"/>
              <a:buNone/>
            </a:pPr>
            <a:endParaRPr sz="135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30597" y="6249074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31247" y="739402"/>
            <a:ext cx="8292323" cy="69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BI Portal Dashboards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4" name="Google Shape;124;p19" descr="A purple textbox entitled &quot;Which do you use?&quot; &quot;BI Portal Dashboards&quot; is bolded below the title."/>
          <p:cNvGrpSpPr/>
          <p:nvPr/>
        </p:nvGrpSpPr>
        <p:grpSpPr>
          <a:xfrm>
            <a:off x="330642" y="2059747"/>
            <a:ext cx="2972234" cy="2543321"/>
            <a:chOff x="627123" y="1899663"/>
            <a:chExt cx="3738715" cy="3755161"/>
          </a:xfrm>
        </p:grpSpPr>
        <p:sp>
          <p:nvSpPr>
            <p:cNvPr id="125" name="Google Shape;125;p19"/>
            <p:cNvSpPr/>
            <p:nvPr/>
          </p:nvSpPr>
          <p:spPr>
            <a:xfrm>
              <a:off x="627123" y="1899663"/>
              <a:ext cx="3738713" cy="716537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627124" y="2641600"/>
              <a:ext cx="3738714" cy="3013224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9" descr="A sample screenshot of the UW BI Portal website's catalog webpage."/>
          <p:cNvPicPr preferRelativeResize="0"/>
          <p:nvPr/>
        </p:nvPicPr>
        <p:blipFill rotWithShape="1">
          <a:blip r:embed="rId3">
            <a:alphaModFix/>
          </a:blip>
          <a:srcRect l="11747" r="12046" b="5469"/>
          <a:stretch/>
        </p:blipFill>
        <p:spPr>
          <a:xfrm>
            <a:off x="3997937" y="1494992"/>
            <a:ext cx="4814817" cy="3200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222251" y="4787901"/>
            <a:ext cx="40132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350"/>
              <a:buFont typeface="Open Sans"/>
              <a:buNone/>
            </a:pPr>
            <a:r>
              <a:rPr lang="en-US" sz="1350" b="0" i="0" u="sng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https://biportal.uw.edu/catalog?sa=research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Open Sans"/>
              <a:buNone/>
            </a:pPr>
            <a:endParaRPr sz="135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331247" y="6259549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31247" y="678058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Research Key Reports SharePoint Folder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6" name="Google Shape;136;p20" descr="A purple textbox entitled &quot;Which do you use?&quot; &quot;Research Key Reports&quot; is bolded beneath the title."/>
          <p:cNvGrpSpPr/>
          <p:nvPr/>
        </p:nvGrpSpPr>
        <p:grpSpPr>
          <a:xfrm>
            <a:off x="470343" y="2281998"/>
            <a:ext cx="2881698" cy="2816371"/>
            <a:chOff x="627124" y="1899663"/>
            <a:chExt cx="3051298" cy="3755161"/>
          </a:xfrm>
        </p:grpSpPr>
        <p:sp>
          <p:nvSpPr>
            <p:cNvPr id="137" name="Google Shape;137;p20"/>
            <p:cNvSpPr/>
            <p:nvPr/>
          </p:nvSpPr>
          <p:spPr>
            <a:xfrm>
              <a:off x="627124" y="1899663"/>
              <a:ext cx="3038347" cy="1114470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627124" y="3014134"/>
              <a:ext cx="3051298" cy="2640690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9" name="Google Shape;139;p20" descr="A sample screenshot of a folder path in a tab labelled &quot;Key Reports&quot;"/>
          <p:cNvPicPr preferRelativeResize="0"/>
          <p:nvPr/>
        </p:nvPicPr>
        <p:blipFill rotWithShape="1">
          <a:blip r:embed="rId3">
            <a:alphaModFix/>
          </a:blip>
          <a:srcRect r="61944" b="5182"/>
          <a:stretch/>
        </p:blipFill>
        <p:spPr>
          <a:xfrm>
            <a:off x="5997848" y="1982864"/>
            <a:ext cx="2881698" cy="16865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3451608" y="3870802"/>
            <a:ext cx="4714109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rPr>
              <a:t>Unassigned Subaward Requests</a:t>
            </a:r>
            <a:endParaRPr sz="180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4313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1800"/>
              <a:buFont typeface="Open Sans"/>
              <a:buNone/>
            </a:pPr>
            <a:r>
              <a:rPr lang="en-US" sz="1800" b="0" i="0" u="sng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 for accessing, downloading and refreshing Excel workbooks in the Key Reports folder</a:t>
            </a:r>
            <a:r>
              <a:rPr lang="en-US"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b="0" i="0" u="none" strike="noStrike" cap="none">
              <a:solidFill>
                <a:srgbClr val="3200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4313" marR="0" lvl="0" indent="-128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331247" y="6291024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331247" y="682242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Research Key Reports </a:t>
            </a:r>
            <a:endParaRPr b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8" name="Google Shape;148;p21" descr="A purple textbox entitled &quot;Which do you use?&quot; &quot;Research Key Reports&quot; is bolded beneath the title."/>
          <p:cNvGrpSpPr/>
          <p:nvPr/>
        </p:nvGrpSpPr>
        <p:grpSpPr>
          <a:xfrm>
            <a:off x="470343" y="2281998"/>
            <a:ext cx="2816768" cy="2816371"/>
            <a:chOff x="627124" y="1899663"/>
            <a:chExt cx="3591551" cy="3755161"/>
          </a:xfrm>
        </p:grpSpPr>
        <p:sp>
          <p:nvSpPr>
            <p:cNvPr id="149" name="Google Shape;149;p21"/>
            <p:cNvSpPr/>
            <p:nvPr/>
          </p:nvSpPr>
          <p:spPr>
            <a:xfrm>
              <a:off x="627124" y="1899663"/>
              <a:ext cx="3591551" cy="1114470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27124" y="3014134"/>
              <a:ext cx="3591551" cy="2640690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1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1" name="Google Shape;151;p21" descr="A sample screenshot of a folder path within the &quot;Under_Construction&quot; tab."/>
          <p:cNvPicPr preferRelativeResize="0"/>
          <p:nvPr/>
        </p:nvPicPr>
        <p:blipFill rotWithShape="1">
          <a:blip r:embed="rId3">
            <a:alphaModFix/>
          </a:blip>
          <a:srcRect r="5675"/>
          <a:stretch/>
        </p:blipFill>
        <p:spPr>
          <a:xfrm>
            <a:off x="3461325" y="1450911"/>
            <a:ext cx="5296250" cy="2386013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1" descr="A screenshot of the various ASR sub-categories drop-down menu selection items."/>
          <p:cNvPicPr preferRelativeResize="0"/>
          <p:nvPr/>
        </p:nvPicPr>
        <p:blipFill rotWithShape="1">
          <a:blip r:embed="rId4">
            <a:alphaModFix/>
          </a:blip>
          <a:srcRect t="8560" r="282" b="16535"/>
          <a:stretch/>
        </p:blipFill>
        <p:spPr>
          <a:xfrm>
            <a:off x="5191785" y="3419749"/>
            <a:ext cx="2233450" cy="244210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21"/>
          <p:cNvSpPr txBox="1"/>
          <p:nvPr/>
        </p:nvSpPr>
        <p:spPr>
          <a:xfrm>
            <a:off x="331247" y="6196649"/>
            <a:ext cx="11385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331247" y="682243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Workday Reports</a:t>
            </a:r>
            <a:endParaRPr/>
          </a:p>
        </p:txBody>
      </p:sp>
      <p:grpSp>
        <p:nvGrpSpPr>
          <p:cNvPr id="160" name="Google Shape;160;p22" descr="A purple textbox entitled &quot;Which do you use?&quot; &quot;Workday Reports&quot; is bolded below the title."/>
          <p:cNvGrpSpPr/>
          <p:nvPr/>
        </p:nvGrpSpPr>
        <p:grpSpPr>
          <a:xfrm>
            <a:off x="470343" y="2281998"/>
            <a:ext cx="2816768" cy="2816371"/>
            <a:chOff x="627124" y="1899663"/>
            <a:chExt cx="3334680" cy="3755161"/>
          </a:xfrm>
        </p:grpSpPr>
        <p:sp>
          <p:nvSpPr>
            <p:cNvPr id="161" name="Google Shape;161;p22"/>
            <p:cNvSpPr/>
            <p:nvPr/>
          </p:nvSpPr>
          <p:spPr>
            <a:xfrm>
              <a:off x="627124" y="1899663"/>
              <a:ext cx="3334680" cy="1114470"/>
            </a:xfrm>
            <a:custGeom>
              <a:avLst/>
              <a:gdLst/>
              <a:ahLst/>
              <a:cxnLst/>
              <a:rect l="l" t="t" r="r" b="b"/>
              <a:pathLst>
                <a:path w="3334680" h="111447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1114470"/>
                  </a:lnTo>
                  <a:lnTo>
                    <a:pt x="0" y="1114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Which do you use?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627124" y="3014134"/>
              <a:ext cx="3334680" cy="2640690"/>
            </a:xfrm>
            <a:custGeom>
              <a:avLst/>
              <a:gdLst/>
              <a:ahLst/>
              <a:cxnLst/>
              <a:rect l="l" t="t" r="r" b="b"/>
              <a:pathLst>
                <a:path w="3334680" h="2640690" extrusionOk="0">
                  <a:moveTo>
                    <a:pt x="0" y="0"/>
                  </a:moveTo>
                  <a:lnTo>
                    <a:pt x="3334680" y="0"/>
                  </a:lnTo>
                  <a:lnTo>
                    <a:pt x="3334680" y="2640690"/>
                  </a:lnTo>
                  <a:lnTo>
                    <a:pt x="0" y="2640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BI Portal Dashboards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 Key Reports</a:t>
              </a:r>
              <a:endParaRPr sz="21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32006E"/>
                </a:buClr>
                <a:buSzPts val="2100"/>
                <a:buFont typeface="Open Sans"/>
                <a:buChar char="•"/>
              </a:pPr>
              <a:r>
                <a:rPr lang="en-US" sz="210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Workday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" name="Google Shape;163;p22" descr="A vertical list of various serial numbers."/>
          <p:cNvPicPr preferRelativeResize="0"/>
          <p:nvPr/>
        </p:nvPicPr>
        <p:blipFill rotWithShape="1">
          <a:blip r:embed="rId3">
            <a:alphaModFix/>
          </a:blip>
          <a:srcRect t="8062" r="72025" b="47077"/>
          <a:stretch/>
        </p:blipFill>
        <p:spPr>
          <a:xfrm>
            <a:off x="4179158" y="1594083"/>
            <a:ext cx="1386155" cy="4046731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2" descr="A vertical list of various serial numbers."/>
          <p:cNvPicPr preferRelativeResize="0"/>
          <p:nvPr/>
        </p:nvPicPr>
        <p:blipFill rotWithShape="1">
          <a:blip r:embed="rId3">
            <a:alphaModFix/>
          </a:blip>
          <a:srcRect t="54634" r="72025" b="506"/>
          <a:stretch/>
        </p:blipFill>
        <p:spPr>
          <a:xfrm>
            <a:off x="5851343" y="1594083"/>
            <a:ext cx="1386155" cy="4046731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2"/>
          <p:cNvSpPr txBox="1"/>
          <p:nvPr/>
        </p:nvSpPr>
        <p:spPr>
          <a:xfrm>
            <a:off x="331247" y="628052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331247" y="682247"/>
            <a:ext cx="8292323" cy="74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Tell us</a:t>
            </a:r>
            <a:endParaRPr/>
          </a:p>
        </p:txBody>
      </p:sp>
      <p:grpSp>
        <p:nvGrpSpPr>
          <p:cNvPr id="172" name="Google Shape;172;p23" descr="A purple textbox entitled &quot;What do you wish you had&quot;"/>
          <p:cNvGrpSpPr/>
          <p:nvPr/>
        </p:nvGrpSpPr>
        <p:grpSpPr>
          <a:xfrm>
            <a:off x="388605" y="2319940"/>
            <a:ext cx="2501010" cy="835853"/>
            <a:chOff x="3804955" y="15245"/>
            <a:chExt cx="3334680" cy="1114470"/>
          </a:xfrm>
        </p:grpSpPr>
        <p:sp>
          <p:nvSpPr>
            <p:cNvPr id="173" name="Google Shape;173;p23"/>
            <p:cNvSpPr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23"/>
            <p:cNvSpPr txBox="1"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you wish you had?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23" descr="A bulleted list of options reading (from top to bottom) &quot;Redevelopment of legacy reports &amp; dashboards, &quot;New metrics &amp; reports&quot;, and &quot;Other needs&quot;. "/>
          <p:cNvGrpSpPr/>
          <p:nvPr/>
        </p:nvGrpSpPr>
        <p:grpSpPr>
          <a:xfrm>
            <a:off x="388605" y="3155793"/>
            <a:ext cx="2501010" cy="1980518"/>
            <a:chOff x="3804955" y="1129716"/>
            <a:chExt cx="3334680" cy="2640690"/>
          </a:xfrm>
        </p:grpSpPr>
        <p:sp>
          <p:nvSpPr>
            <p:cNvPr id="176" name="Google Shape;176;p23"/>
            <p:cNvSpPr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New metrics &amp;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23"/>
          <p:cNvSpPr/>
          <p:nvPr/>
        </p:nvSpPr>
        <p:spPr>
          <a:xfrm>
            <a:off x="3195536" y="3301325"/>
            <a:ext cx="634730" cy="147374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Open Sans"/>
              <a:buNone/>
            </a:pPr>
            <a:endParaRPr sz="1350" b="0" i="0" u="none" strike="noStrike" cap="non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4054449" y="3588070"/>
            <a:ext cx="45691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006E"/>
              </a:buClr>
              <a:buSzPts val="2700"/>
              <a:buFont typeface="Open Sans"/>
              <a:buNone/>
            </a:pPr>
            <a:r>
              <a:rPr lang="en-US" sz="2700" b="0" i="0" u="none" strike="noStrike" cap="none">
                <a:solidFill>
                  <a:srgbClr val="32006E"/>
                </a:solidFill>
                <a:latin typeface="Open Sans"/>
                <a:ea typeface="Open Sans"/>
                <a:cs typeface="Open Sans"/>
                <a:sym typeface="Open Sans"/>
              </a:rPr>
              <a:t>How do you rank priority for development?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331247" y="6270049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388397" y="595504"/>
            <a:ext cx="8235173" cy="83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Legacy reporting @ BI Portal</a:t>
            </a:r>
            <a:endParaRPr/>
          </a:p>
        </p:txBody>
      </p:sp>
      <p:grpSp>
        <p:nvGrpSpPr>
          <p:cNvPr id="187" name="Google Shape;187;p24" descr="A purple textbox entitled &quot;What do you wish you had?&quot; &quot;legacy reports &amp; dashboards&quot; is bolded beneath the title."/>
          <p:cNvGrpSpPr/>
          <p:nvPr/>
        </p:nvGrpSpPr>
        <p:grpSpPr>
          <a:xfrm>
            <a:off x="388605" y="2319940"/>
            <a:ext cx="2501010" cy="835853"/>
            <a:chOff x="3804955" y="15245"/>
            <a:chExt cx="3334680" cy="1114470"/>
          </a:xfrm>
        </p:grpSpPr>
        <p:sp>
          <p:nvSpPr>
            <p:cNvPr id="188" name="Google Shape;188;p24"/>
            <p:cNvSpPr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24"/>
            <p:cNvSpPr txBox="1"/>
            <p:nvPr/>
          </p:nvSpPr>
          <p:spPr>
            <a:xfrm>
              <a:off x="3804955" y="15245"/>
              <a:ext cx="3334680" cy="1114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Open Sans"/>
                <a:buNone/>
              </a:pPr>
              <a:r>
                <a:rPr lang="en-US" sz="2100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you wish you had?</a:t>
              </a:r>
              <a:endParaRPr sz="21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0" name="Google Shape;190;p24" descr="A bulleted list of options reading (from top to bottom) &quot;Redevelopment of legacy reports &amp; dashboards, &quot;New metrics &amp; reports&quot;, and &quot;Other needs&quot;. "/>
          <p:cNvGrpSpPr/>
          <p:nvPr/>
        </p:nvGrpSpPr>
        <p:grpSpPr>
          <a:xfrm>
            <a:off x="388605" y="3155793"/>
            <a:ext cx="2501010" cy="1980518"/>
            <a:chOff x="3804955" y="1129716"/>
            <a:chExt cx="3334680" cy="2640690"/>
          </a:xfrm>
        </p:grpSpPr>
        <p:sp>
          <p:nvSpPr>
            <p:cNvPr id="191" name="Google Shape;191;p24"/>
            <p:cNvSpPr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solidFill>
              <a:srgbClr val="EFEFEF">
                <a:alpha val="89411"/>
              </a:srgbClr>
            </a:solidFill>
            <a:ln w="254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Open Sans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3804955" y="1129716"/>
              <a:ext cx="3334680" cy="264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4000" tIns="104000" rIns="138675" bIns="156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Redevelopment of </a:t>
              </a:r>
              <a:r>
                <a:rPr lang="en-US" sz="1950" b="1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legacy reports &amp; dashboards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New metrics &amp; reports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93"/>
                </a:spcBef>
                <a:spcAft>
                  <a:spcPts val="0"/>
                </a:spcAft>
                <a:buClr>
                  <a:srgbClr val="32006E"/>
                </a:buClr>
                <a:buSzPts val="1950"/>
                <a:buFont typeface="Open Sans"/>
                <a:buChar char="•"/>
              </a:pPr>
              <a:r>
                <a:rPr lang="en-US" sz="1950" b="0" i="0" u="none" strike="noStrike" cap="none">
                  <a:solidFill>
                    <a:srgbClr val="32006E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needs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p24" descr="A sample screenshot of the UW BI Portal website's catalog webpage."/>
          <p:cNvPicPr preferRelativeResize="0"/>
          <p:nvPr/>
        </p:nvPicPr>
        <p:blipFill rotWithShape="1">
          <a:blip r:embed="rId3">
            <a:alphaModFix/>
          </a:blip>
          <a:srcRect l="10747" r="14155" b="17409"/>
          <a:stretch/>
        </p:blipFill>
        <p:spPr>
          <a:xfrm>
            <a:off x="2970913" y="1962150"/>
            <a:ext cx="3635117" cy="259080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24" descr="A sample screenshot of various University of Washington report types from the UW BI Portal. The header of the list reads (from left to right) &quot;High Priority&quot;, &quot;Medium Priority&quot;, &quot;Low Priority&quot;, and &quot;Not a priority&quot;.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1696" y="2279932"/>
            <a:ext cx="2543991" cy="3450470"/>
          </a:xfrm>
          <a:prstGeom prst="rect">
            <a:avLst/>
          </a:prstGeom>
          <a:noFill/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24"/>
          <p:cNvSpPr txBox="1"/>
          <p:nvPr/>
        </p:nvSpPr>
        <p:spPr>
          <a:xfrm>
            <a:off x="388397" y="6249074"/>
            <a:ext cx="16227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350"/>
              <a:buFont typeface="Open Sans"/>
              <a:buNone/>
            </a:pPr>
            <a:r>
              <a:rPr lang="en-US" sz="135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Mandy Morneault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000000"/>
      </a:dk1>
      <a:lt1>
        <a:srgbClr val="E8D3A2"/>
      </a:lt1>
      <a:dk2>
        <a:srgbClr val="32006E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FFC700"/>
      </a:accent5>
      <a:accent6>
        <a:srgbClr val="917B4C"/>
      </a:accent6>
      <a:hlink>
        <a:srgbClr val="32006E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On-screen Show (4:3)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Encode Sans</vt:lpstr>
      <vt:lpstr>Merriweather Sans</vt:lpstr>
      <vt:lpstr>Encode Sans Black</vt:lpstr>
      <vt:lpstr>2_Custom Design</vt:lpstr>
      <vt:lpstr>Custom Design</vt:lpstr>
      <vt:lpstr>1_Custom Design</vt:lpstr>
      <vt:lpstr>OR Strategic Plan</vt:lpstr>
      <vt:lpstr>We want to know about your reporting needs</vt:lpstr>
      <vt:lpstr>BI Portal Reports </vt:lpstr>
      <vt:lpstr>BI Portal Dashboards</vt:lpstr>
      <vt:lpstr>Research Key Reports SharePoint Folder</vt:lpstr>
      <vt:lpstr>Research Key Reports </vt:lpstr>
      <vt:lpstr>Workday Reports</vt:lpstr>
      <vt:lpstr>Tell us</vt:lpstr>
      <vt:lpstr>Legacy reporting @ BI Portal</vt:lpstr>
      <vt:lpstr>Metrics &amp; reports in development</vt:lpstr>
      <vt:lpstr>We want to hear from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 Wilbanks</dc:creator>
  <cp:lastModifiedBy>Susan Wilbanks</cp:lastModifiedBy>
  <cp:revision>1</cp:revision>
  <dcterms:modified xsi:type="dcterms:W3CDTF">2025-03-14T22:40:56Z</dcterms:modified>
</cp:coreProperties>
</file>