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embeddedFontLst>
    <p:embeddedFont>
      <p:font typeface="Encode Sans Black" panose="020B0604020202020204" charset="0"/>
      <p:bold r:id="rId13"/>
    </p:embeddedFont>
    <p:embeddedFont>
      <p:font typeface="Merriweather Sans" pitchFamily="2" charset="0"/>
      <p:regular r:id="rId14"/>
    </p:embeddedFont>
    <p:embeddedFont>
      <p:font typeface="Open Sans" panose="020B0606030504020204" pitchFamily="34" charset="0"/>
      <p:regular r:id="rId15"/>
      <p:bold r:id="rId16"/>
      <p:italic r:id="rId17"/>
      <p:boldItalic r:id="rId18"/>
    </p:embeddedFont>
    <p:embeddedFont>
      <p:font typeface="Open Sans Light" panose="020B0306030504020204" pitchFamily="3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rc.nist.gov/pubs/sp/800/53/r5/upd1/final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" name="Google Shape;3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33006F"/>
                </a:solidFill>
              </a:rPr>
              <a:t>Not covered - </a:t>
            </a:r>
            <a:r>
              <a:rPr lang="en-US" u="sng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NIST SP 800-53</a:t>
            </a:r>
            <a:r>
              <a:rPr lang="en-US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 security requirements</a:t>
            </a:r>
            <a:endParaRPr>
              <a:solidFill>
                <a:srgbClr val="33006F"/>
              </a:solidFill>
            </a:endParaRPr>
          </a:p>
        </p:txBody>
      </p:sp>
      <p:sp>
        <p:nvSpPr>
          <p:cNvPr id="40" name="Google Shape;40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" name="Google Shape;4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dbGap Provides two levels of data, Open or Controlled data. </a:t>
            </a:r>
            <a:endParaRPr sz="900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Requesting datasets from dbGaP includes steps within the eRA Commons as well as within SAGE.</a:t>
            </a:r>
            <a:endParaRPr sz="1100"/>
          </a:p>
        </p:txBody>
      </p:sp>
      <p:sp>
        <p:nvSpPr>
          <p:cNvPr id="47" name="Google Shape;47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" name="Google Shape;5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100"/>
              <a:t>Work with IT director over the unit specific environments to understand cost</a:t>
            </a:r>
            <a:endParaRPr sz="1100"/>
          </a:p>
        </p:txBody>
      </p:sp>
      <p:sp>
        <p:nvSpPr>
          <p:cNvPr id="54" name="Google Shape;54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100"/>
          </a:p>
        </p:txBody>
      </p:sp>
      <p:sp>
        <p:nvSpPr>
          <p:cNvPr id="61" name="Google Shape;61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100"/>
          </a:p>
        </p:txBody>
      </p:sp>
      <p:sp>
        <p:nvSpPr>
          <p:cNvPr id="68" name="Google Shape;68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100"/>
          </a:p>
        </p:txBody>
      </p:sp>
      <p:sp>
        <p:nvSpPr>
          <p:cNvPr id="75" name="Google Shape;75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100"/>
          </a:p>
        </p:txBody>
      </p:sp>
      <p:sp>
        <p:nvSpPr>
          <p:cNvPr id="82" name="Google Shape;82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" name="Google Shape;8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100"/>
          </a:p>
        </p:txBody>
      </p:sp>
      <p:sp>
        <p:nvSpPr>
          <p:cNvPr id="89" name="Google Shape;89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546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sz="5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" name="Google Shape;12;p2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sz="2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sz="16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8" name="Google Shape;18;p3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4" name="Google Shape;24;p4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9" name="Google Shape;29;p5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5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rc.nist.gov/pubs/sp/800/171/r3/fina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haring.nih.gov/sites/default/files/flmngr/NIH-Security-BPs-for-Users-of-Controlled-Access-Data.pdf" TargetMode="External"/><Relationship Id="rId4" Type="http://schemas.openxmlformats.org/officeDocument/2006/relationships/hyperlink" Target="https://grants.nih.gov/grants/guide/notice-files/NOT-OD-24-157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csrc.nist.gov/pubs/sp/800/171/r2/upd1/final" TargetMode="External"/><Relationship Id="rId3" Type="http://schemas.openxmlformats.org/officeDocument/2006/relationships/hyperlink" Target="https://grants.nih.gov/grants/guide/notice-files/not-od-14-124.html" TargetMode="External"/><Relationship Id="rId7" Type="http://schemas.openxmlformats.org/officeDocument/2006/relationships/hyperlink" Target="https://sharing.nih.gov/faqs#/genomic-data-sharing-policy.htm??anchor=1196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haring.nih.gov/sites/default/files/flmngr/NIH-Security-BPs-for-Users-of-Controlled-Access-Data.pdf" TargetMode="External"/><Relationship Id="rId5" Type="http://schemas.openxmlformats.org/officeDocument/2006/relationships/hyperlink" Target="https://grants.nih.gov/grants/guide/notice-files/NOT-OD-25-021.html" TargetMode="External"/><Relationship Id="rId4" Type="http://schemas.openxmlformats.org/officeDocument/2006/relationships/hyperlink" Target="https://grants.nih.gov/grants/guide/notice-files/NOT-OD-24-157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lang="en-US" sz="37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NIH: Controlled-Access Genomic Data and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lang="en-US" sz="37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NIST SP 800-171 </a:t>
            </a:r>
            <a:endParaRPr/>
          </a:p>
        </p:txBody>
      </p:sp>
      <p:sp>
        <p:nvSpPr>
          <p:cNvPr id="36" name="Google Shape;36;p6"/>
          <p:cNvSpPr txBox="1"/>
          <p:nvPr/>
        </p:nvSpPr>
        <p:spPr>
          <a:xfrm>
            <a:off x="692029" y="4736699"/>
            <a:ext cx="6656700" cy="13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 b="0" i="0" u="none" strike="noStrike" cap="non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January 2025 MRAM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 b="0" i="0" u="none" strike="noStrike" cap="non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Carol Rhodes, Director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 b="0" i="0" u="none" strike="noStrike" cap="non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Office of Sponsored Programs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Questions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Effective 1/25/2025 </a:t>
            </a:r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78000" y="1518250"/>
            <a:ext cx="7788000" cy="53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</a:pPr>
            <a:r>
              <a:rPr lang="en-US" sz="1800">
                <a:solidFill>
                  <a:schemeClr val="accent1"/>
                </a:solidFill>
              </a:rPr>
              <a:t>Projects working with or need access to controlled-access human genomic data will need to comply with </a:t>
            </a:r>
            <a:r>
              <a:rPr lang="en-US" sz="1800" u="sng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NIST SP 800-171</a:t>
            </a:r>
            <a:r>
              <a:rPr lang="en-US" sz="1800">
                <a:solidFill>
                  <a:schemeClr val="accent1"/>
                </a:solidFill>
              </a:rPr>
              <a:t> requirements.</a:t>
            </a:r>
            <a:endParaRPr sz="1800">
              <a:solidFill>
                <a:schemeClr val="accent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</a:pPr>
            <a:r>
              <a:rPr lang="en-US" sz="1800" b="1">
                <a:solidFill>
                  <a:schemeClr val="accent1"/>
                </a:solidFill>
              </a:rPr>
              <a:t>NIST SP 800-171 compliance required of :</a:t>
            </a:r>
            <a:endParaRPr sz="1800" b="1">
              <a:solidFill>
                <a:schemeClr val="accent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Open Sans"/>
              <a:buChar char="●"/>
            </a:pPr>
            <a:r>
              <a:rPr lang="en-US" sz="1800">
                <a:solidFill>
                  <a:schemeClr val="accent1"/>
                </a:solidFill>
              </a:rPr>
              <a:t>Approved users of controlled-access human genomic data from NIH controlled-access data repositories. Impacts data access requests to dbGaP.</a:t>
            </a:r>
            <a:endParaRPr sz="1800">
              <a:solidFill>
                <a:schemeClr val="accent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Open Sans"/>
              <a:buChar char="●"/>
            </a:pPr>
            <a:r>
              <a:rPr lang="en-US" sz="1800">
                <a:solidFill>
                  <a:schemeClr val="accent1"/>
                </a:solidFill>
              </a:rPr>
              <a:t>Developers who test platforms, pipelines, analysis tools, and user interfaces that store, manage, and interact with human genomic data from NIH controlled-access data repositories as well as provide infrastructure development and repository maintenance. </a:t>
            </a:r>
            <a:endParaRPr sz="1800">
              <a:solidFill>
                <a:schemeClr val="accent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2400"/>
              <a:buNone/>
            </a:pPr>
            <a:r>
              <a:rPr lang="en-US" sz="1800">
                <a:solidFill>
                  <a:schemeClr val="dk1"/>
                </a:solidFill>
              </a:rPr>
              <a:t>See</a:t>
            </a:r>
            <a:r>
              <a:rPr lang="en-US" sz="1800">
                <a:solidFill>
                  <a:schemeClr val="dk1"/>
                </a:solidFill>
                <a:uFill>
                  <a:noFill/>
                </a:u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u="sng">
                <a:solidFill>
                  <a:schemeClr val="dk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NIH NOT-OD-24-157</a:t>
            </a:r>
            <a:r>
              <a:rPr lang="en-US" sz="1800">
                <a:solidFill>
                  <a:schemeClr val="dk1"/>
                </a:solidFill>
              </a:rPr>
              <a:t> &amp; review</a:t>
            </a:r>
            <a:r>
              <a:rPr lang="en-US" sz="1800">
                <a:solidFill>
                  <a:schemeClr val="dk1"/>
                </a:solidFill>
                <a:uFill>
                  <a:noFill/>
                </a:u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u="sng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NIH security best practices for users of controlled-access data</a:t>
            </a:r>
            <a:r>
              <a:rPr lang="en-US" sz="1800">
                <a:solidFill>
                  <a:schemeClr val="dk1"/>
                </a:solidFill>
              </a:rPr>
              <a:t>.</a:t>
            </a:r>
            <a:endParaRPr sz="2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Requesting Access to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Controlled-Access Genomic Data</a:t>
            </a:r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678000" y="1781800"/>
            <a:ext cx="77880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200" b="1"/>
              <a:t>Researchers must have :</a:t>
            </a:r>
            <a:endParaRPr sz="2200" b="1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/>
              <a:t>Unit specific IT system or a license to UW’s third-party computing infrastructure compliant with NIST SP 800-171.</a:t>
            </a:r>
            <a:endParaRPr sz="220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/>
              <a:t>An appropriate IT Director identified who has firsthand knowledge of the IT system that will be used.</a:t>
            </a:r>
            <a:endParaRPr sz="2200"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UW-IT will maintain list</a:t>
            </a:r>
            <a:endParaRPr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These IT Directors must be consulted by researcher </a:t>
            </a:r>
            <a:endParaRPr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/>
              <a:t>A System Security Plan (SSP) reflecting assessment complete.</a:t>
            </a:r>
            <a:endParaRPr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Compliant IT Environments</a:t>
            </a:r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720200" y="1649850"/>
            <a:ext cx="77880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UW-IT is contracting with a third-party to provide an NIST SP 800-171 compliant environment for UW use. Researchers:</a:t>
            </a:r>
            <a:endParaRPr sz="200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–"/>
            </a:pPr>
            <a:r>
              <a:rPr lang="en-US" sz="1900"/>
              <a:t>Will be able to access this environment through a license </a:t>
            </a:r>
            <a:endParaRPr sz="210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–"/>
            </a:pPr>
            <a:r>
              <a:rPr lang="en-US" sz="1900"/>
              <a:t>Can estimate licensing, compute &amp; data capacity costs via resources on UW-IT website.</a:t>
            </a:r>
            <a:endParaRPr sz="190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19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Three campus units provide their own researchers with unit-specific IT environments that are NIST SP 800-171 compliant, for a fee.</a:t>
            </a:r>
            <a:endParaRPr sz="200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–"/>
            </a:pPr>
            <a:r>
              <a:rPr lang="en-US" sz="1900"/>
              <a:t>Applied Physics Laboratory</a:t>
            </a:r>
            <a:endParaRPr sz="190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–"/>
            </a:pPr>
            <a:r>
              <a:rPr lang="en-US" sz="1900"/>
              <a:t>Dept. of Medicine</a:t>
            </a:r>
            <a:endParaRPr sz="190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–"/>
            </a:pPr>
            <a:r>
              <a:rPr lang="en-US" sz="1900"/>
              <a:t>Center for Studies in Demography &amp; Ecology - UW Data Collaborative (UWDC) and general infrastructure</a:t>
            </a:r>
            <a:endParaRPr sz="1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IT Director Requirements</a:t>
            </a:r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2"/>
          </p:nvPr>
        </p:nvSpPr>
        <p:spPr>
          <a:xfrm>
            <a:off x="720200" y="1649850"/>
            <a:ext cx="77880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200"/>
              <a:t>Each IT environment must identify and have an IT Director who has </a:t>
            </a:r>
            <a:r>
              <a:rPr lang="en-US" sz="2100"/>
              <a:t>firsthand knowledge of the IT system that will be used.</a:t>
            </a:r>
            <a:endParaRPr sz="210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1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200" b="1"/>
              <a:t>dbGap Controlled Access Genomic Data Requests </a:t>
            </a:r>
            <a:r>
              <a:rPr lang="en-US" sz="2200"/>
              <a:t>- 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/>
              <a:t>IT Directors must be identified in request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/>
              <a:t>IT Directors must be consulted by researcher before requesting access or naming them on an dbGap Access Request form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/>
              <a:t>UWIT will maintain a list of IT Directors</a:t>
            </a:r>
            <a:endParaRPr sz="2200"/>
          </a:p>
          <a:p>
            <a:pPr marL="914400" lvl="1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Stay tuned for more details on process</a:t>
            </a:r>
            <a:endParaRPr sz="2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System Security Plan (SSP)</a:t>
            </a:r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body" idx="2"/>
          </p:nvPr>
        </p:nvSpPr>
        <p:spPr>
          <a:xfrm>
            <a:off x="720200" y="1649850"/>
            <a:ext cx="77880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Includes a variety of required components and reflects an assessment has been completed.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Researchers must have an SSP in place for NIST SP 800-171 compliance.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3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300"/>
              <a:t>Stay Tuned for more </a:t>
            </a:r>
            <a:r>
              <a:rPr lang="en-US"/>
              <a:t>guidance on SSP implementation.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>
            <a:off x="671757" y="5239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OSP Review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26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dbGap Controlled-Access Genomic Data </a:t>
            </a:r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2"/>
          </p:nvPr>
        </p:nvSpPr>
        <p:spPr>
          <a:xfrm>
            <a:off x="720200" y="1726050"/>
            <a:ext cx="77880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300"/>
              <a:t>Summary of OSP requirements:</a:t>
            </a:r>
            <a:endParaRPr sz="2300"/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&gt;"/>
            </a:pPr>
            <a:r>
              <a:rPr lang="en-US" sz="2300"/>
              <a:t>Researcher routed an NAA eGC1 or Award Modification</a:t>
            </a:r>
            <a:endParaRPr sz="2300"/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&gt;"/>
            </a:pPr>
            <a:r>
              <a:rPr lang="en-US" sz="2300"/>
              <a:t>Access to a complete Data Access Request in eRA Commons</a:t>
            </a:r>
            <a:endParaRPr sz="2300"/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&gt;"/>
            </a:pPr>
            <a:r>
              <a:rPr lang="en-US" sz="2300"/>
              <a:t>Appropriate IT Director identified on forms</a:t>
            </a:r>
            <a:endParaRPr sz="2300"/>
          </a:p>
          <a:p>
            <a:pPr marL="914400" lvl="1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–"/>
            </a:pPr>
            <a:r>
              <a:rPr lang="en-US" sz="2300"/>
              <a:t>requires researcher to consult with the IT Director in advance.</a:t>
            </a:r>
            <a:endParaRPr sz="2300"/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&gt;"/>
            </a:pPr>
            <a:r>
              <a:rPr lang="en-US" sz="2300"/>
              <a:t>Copy of the SSP or IT Director’s acknowledgement that an SSP is in place.</a:t>
            </a:r>
            <a:endParaRPr sz="2300"/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&gt;"/>
            </a:pPr>
            <a:r>
              <a:rPr lang="en-US" sz="2300"/>
              <a:t>IRB approval (as needed) is provided and corresponds to the study in question.</a:t>
            </a:r>
            <a:endParaRPr sz="23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3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3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3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3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Proposal Stage Implications</a:t>
            </a:r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body" idx="2"/>
          </p:nvPr>
        </p:nvSpPr>
        <p:spPr>
          <a:xfrm>
            <a:off x="720200" y="1573650"/>
            <a:ext cx="77880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300"/>
              <a:t>Proposals that anticipate needing access to controlled-access genomic data must be compliant.</a:t>
            </a:r>
            <a:endParaRPr sz="23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300"/>
              <a:t> </a:t>
            </a:r>
            <a:endParaRPr sz="2300"/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Font typeface="Open Sans"/>
              <a:buChar char="&gt;"/>
            </a:pPr>
            <a:r>
              <a:rPr lang="en-US" sz="2300"/>
              <a:t>Review the Notice of Funding Opportunity for “implementation updates”. </a:t>
            </a:r>
            <a:endParaRPr sz="2300"/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Font typeface="Open Sans"/>
              <a:buChar char="&gt;"/>
            </a:pPr>
            <a:r>
              <a:rPr lang="en-US" sz="2300"/>
              <a:t>Include anticipated costs in the proposal budget</a:t>
            </a:r>
            <a:endParaRPr sz="2300"/>
          </a:p>
          <a:p>
            <a:pPr marL="914400" lvl="1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Can use UW-IT’s estimation resources</a:t>
            </a:r>
            <a:endParaRPr sz="14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3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Resources</a:t>
            </a:r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2"/>
          </p:nvPr>
        </p:nvSpPr>
        <p:spPr>
          <a:xfrm>
            <a:off x="720200" y="1497450"/>
            <a:ext cx="7788000" cy="53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 u="sng">
                <a:solidFill>
                  <a:schemeClr val="hlink"/>
                </a:solidFill>
                <a:hlinkClick r:id="rId3"/>
              </a:rPr>
              <a:t>NIH NOT OD 14-124</a:t>
            </a:r>
            <a:r>
              <a:rPr lang="en-US" sz="2000"/>
              <a:t>: Genomic Data Sharing Policy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 u="sng">
                <a:solidFill>
                  <a:schemeClr val="hlink"/>
                </a:solidFill>
                <a:hlinkClick r:id="rId4"/>
              </a:rPr>
              <a:t>NIH NOT OD 24-157</a:t>
            </a:r>
            <a:r>
              <a:rPr lang="en-US" sz="2000"/>
              <a:t>: Implementation Update for Data Management and Access Practices Under the Genomic Data Sharing Policy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 u="sng">
                <a:solidFill>
                  <a:schemeClr val="accent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NIH NOT OD 25-02</a:t>
            </a:r>
            <a:r>
              <a:rPr lang="en-US" sz="2000"/>
              <a:t>: Standard Language for Developer Terms of Access in the Terms and Conditions of Award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 u="sng">
                <a:solidFill>
                  <a:schemeClr val="hlink"/>
                </a:solidFill>
                <a:hlinkClick r:id="rId6"/>
              </a:rPr>
              <a:t>NIH Security Best Practices for Users of Controlled-Access Data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 u="sng">
                <a:solidFill>
                  <a:schemeClr val="accent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NIH Security Best Practice FAQs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 u="sng">
                <a:solidFill>
                  <a:schemeClr val="hlink"/>
                </a:solidFill>
                <a:hlinkClick r:id="rId8"/>
              </a:rPr>
              <a:t>NIST SP 800-171</a:t>
            </a:r>
            <a:r>
              <a:rPr lang="en-US" sz="2000"/>
              <a:t>: Protecting Controlled Unclassified Information in Nonfederal Systems and Organizations</a:t>
            </a:r>
            <a:endParaRPr sz="20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0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000"/>
              <a:t>Stay tuned to MRAM for more resources in the </a:t>
            </a:r>
            <a:endParaRPr sz="20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000"/>
              <a:t>coming weeks.</a:t>
            </a:r>
            <a:endParaRPr sz="2000"/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664</Words>
  <Application>Microsoft Office PowerPoint</Application>
  <PresentationFormat>On-screen Show (4:3)</PresentationFormat>
  <Paragraphs>86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Open Sans</vt:lpstr>
      <vt:lpstr>Merriweather Sans</vt:lpstr>
      <vt:lpstr>Encode Sans Black</vt:lpstr>
      <vt:lpstr>Arial</vt:lpstr>
      <vt:lpstr>Calibri</vt:lpstr>
      <vt:lpstr>Open Sans Light</vt:lpstr>
      <vt:lpstr>2_Custom Design</vt:lpstr>
      <vt:lpstr>NIH: Controlled-Access Genomic Data and  NIST SP 800-171 </vt:lpstr>
      <vt:lpstr>Effective 1/25/2025 </vt:lpstr>
      <vt:lpstr>Requesting Access to  Controlled-Access Genomic Data</vt:lpstr>
      <vt:lpstr>Compliant IT Environments</vt:lpstr>
      <vt:lpstr>IT Director Requirements</vt:lpstr>
      <vt:lpstr>System Security Plan (SSP)</vt:lpstr>
      <vt:lpstr>OSP Review dbGap Controlled-Access Genomic Data </vt:lpstr>
      <vt:lpstr>Proposal Stage Implications</vt:lpstr>
      <vt:lpstr>Resources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Susan Wilbanks</dc:creator>
  <cp:lastModifiedBy>Susan Wilbanks</cp:lastModifiedBy>
  <cp:revision>1</cp:revision>
  <dcterms:modified xsi:type="dcterms:W3CDTF">2025-01-09T22:19:14Z</dcterms:modified>
</cp:coreProperties>
</file>