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3"/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6.xml"/><Relationship Id="rId22" Type="http://schemas.openxmlformats.org/officeDocument/2006/relationships/font" Target="fonts/OpenSans-bold.fntdata"/><Relationship Id="rId10" Type="http://schemas.openxmlformats.org/officeDocument/2006/relationships/slide" Target="slides/slide5.xml"/><Relationship Id="rId21" Type="http://schemas.openxmlformats.org/officeDocument/2006/relationships/font" Target="fonts/OpenSans-regular.fntdata"/><Relationship Id="rId13" Type="http://schemas.openxmlformats.org/officeDocument/2006/relationships/slide" Target="slides/slide8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7.xml"/><Relationship Id="rId23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Light-italic.fntdata"/><Relationship Id="rId6" Type="http://schemas.openxmlformats.org/officeDocument/2006/relationships/slide" Target="slides/slide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075ee72e3a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075ee72e3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Down to 668 as of this morning, from 738 on Monday. Comment prefix will help </a:t>
            </a:r>
            <a:r>
              <a:rPr lang="en-US"/>
              <a:t>build</a:t>
            </a:r>
            <a:r>
              <a:rPr lang="en-US"/>
              <a:t> additional help content, identify areas that may be confusing or additional SAGE functionality needs.</a:t>
            </a:r>
            <a:endParaRPr/>
          </a:p>
        </p:txBody>
      </p:sp>
      <p:sp>
        <p:nvSpPr>
          <p:cNvPr id="62" name="Google Shape;62;g3075ee72e3a_0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75ee72e3a_0_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75ee72e3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added two positions to the subawards team in June</a:t>
            </a:r>
            <a:endParaRPr/>
          </a:p>
        </p:txBody>
      </p:sp>
      <p:sp>
        <p:nvSpPr>
          <p:cNvPr id="70" name="Google Shape;70;g3075ee72e3a_0_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75ee72e3a_0_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75ee72e3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Earlier SAGE work focused on integration and SAGE budget, which was critical. Auto-assignment of ASRs and MODs coming soon.</a:t>
            </a:r>
            <a:endParaRPr/>
          </a:p>
        </p:txBody>
      </p:sp>
      <p:sp>
        <p:nvSpPr>
          <p:cNvPr id="78" name="Google Shape;78;g3075ee72e3a_0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8365f3951f_0_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8365f3951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28365f3951f_0_5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06fa9837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06fa9837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306fa98377a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75ee72e3a_0_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75ee72e3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01" name="Google Shape;101;g3075ee72e3a_0_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8365f3951f_0_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8365f3951f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08" name="Google Shape;108;g28365f3951f_0_6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8365f3951f_0_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8365f3951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15" name="Google Shape;115;g28365f3951f_0_7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4" name="Google Shape;3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5" name="Google Shape;3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40" name="Google Shape;40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osp/about-osp/osp-volume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myresearch-lifecycle/setup/financials/#asr-checklist-pi-campus" TargetMode="External"/><Relationship Id="rId4" Type="http://schemas.openxmlformats.org/officeDocument/2006/relationships/hyperlink" Target="https://www.washington.edu/research/myresearch-lifecycle/setup/financials/" TargetMode="External"/><Relationship Id="rId5" Type="http://schemas.openxmlformats.org/officeDocument/2006/relationships/hyperlink" Target="https://www.washington.edu/research/myresearch-lifecycle/manage/award-changes/" TargetMode="External"/><Relationship Id="rId6" Type="http://schemas.openxmlformats.org/officeDocument/2006/relationships/hyperlink" Target="https://www.washington.edu/research/faq/what-info-to-include-asr-mod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washington.edu/research/policies/subawards-checklist-from-proposal-to-closeout/" TargetMode="External"/><Relationship Id="rId4" Type="http://schemas.openxmlformats.org/officeDocument/2006/relationships/hyperlink" Target="https://www.washington.edu/research/osp/about-osp/osp-volume/" TargetMode="External"/><Relationship Id="rId10" Type="http://schemas.openxmlformats.org/officeDocument/2006/relationships/hyperlink" Target="https://www.washington.edu/research/faq/urgent-osp-asr-mod-and-subawards/" TargetMode="External"/><Relationship Id="rId9" Type="http://schemas.openxmlformats.org/officeDocument/2006/relationships/hyperlink" Target="https://www.washington.edu/research/myresearch-lifecycle/setup/subawards/#next-steps-subawards" TargetMode="External"/><Relationship Id="rId5" Type="http://schemas.openxmlformats.org/officeDocument/2006/relationships/hyperlink" Target="https://forms.office.com/r/bXhHkKNuf3" TargetMode="External"/><Relationship Id="rId6" Type="http://schemas.openxmlformats.org/officeDocument/2006/relationships/hyperlink" Target="https://www.washington.edu/research/faq/outgoing-subaward-set-up-reminders/" TargetMode="External"/><Relationship Id="rId7" Type="http://schemas.openxmlformats.org/officeDocument/2006/relationships/hyperlink" Target="https://www.washington.edu/research/myresearch-lifecycle/setup/subawards/" TargetMode="External"/><Relationship Id="rId8" Type="http://schemas.openxmlformats.org/officeDocument/2006/relationships/hyperlink" Target="https://www.washington.edu/research/myresearch-lifecycle/setup/subawards/#first-step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ashington.edu/research/learning/online/index.php/lessons/how-to-set-up-subaward-worksheets-on-the-sage-proposal-budget/" TargetMode="External"/><Relationship Id="rId4" Type="http://schemas.openxmlformats.org/officeDocument/2006/relationships/hyperlink" Target="https://www.washington.edu/research/learning/online/index.php/lessons/how-to-set-up-subaward-worksheets-on-the-sage-award-budget/" TargetMode="External"/><Relationship Id="rId5" Type="http://schemas.openxmlformats.org/officeDocument/2006/relationships/hyperlink" Target="https://www.washington.edu/research/learning/online/index.php/lessons/working-with-subaward-worksheets-and-university-of-washington-facilities-administrative-rates-on-the-sage-award-budg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>
                <a:latin typeface="Encode Sans Black"/>
                <a:ea typeface="Encode Sans Black"/>
                <a:cs typeface="Encode Sans Black"/>
                <a:sym typeface="Encode Sans Black"/>
              </a:rPr>
              <a:t>OSP Update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October 2024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OSP Backlog Reduction Plan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ASRs &amp; MODs Priority Items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2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Some items are backlog, some are work-in-progress​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Backlog includes aged items. These are being handled as highest priority. 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Items that need to be returned to you </a:t>
            </a:r>
            <a:r>
              <a:rPr lang="en-US"/>
              <a:t>should come with a standard Comment prefix​.</a:t>
            </a:r>
            <a:endParaRPr/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This is to support later analysis of </a:t>
            </a:r>
            <a:r>
              <a:rPr lang="en-US" sz="2100"/>
              <a:t>recurring</a:t>
            </a:r>
            <a:r>
              <a:rPr lang="en-US" sz="2100"/>
              <a:t> return reasons.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OSP Backlog Reduction Plan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Additional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Staff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 sz="2400"/>
              <a:t>3 positions on Proposals &amp; Awards Team ​</a:t>
            </a:r>
            <a:endParaRPr sz="24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2 Program Coordinator positions​</a:t>
            </a:r>
            <a:endParaRPr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1 Grant and Contract Analyst position​</a:t>
            </a:r>
            <a:endParaRPr sz="22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400"/>
              <a:t>Extension of temp position on Subawards Team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OSP Backlog Reduction Plan -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SAGE Updates and Reports to Benefit OSP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1" name="Google Shape;81;p14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Remediation: Auto-assignment of eGC1s, ASRs and MODs.​</a:t>
            </a:r>
            <a:endParaRPr/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eGC1 auto-assignment release planned end of this month​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Enhancements:​</a:t>
            </a:r>
            <a:endParaRPr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Modification subcategory types, to support better information, routing, assignment, review and reports​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Workload Status Reports: Additional tool for OSP to manage workload item status, identify priority items and re-distribute work as needed.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Subawards - Volume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9" name="Google Shape;89;p15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500"/>
              <a:t>OSP has ~882 subaward actions in our office</a:t>
            </a:r>
            <a:r>
              <a:rPr lang="en-US" sz="2500"/>
              <a:t> at various stages Monday.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OSP Subaward </a:t>
            </a:r>
            <a:r>
              <a:rPr lang="en-US" sz="2500" u="sng">
                <a:solidFill>
                  <a:schemeClr val="hlink"/>
                </a:solidFill>
                <a:hlinkClick r:id="rId3"/>
              </a:rPr>
              <a:t>Volume</a:t>
            </a:r>
            <a:r>
              <a:rPr lang="en-US" sz="2500"/>
              <a:t> page updated weekly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Subawards Team will revert to assigning subaward actions as a first-in-first-assigned basis along with the latest escalation process.</a:t>
            </a:r>
            <a:endParaRPr sz="25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New Subaward Escalation Process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96" name="Google Shape;96;p16"/>
          <p:cNvSpPr txBox="1"/>
          <p:nvPr>
            <p:ph idx="2" type="body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 txBox="1"/>
          <p:nvPr>
            <p:ph idx="2" type="body"/>
          </p:nvPr>
        </p:nvSpPr>
        <p:spPr>
          <a:xfrm>
            <a:off x="659300" y="1668400"/>
            <a:ext cx="8196300" cy="42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Allocation of escalation spots across Schools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Shared with OSP twice a month for priority assignment.</a:t>
            </a:r>
            <a:endParaRPr sz="2300"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Items must be “eligible” for escalation, that is, complete with the ASR/MOD in processed status.</a:t>
            </a:r>
            <a:endParaRPr sz="2300"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What does prioritization mean? </a:t>
            </a:r>
            <a:endParaRPr sz="23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Assigned ahead of other requests, no matter when they first arrived.</a:t>
            </a:r>
            <a:endParaRPr sz="1800"/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 sz="1800"/>
              <a:t>Reviewer considers escalated items highest priority</a:t>
            </a:r>
            <a:r>
              <a:rPr lang="en-US" sz="1900"/>
              <a:t>.</a:t>
            </a:r>
            <a:endParaRPr sz="19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New &amp; Updated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ASR &amp; MOD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4" name="Google Shape;104;p17"/>
          <p:cNvSpPr txBox="1"/>
          <p:nvPr>
            <p:ph idx="2" type="body"/>
          </p:nvPr>
        </p:nvSpPr>
        <p:spPr>
          <a:xfrm>
            <a:off x="720200" y="157365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NEW </a:t>
            </a:r>
            <a:r>
              <a:rPr lang="en-US" sz="27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Checklist: Award Setup Request – Steps for PI/Campus</a:t>
            </a:r>
            <a:r>
              <a:rPr lang="en-US" sz="2700"/>
              <a:t> </a:t>
            </a:r>
            <a:endParaRPr sz="27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&gt;"/>
            </a:pPr>
            <a:r>
              <a:rPr lang="en-US" sz="2700" u="sng">
                <a:solidFill>
                  <a:schemeClr val="hlink"/>
                </a:solidFill>
                <a:hlinkClick r:id="rId4"/>
              </a:rPr>
              <a:t>Setup Financials</a:t>
            </a:r>
            <a:r>
              <a:rPr lang="en-US" sz="2700"/>
              <a:t> - </a:t>
            </a:r>
            <a:r>
              <a:rPr i="1" lang="en-US" sz="2700"/>
              <a:t>updated</a:t>
            </a:r>
            <a:endParaRPr i="1"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&gt;"/>
            </a:pPr>
            <a:r>
              <a:rPr lang="en-US" sz="2700" u="sng">
                <a:solidFill>
                  <a:schemeClr val="hlink"/>
                </a:solidFill>
                <a:hlinkClick r:id="rId5"/>
              </a:rPr>
              <a:t>Award Changes </a:t>
            </a:r>
            <a:r>
              <a:rPr lang="en-US" sz="2700"/>
              <a:t>- </a:t>
            </a:r>
            <a:r>
              <a:rPr i="1" lang="en-US" sz="2700"/>
              <a:t>updated</a:t>
            </a:r>
            <a:endParaRPr i="1"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&gt;"/>
            </a:pPr>
            <a:r>
              <a:rPr lang="en-US" sz="2700" u="sng">
                <a:solidFill>
                  <a:schemeClr val="hlink"/>
                </a:solidFill>
                <a:hlinkClick r:id="rId6"/>
              </a:rPr>
              <a:t>Tell us your story…</a:t>
            </a:r>
            <a:endParaRPr sz="27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Subaward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11" name="Google Shape;111;p18"/>
          <p:cNvSpPr txBox="1"/>
          <p:nvPr>
            <p:ph idx="2" type="body"/>
          </p:nvPr>
        </p:nvSpPr>
        <p:spPr>
          <a:xfrm>
            <a:off x="720200" y="119265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/>
              <a:t>NEW</a:t>
            </a:r>
            <a:r>
              <a:rPr lang="en-US" sz="2100"/>
              <a:t>: </a:t>
            </a:r>
            <a:r>
              <a:rPr lang="en-US" sz="2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Job Aid: Subawards Checklist from Proposal to Closeout</a:t>
            </a:r>
            <a:endParaRPr sz="25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OSP: ASR, MOD, Subawards Volume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Assurance letter request form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6"/>
              </a:rPr>
              <a:t>Outgoing Subaward Set Up Reminders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7"/>
              </a:rPr>
              <a:t>Setup Subawards</a:t>
            </a:r>
            <a:endParaRPr sz="2100"/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 u="sng">
                <a:solidFill>
                  <a:schemeClr val="hlink"/>
                </a:solidFill>
                <a:hlinkClick r:id="rId8"/>
              </a:rPr>
              <a:t>Foundational Steps </a:t>
            </a:r>
            <a:endParaRPr sz="2100"/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Next Steps &amp; </a:t>
            </a:r>
            <a:r>
              <a:rPr lang="en-US" sz="2100" u="sng">
                <a:solidFill>
                  <a:schemeClr val="hlink"/>
                </a:solidFill>
                <a:hlinkClick r:id="rId9"/>
              </a:rPr>
              <a:t>Setup Overview</a:t>
            </a:r>
            <a:endParaRPr sz="2100"/>
          </a:p>
          <a:p>
            <a:pPr indent="-3619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10"/>
              </a:rPr>
              <a:t>OSP Urgent Requests for ASRs, MODs, &amp; Subawards</a:t>
            </a:r>
            <a:endParaRPr sz="21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SAGE Subaward Budget Resources: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18" name="Google Shape;118;p19"/>
          <p:cNvSpPr txBox="1"/>
          <p:nvPr>
            <p:ph idx="2" type="body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619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3"/>
              </a:rPr>
              <a:t>How to Set Up Subaward Worksheets on the SAGE Proposal Budget</a:t>
            </a:r>
            <a:endParaRPr sz="2100"/>
          </a:p>
          <a:p>
            <a:pPr indent="-3619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4"/>
              </a:rPr>
              <a:t>How to Set Up Subaward Worksheets on the SAGE Award Budget</a:t>
            </a:r>
            <a:endParaRPr sz="2100"/>
          </a:p>
          <a:p>
            <a:pPr indent="-3619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5"/>
              </a:rPr>
              <a:t>Working with Subaward Worksheets and University of Washington F&amp;A Rates on SAGE Award Budget</a:t>
            </a:r>
            <a:endParaRPr sz="21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