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2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y="6858000" cx="9144000"/>
  <p:notesSz cx="6858000" cy="9144000"/>
  <p:embeddedFontLst>
    <p:embeddedFont>
      <p:font typeface="Encode Sans"/>
      <p:regular r:id="rId15"/>
      <p:bold r:id="rId16"/>
    </p:embeddedFont>
    <p:embeddedFont>
      <p:font typeface="Encode Sans Black"/>
      <p:bold r:id="rId17"/>
    </p:embeddedFont>
    <p:embeddedFont>
      <p:font typeface="Open Sans Light"/>
      <p:regular r:id="rId18"/>
      <p:bold r:id="rId19"/>
      <p:italic r:id="rId20"/>
      <p:boldItalic r:id="rId21"/>
    </p:embeddedFont>
    <p:embeddedFont>
      <p:font typeface="Open Sans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penSansLight-italic.fntdata"/><Relationship Id="rId22" Type="http://schemas.openxmlformats.org/officeDocument/2006/relationships/font" Target="fonts/OpenSans-regular.fntdata"/><Relationship Id="rId21" Type="http://schemas.openxmlformats.org/officeDocument/2006/relationships/font" Target="fonts/OpenSansLight-boldItalic.fntdata"/><Relationship Id="rId24" Type="http://schemas.openxmlformats.org/officeDocument/2006/relationships/font" Target="fonts/OpenSans-italic.fntdata"/><Relationship Id="rId23" Type="http://schemas.openxmlformats.org/officeDocument/2006/relationships/font" Target="fonts/OpenSans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5" Type="http://schemas.openxmlformats.org/officeDocument/2006/relationships/font" Target="fonts/OpenSans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font" Target="fonts/EncodeSans-regular.fntdata"/><Relationship Id="rId14" Type="http://schemas.openxmlformats.org/officeDocument/2006/relationships/slide" Target="slides/slide10.xml"/><Relationship Id="rId17" Type="http://schemas.openxmlformats.org/officeDocument/2006/relationships/font" Target="fonts/EncodeSansBlack-bold.fntdata"/><Relationship Id="rId16" Type="http://schemas.openxmlformats.org/officeDocument/2006/relationships/font" Target="fonts/EncodeSans-bold.fntdata"/><Relationship Id="rId19" Type="http://schemas.openxmlformats.org/officeDocument/2006/relationships/font" Target="fonts/OpenSansLight-bold.fntdata"/><Relationship Id="rId18" Type="http://schemas.openxmlformats.org/officeDocument/2006/relationships/font" Target="fonts/OpenSansLight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" name="Google Shape;3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4" name="Google Shape;34;p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2" name="Google Shape;122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3" name="Google Shape;123;p1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" name="Google Shape;4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2" name="Google Shape;42;p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" name="Google Shape;4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0" name="Google Shape;50;p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0" name="Google Shape;6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1" name="Google Shape;61;p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1" name="Google Shape;7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2" name="Google Shape;72;p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5" name="Google Shape;8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6" name="Google Shape;86;p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" name="Google Shape;9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6" name="Google Shape;96;p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4" name="Google Shape;10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5" name="Google Shape;105;p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4" name="Google Shape;11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5" name="Google Shape;115;p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idx="1" type="body"/>
          </p:nvPr>
        </p:nvSpPr>
        <p:spPr>
          <a:xfrm>
            <a:off x="671757" y="1167124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5461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B2E83"/>
              </a:buClr>
              <a:buSzPts val="5000"/>
              <a:buFont typeface="Arial"/>
              <a:buChar char="●"/>
              <a:defRPr b="0" i="0" sz="50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W Logo_Purple_2685_HEX.png" id="12" name="Google Shape;12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48139" y="5949410"/>
            <a:ext cx="1368171" cy="9234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ordmark_center_Purple_HEX.png" id="13" name="Google Shape;13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2039" y="6487457"/>
            <a:ext cx="2407146" cy="1633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7502_RGB.png" id="14" name="Google Shape;14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3587" y="4006085"/>
            <a:ext cx="2264487" cy="112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Content">
  <p:cSld name="Header + Conten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idx="1" type="body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Char char="●"/>
              <a:defRPr b="0" i="0" sz="30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" name="Google Shape;17;p3"/>
          <p:cNvSpPr txBox="1"/>
          <p:nvPr>
            <p:ph idx="2" type="body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b="0" i="0" sz="24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Open Sans"/>
              <a:buChar char="–"/>
              <a:defRPr b="0" i="0" sz="20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b="0" i="0" sz="18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Open Sans"/>
              <a:buChar char="–"/>
              <a:defRPr b="0" i="0" sz="16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b="0" i="0" sz="14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W Logo_Purple_2685_HEX.png" id="18" name="Google Shape;18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48139" y="5949410"/>
            <a:ext cx="1368171" cy="9234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7502_RGB.png" id="19" name="Google Shape;19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225" y="1437805"/>
            <a:ext cx="1346402" cy="67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Subheader + Content">
  <p:cSld name="Header + Subheader + Content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idx="1" type="body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Char char="●"/>
              <a:defRPr b="0" i="0" sz="30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4"/>
          <p:cNvSpPr txBox="1"/>
          <p:nvPr>
            <p:ph idx="2" type="body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b="1" i="0" sz="24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b="1" i="0" sz="20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b="1" i="0" sz="18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b="1" i="0" sz="16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b="1" i="0" sz="14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" name="Google Shape;23;p4"/>
          <p:cNvSpPr txBox="1"/>
          <p:nvPr>
            <p:ph idx="3" type="body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Char char="●"/>
              <a:defRPr b="0" i="0" sz="24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Wordmark_center_Purple_HEX.png" id="24" name="Google Shape;24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382155" y="6487457"/>
            <a:ext cx="2407146" cy="1633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7502_RGB.png" id="25" name="Google Shape;25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225" y="1437805"/>
            <a:ext cx="1346402" cy="67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Graphic">
  <p:cSld name="Header + Graphic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>
            <p:ph idx="2" type="chart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Arial"/>
              <a:buNone/>
              <a:defRPr b="0" i="1" sz="2400" u="none" cap="none" strike="noStrike">
                <a:solidFill>
                  <a:srgbClr val="99999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Char char="●"/>
              <a:defRPr b="0" i="0" sz="30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Wordmark_center_Purple_HEX.png" id="29" name="Google Shape;29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363105" y="6487457"/>
            <a:ext cx="2407146" cy="1633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7502_RGB.png" id="30" name="Google Shape;30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225" y="1437805"/>
            <a:ext cx="1346402" cy="67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7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www.washington.edu/research/research-administration-learning/sage-creating-and-submitting-egc1s/" TargetMode="External"/><Relationship Id="rId4" Type="http://schemas.openxmlformats.org/officeDocument/2006/relationships/hyperlink" Target="https://www.washington.edu/research/research-administration-learning/sage-budget/" TargetMode="External"/><Relationship Id="rId5" Type="http://schemas.openxmlformats.org/officeDocument/2006/relationships/hyperlink" Target="https://www.washington.edu/research/research-administration-learning/creating-nih-proposals-in-grant-runner/" TargetMode="External"/><Relationship Id="rId6" Type="http://schemas.openxmlformats.org/officeDocument/2006/relationships/hyperlink" Target="https://www.washington.edu/research/research-administration-learning/sage-awards/" TargetMode="External"/><Relationship Id="rId7" Type="http://schemas.openxmlformats.org/officeDocument/2006/relationships/image" Target="../media/image1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www.washington.edu/research/tools/sage/sage-health-status/" TargetMode="External"/><Relationship Id="rId4" Type="http://schemas.openxmlformats.org/officeDocument/2006/relationships/image" Target="../media/image16.png"/><Relationship Id="rId5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www.washington.edu/research/learning/online/index.php/lessons/how-to-make-a-custom-base-type-in-sage-budget/#sage-budget-base-types" TargetMode="External"/><Relationship Id="rId4" Type="http://schemas.openxmlformats.org/officeDocument/2006/relationships/image" Target="../media/image18.png"/><Relationship Id="rId5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www.washington.edu/research/learning/online/index.php/lessons/sage-egc1-resources/" TargetMode="External"/><Relationship Id="rId4" Type="http://schemas.openxmlformats.org/officeDocument/2006/relationships/hyperlink" Target="https://www.washington.edu/research/learning/online/index.php/lessons/subawards-quick-guide/subawards-quick-guide-05-2025-3/" TargetMode="External"/><Relationship Id="rId5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type="title"/>
          </p:nvPr>
        </p:nvSpPr>
        <p:spPr>
          <a:xfrm>
            <a:off x="712200" y="2760550"/>
            <a:ext cx="8431800" cy="1104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500"/>
              <a:buFont typeface="Arial"/>
              <a:buNone/>
            </a:pPr>
            <a:r>
              <a:rPr b="0" i="0" lang="en-US" sz="4000" u="none" cap="none" strike="noStrik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rPr>
              <a:t>SAGE UPDATE</a:t>
            </a:r>
            <a:endParaRPr/>
          </a:p>
        </p:txBody>
      </p:sp>
      <p:sp>
        <p:nvSpPr>
          <p:cNvPr id="37" name="Google Shape;37;p6"/>
          <p:cNvSpPr txBox="1"/>
          <p:nvPr/>
        </p:nvSpPr>
        <p:spPr>
          <a:xfrm>
            <a:off x="769100" y="5025300"/>
            <a:ext cx="6656700" cy="1104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006F"/>
              </a:buClr>
              <a:buSzPts val="400"/>
              <a:buFont typeface="Arial"/>
              <a:buNone/>
            </a:pPr>
            <a:r>
              <a:rPr b="1" i="0" lang="en-US" sz="1800" u="none" cap="none" strike="noStrike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Judy Chung &amp; Kim Halstead</a:t>
            </a:r>
            <a:endParaRPr b="1" i="0" sz="1800" u="none" cap="none" strike="noStrike">
              <a:solidFill>
                <a:srgbClr val="33006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006F"/>
              </a:buClr>
              <a:buSzPts val="400"/>
              <a:buFont typeface="Arial"/>
              <a:buNone/>
            </a:pPr>
            <a:r>
              <a:rPr b="0" i="0" lang="en-US" sz="1800" u="none" cap="none" strike="noStrike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Office of Research Information Services (ORIS)</a:t>
            </a:r>
            <a:endParaRPr b="0" i="0" sz="1800" u="none" cap="none" strike="noStrike">
              <a:solidFill>
                <a:srgbClr val="33006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006F"/>
              </a:buClr>
              <a:buSzPts val="400"/>
              <a:buFont typeface="Arial"/>
              <a:buNone/>
            </a:pPr>
            <a:r>
              <a:rPr b="0" i="0" lang="en-US" sz="1800" u="none" cap="none" strike="noStrike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September 11, 2025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rgbClr val="33006F"/>
              </a:buClr>
              <a:buSzPts val="4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" name="Google Shape;38;p6"/>
          <p:cNvPicPr preferRelativeResize="0"/>
          <p:nvPr/>
        </p:nvPicPr>
        <p:blipFill rotWithShape="1">
          <a:blip r:embed="rId3">
            <a:alphaModFix/>
          </a:blip>
          <a:srcRect b="0" l="0" r="-2773" t="0"/>
          <a:stretch/>
        </p:blipFill>
        <p:spPr>
          <a:xfrm>
            <a:off x="0" y="-640600"/>
            <a:ext cx="9311826" cy="3401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5"/>
          <p:cNvSpPr txBox="1"/>
          <p:nvPr>
            <p:ph type="title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</a:pPr>
            <a:r>
              <a:rPr b="0" i="0" lang="en-US" sz="3300" u="none" cap="none" strike="noStrik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rPr>
              <a:t>Reminder: Fall SAGE Classes</a:t>
            </a:r>
            <a:endParaRPr b="0" i="0" sz="3300" u="none" cap="none" strike="noStrike">
              <a:solidFill>
                <a:srgbClr val="4B2E83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126" name="Google Shape;126;p15"/>
          <p:cNvSpPr txBox="1"/>
          <p:nvPr>
            <p:ph idx="2" type="body"/>
          </p:nvPr>
        </p:nvSpPr>
        <p:spPr>
          <a:xfrm>
            <a:off x="659300" y="1736725"/>
            <a:ext cx="8357400" cy="495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2425" lvl="0" marL="45720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rgbClr val="3D3D3D"/>
              </a:buClr>
              <a:buSzPts val="1950"/>
              <a:buFont typeface="Open Sans"/>
              <a:buChar char="&gt;"/>
            </a:pPr>
            <a:r>
              <a:rPr b="1" lang="en-US" sz="1950" u="sng">
                <a:solidFill>
                  <a:schemeClr val="hlink"/>
                </a:solidFill>
                <a:hlinkClick r:id="rId3"/>
              </a:rPr>
              <a:t>SAGE: Creating and Submitting eGC1s</a:t>
            </a:r>
            <a:endParaRPr sz="1950">
              <a:solidFill>
                <a:srgbClr val="3D3D3D"/>
              </a:solidFill>
            </a:endParaRPr>
          </a:p>
          <a:p>
            <a:pPr indent="-352425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D3D3D"/>
              </a:buClr>
              <a:buSzPts val="1950"/>
              <a:buChar char="–"/>
            </a:pPr>
            <a:r>
              <a:rPr lang="en-US" sz="1950">
                <a:solidFill>
                  <a:srgbClr val="3D3D3D"/>
                </a:solidFill>
              </a:rPr>
              <a:t>Wednesday, 10/08, 1 – 3 p.m. PT</a:t>
            </a:r>
            <a:br>
              <a:rPr lang="en-US" sz="1950">
                <a:solidFill>
                  <a:srgbClr val="3D3D3D"/>
                </a:solidFill>
              </a:rPr>
            </a:br>
            <a:endParaRPr sz="1950">
              <a:solidFill>
                <a:srgbClr val="3D3D3D"/>
              </a:solidFill>
            </a:endParaRPr>
          </a:p>
          <a:p>
            <a:pPr indent="-3524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D3D3D"/>
              </a:buClr>
              <a:buSzPts val="1950"/>
              <a:buFont typeface="Open Sans"/>
              <a:buChar char="&gt;"/>
            </a:pPr>
            <a:r>
              <a:rPr b="1" lang="en-US" sz="1950" u="sng">
                <a:solidFill>
                  <a:schemeClr val="hlink"/>
                </a:solidFill>
                <a:hlinkClick r:id="rId4"/>
              </a:rPr>
              <a:t>SAGE: Budget</a:t>
            </a:r>
            <a:r>
              <a:rPr lang="en-US" sz="1950">
                <a:solidFill>
                  <a:srgbClr val="3D3D3D"/>
                </a:solidFill>
              </a:rPr>
              <a:t> </a:t>
            </a:r>
            <a:endParaRPr sz="1950">
              <a:solidFill>
                <a:srgbClr val="3D3D3D"/>
              </a:solidFill>
            </a:endParaRPr>
          </a:p>
          <a:p>
            <a:pPr indent="-352425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D3D3D"/>
              </a:buClr>
              <a:buSzPts val="1950"/>
              <a:buChar char="–"/>
            </a:pPr>
            <a:r>
              <a:rPr lang="en-US" sz="1950">
                <a:solidFill>
                  <a:srgbClr val="3D3D3D"/>
                </a:solidFill>
              </a:rPr>
              <a:t>Wednesday, 10/15, 2 – 4 p.m. </a:t>
            </a:r>
            <a:endParaRPr sz="1950">
              <a:solidFill>
                <a:srgbClr val="3D3D3D"/>
              </a:solidFill>
            </a:endParaRPr>
          </a:p>
          <a:p>
            <a:pPr indent="-352425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D3D3D"/>
              </a:buClr>
              <a:buSzPts val="1950"/>
              <a:buChar char="–"/>
            </a:pPr>
            <a:r>
              <a:rPr lang="en-US" sz="1950">
                <a:solidFill>
                  <a:srgbClr val="3D3D3D"/>
                </a:solidFill>
              </a:rPr>
              <a:t>Tuesday, 10/28, 1 – 3 p.m.</a:t>
            </a:r>
            <a:br>
              <a:rPr lang="en-US" sz="1950">
                <a:solidFill>
                  <a:srgbClr val="3D3D3D"/>
                </a:solidFill>
              </a:rPr>
            </a:br>
            <a:endParaRPr sz="1950">
              <a:solidFill>
                <a:srgbClr val="3D3D3D"/>
              </a:solidFill>
            </a:endParaRPr>
          </a:p>
          <a:p>
            <a:pPr indent="-3524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D3D3D"/>
              </a:buClr>
              <a:buSzPts val="1950"/>
              <a:buFont typeface="Open Sans"/>
              <a:buChar char="&gt;"/>
            </a:pPr>
            <a:r>
              <a:rPr b="1" lang="en-US" sz="1950" u="sng">
                <a:solidFill>
                  <a:schemeClr val="hlink"/>
                </a:solidFill>
                <a:hlinkClick r:id="rId5"/>
              </a:rPr>
              <a:t>SAGE: Creating NIH Proposals in Grant Runner</a:t>
            </a:r>
            <a:endParaRPr sz="1950">
              <a:solidFill>
                <a:srgbClr val="3D3D3D"/>
              </a:solidFill>
            </a:endParaRPr>
          </a:p>
          <a:p>
            <a:pPr indent="-352425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D3D3D"/>
              </a:buClr>
              <a:buSzPts val="1950"/>
              <a:buFont typeface="Open Sans"/>
              <a:buChar char="–"/>
            </a:pPr>
            <a:r>
              <a:rPr lang="en-US" sz="1950">
                <a:solidFill>
                  <a:srgbClr val="3D3D3D"/>
                </a:solidFill>
              </a:rPr>
              <a:t>Wednesday, 10/22, 2:30 – 4:30 p.m.</a:t>
            </a:r>
            <a:br>
              <a:rPr lang="en-US" sz="1950">
                <a:solidFill>
                  <a:srgbClr val="3D3D3D"/>
                </a:solidFill>
              </a:rPr>
            </a:br>
            <a:endParaRPr sz="1950">
              <a:solidFill>
                <a:srgbClr val="3D3D3D"/>
              </a:solidFill>
            </a:endParaRPr>
          </a:p>
          <a:p>
            <a:pPr indent="-3524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D3D3D"/>
              </a:buClr>
              <a:buSzPts val="1950"/>
              <a:buFont typeface="Open Sans"/>
              <a:buChar char="&gt;"/>
            </a:pPr>
            <a:r>
              <a:rPr b="1" lang="en-US" sz="1950" u="sng">
                <a:solidFill>
                  <a:schemeClr val="hlink"/>
                </a:solidFill>
                <a:hlinkClick r:id="rId6"/>
              </a:rPr>
              <a:t>SAGE: Awards &amp; Modifications</a:t>
            </a:r>
            <a:endParaRPr sz="1950">
              <a:solidFill>
                <a:srgbClr val="3D3D3D"/>
              </a:solidFill>
            </a:endParaRPr>
          </a:p>
          <a:p>
            <a:pPr indent="-352425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D3D3D"/>
              </a:buClr>
              <a:buSzPts val="1950"/>
              <a:buChar char="–"/>
            </a:pPr>
            <a:r>
              <a:rPr lang="en-US" sz="1950">
                <a:solidFill>
                  <a:srgbClr val="3D3D3D"/>
                </a:solidFill>
              </a:rPr>
              <a:t>Wednesday, 11/05, 1 – 3 p.m.</a:t>
            </a:r>
            <a:endParaRPr sz="1950">
              <a:solidFill>
                <a:srgbClr val="3D3D3D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br>
              <a:rPr lang="en-US">
                <a:solidFill>
                  <a:schemeClr val="dk1"/>
                </a:solidFill>
              </a:rPr>
            </a:br>
            <a:br>
              <a:rPr lang="en-US" sz="2200">
                <a:solidFill>
                  <a:schemeClr val="dk1"/>
                </a:solidFill>
              </a:rPr>
            </a:br>
            <a:endParaRPr sz="2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200"/>
          </a:p>
        </p:txBody>
      </p:sp>
      <p:pic>
        <p:nvPicPr>
          <p:cNvPr descr="Training class icon (Provided by Getty Images)" id="127" name="Google Shape;127;p1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725575" y="467150"/>
            <a:ext cx="1269576" cy="1269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 txBox="1"/>
          <p:nvPr>
            <p:ph type="title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</a:pPr>
            <a:r>
              <a:rPr b="0" i="0" lang="en-US" sz="3300" u="none" cap="none" strike="noStrik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rPr>
              <a:t>Progress on SAGE Stabilization: Data</a:t>
            </a:r>
            <a:endParaRPr b="0" i="0" sz="3300" u="none" cap="none" strike="noStrike">
              <a:solidFill>
                <a:srgbClr val="4B2E83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45" name="Google Shape;45;p7"/>
          <p:cNvSpPr txBox="1"/>
          <p:nvPr>
            <p:ph idx="2" type="body"/>
          </p:nvPr>
        </p:nvSpPr>
        <p:spPr>
          <a:xfrm>
            <a:off x="671750" y="1897725"/>
            <a:ext cx="8061000" cy="158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1900">
                <a:solidFill>
                  <a:schemeClr val="dk1"/>
                </a:solidFill>
              </a:rPr>
              <a:t>SAGE help desk incident reports by week</a:t>
            </a:r>
            <a:endParaRPr sz="1900"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&gt;"/>
            </a:pPr>
            <a:r>
              <a:rPr lang="en-US" sz="1600">
                <a:solidFill>
                  <a:schemeClr val="dk1"/>
                </a:solidFill>
              </a:rPr>
              <a:t>Continued positive trends for stability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&gt;"/>
            </a:pPr>
            <a:r>
              <a:rPr lang="en-US" sz="1600">
                <a:solidFill>
                  <a:schemeClr val="dk1"/>
                </a:solidFill>
              </a:rPr>
              <a:t>Current issue: ADVs with SFI reviews can get stuck in routing</a:t>
            </a:r>
            <a:endParaRPr sz="1600">
              <a:solidFill>
                <a:schemeClr val="dk1"/>
              </a:solidFill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</a:pPr>
            <a:r>
              <a:rPr lang="en-US" sz="1600">
                <a:solidFill>
                  <a:schemeClr val="dk1"/>
                </a:solidFill>
              </a:rPr>
              <a:t>Updating them daily as we see them, until issue resolved</a:t>
            </a:r>
            <a:endParaRPr sz="1600">
              <a:solidFill>
                <a:schemeClr val="dk1"/>
              </a:solidFill>
            </a:endParaRPr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br>
              <a:rPr lang="en-US" sz="1600">
                <a:solidFill>
                  <a:schemeClr val="dk1"/>
                </a:solidFill>
              </a:rPr>
            </a:br>
            <a:br>
              <a:rPr lang="en-US" sz="1600">
                <a:solidFill>
                  <a:schemeClr val="dk1"/>
                </a:solidFill>
              </a:rPr>
            </a:b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1600"/>
          </a:p>
        </p:txBody>
      </p:sp>
      <p:pic>
        <p:nvPicPr>
          <p:cNvPr descr="Graph of SAGE incidents, showing a general decrease since late June and early July. Recent entries show an issue around Advances." id="46" name="Google Shape;46;p7" title="incidents dashboard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3645709"/>
            <a:ext cx="8839201" cy="23238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"/>
          <p:cNvSpPr txBox="1"/>
          <p:nvPr>
            <p:ph type="title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</a:pPr>
            <a:r>
              <a:rPr b="0" i="0" lang="en-US" sz="3300" u="none" cap="none" strike="noStrik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rPr>
              <a:t>Areas of Focus: Overall</a:t>
            </a:r>
            <a:endParaRPr b="0" i="0" sz="3300" u="none" cap="none" strike="noStrike">
              <a:solidFill>
                <a:srgbClr val="4B2E83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53" name="Google Shape;53;p8"/>
          <p:cNvSpPr txBox="1"/>
          <p:nvPr>
            <p:ph idx="2" type="body"/>
          </p:nvPr>
        </p:nvSpPr>
        <p:spPr>
          <a:xfrm>
            <a:off x="659300" y="1736725"/>
            <a:ext cx="8357400" cy="495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>
                <a:solidFill>
                  <a:schemeClr val="dk1"/>
                </a:solidFill>
              </a:rPr>
              <a:t>Overall System Uptime</a:t>
            </a:r>
            <a:endParaRPr b="1">
              <a:solidFill>
                <a:schemeClr val="dk1"/>
              </a:solidFill>
            </a:endParaRPr>
          </a:p>
          <a:p>
            <a:pPr indent="45720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US">
                <a:solidFill>
                  <a:schemeClr val="dk1"/>
                </a:solidFill>
              </a:rPr>
              <a:t>Fine-tuned memory and CPU allocations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>
                <a:solidFill>
                  <a:schemeClr val="dk1"/>
                </a:solidFill>
              </a:rPr>
              <a:t>      Addressed errors leading to peak slowness &amp; outages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>
                <a:solidFill>
                  <a:schemeClr val="dk1"/>
                </a:solidFill>
              </a:rPr>
              <a:t>      Expanded monitoring tools</a:t>
            </a:r>
            <a:endParaRPr>
              <a:solidFill>
                <a:schemeClr val="dk1"/>
              </a:solidFill>
            </a:endParaRPr>
          </a:p>
          <a:p>
            <a:pPr indent="4572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i="1" lang="en-US">
                <a:solidFill>
                  <a:schemeClr val="dk1"/>
                </a:solidFill>
              </a:rPr>
              <a:t>In Progress:</a:t>
            </a:r>
            <a:endParaRPr i="1">
              <a:solidFill>
                <a:schemeClr val="dk1"/>
              </a:solidFill>
            </a:endParaRPr>
          </a:p>
          <a:p>
            <a:pPr indent="45720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US" sz="2200">
                <a:solidFill>
                  <a:schemeClr val="dk1"/>
                </a:solidFill>
              </a:rPr>
              <a:t>Evaluating slowness observed on Monday ~ 4:30 pm</a:t>
            </a:r>
            <a:endParaRPr sz="2200">
              <a:solidFill>
                <a:schemeClr val="dk1"/>
              </a:solidFill>
            </a:endParaRPr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br>
              <a:rPr lang="en-US">
                <a:solidFill>
                  <a:schemeClr val="dk1"/>
                </a:solidFill>
              </a:rPr>
            </a:br>
            <a:br>
              <a:rPr lang="en-US" sz="2200">
                <a:solidFill>
                  <a:schemeClr val="dk1"/>
                </a:solidFill>
              </a:rPr>
            </a:br>
            <a:endParaRPr sz="2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200"/>
          </a:p>
        </p:txBody>
      </p:sp>
      <p:pic>
        <p:nvPicPr>
          <p:cNvPr id="54" name="Google Shape;54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1350" y="2440101"/>
            <a:ext cx="273075" cy="27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1350" y="2860967"/>
            <a:ext cx="273075" cy="27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1749" y="4495492"/>
            <a:ext cx="391625" cy="39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1350" y="3260134"/>
            <a:ext cx="273075" cy="273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9"/>
          <p:cNvSpPr txBox="1"/>
          <p:nvPr>
            <p:ph type="title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</a:pPr>
            <a:r>
              <a:rPr b="0" i="0" lang="en-US" sz="3300" u="none" cap="none" strike="noStrik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rPr>
              <a:t>Areas of Focus: SAGE Budget</a:t>
            </a:r>
            <a:endParaRPr b="0" i="0" sz="3300" u="none" cap="none" strike="noStrike">
              <a:solidFill>
                <a:srgbClr val="4B2E83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64" name="Google Shape;64;p9"/>
          <p:cNvSpPr txBox="1"/>
          <p:nvPr>
            <p:ph idx="2" type="body"/>
          </p:nvPr>
        </p:nvSpPr>
        <p:spPr>
          <a:xfrm>
            <a:off x="659300" y="1804125"/>
            <a:ext cx="7617000" cy="47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>
                <a:solidFill>
                  <a:schemeClr val="dk1"/>
                </a:solidFill>
              </a:rPr>
              <a:t>SAGE Budget Performance</a:t>
            </a:r>
            <a:endParaRPr b="1">
              <a:solidFill>
                <a:schemeClr val="dk1"/>
              </a:solidFill>
            </a:endParaRPr>
          </a:p>
          <a:p>
            <a:pPr indent="45720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US" sz="2100">
                <a:solidFill>
                  <a:schemeClr val="dk1"/>
                </a:solidFill>
              </a:rPr>
              <a:t>Resolved worksheet settings saving delays </a:t>
            </a:r>
            <a:endParaRPr sz="2100">
              <a:solidFill>
                <a:schemeClr val="dk1"/>
              </a:solidFill>
            </a:endParaRPr>
          </a:p>
          <a:p>
            <a:pPr indent="4572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100">
                <a:solidFill>
                  <a:schemeClr val="dk1"/>
                </a:solidFill>
              </a:rPr>
              <a:t>Increased speed of other cost entry saving </a:t>
            </a:r>
            <a:endParaRPr sz="2100">
              <a:solidFill>
                <a:schemeClr val="dk1"/>
              </a:solidFill>
            </a:endParaRPr>
          </a:p>
          <a:p>
            <a:pPr indent="4572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100">
                <a:solidFill>
                  <a:schemeClr val="dk1"/>
                </a:solidFill>
              </a:rPr>
              <a:t>Improved processing times for recalculation of totals </a:t>
            </a:r>
            <a:br>
              <a:rPr lang="en-US" sz="2100">
                <a:solidFill>
                  <a:schemeClr val="dk1"/>
                </a:solidFill>
              </a:rPr>
            </a:br>
            <a:r>
              <a:rPr lang="en-US" sz="2100">
                <a:solidFill>
                  <a:schemeClr val="dk1"/>
                </a:solidFill>
              </a:rPr>
              <a:t>	(more to come!)</a:t>
            </a:r>
            <a:endParaRPr sz="2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i="1" lang="en-US">
                <a:solidFill>
                  <a:schemeClr val="dk1"/>
                </a:solidFill>
              </a:rPr>
              <a:t>In Progress:</a:t>
            </a:r>
            <a:endParaRPr i="1">
              <a:solidFill>
                <a:schemeClr val="dk1"/>
              </a:solidFill>
            </a:endParaRPr>
          </a:p>
          <a:p>
            <a:pPr indent="4572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100">
                <a:solidFill>
                  <a:schemeClr val="dk1"/>
                </a:solidFill>
              </a:rPr>
              <a:t>Improve calculation of totals for faster saving</a:t>
            </a:r>
            <a:endParaRPr sz="2100">
              <a:solidFill>
                <a:schemeClr val="dk1"/>
              </a:solidFill>
            </a:endParaRPr>
          </a:p>
          <a:p>
            <a:pPr indent="-3810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&gt;"/>
            </a:pPr>
            <a:r>
              <a:rPr lang="en-US" sz="2100">
                <a:solidFill>
                  <a:schemeClr val="dk1"/>
                </a:solidFill>
              </a:rPr>
              <a:t>Testing soon: Prototyping a manual calculation option for budget totals</a:t>
            </a:r>
            <a:br>
              <a:rPr lang="en-US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br>
              <a:rPr lang="en-US">
                <a:solidFill>
                  <a:schemeClr val="dk1"/>
                </a:solidFill>
              </a:rPr>
            </a:br>
            <a:br>
              <a:rPr lang="en-US" sz="2200">
                <a:solidFill>
                  <a:schemeClr val="dk1"/>
                </a:solidFill>
              </a:rPr>
            </a:br>
            <a:endParaRPr sz="2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200"/>
          </a:p>
        </p:txBody>
      </p:sp>
      <p:pic>
        <p:nvPicPr>
          <p:cNvPr id="65" name="Google Shape;65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1350" y="2492100"/>
            <a:ext cx="273075" cy="27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1350" y="2866195"/>
            <a:ext cx="273075" cy="27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1350" y="3246669"/>
            <a:ext cx="273075" cy="27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9307" y="4707914"/>
            <a:ext cx="391625" cy="39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0"/>
          <p:cNvSpPr txBox="1"/>
          <p:nvPr>
            <p:ph type="title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</a:pPr>
            <a:r>
              <a:rPr b="0" i="0" lang="en-US" sz="3300" u="none" cap="none" strike="noStrik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rPr>
              <a:t>Areas of Focus: Awards</a:t>
            </a:r>
            <a:endParaRPr b="0" i="0" sz="3300" u="none" cap="none" strike="noStrike">
              <a:solidFill>
                <a:srgbClr val="4B2E83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75" name="Google Shape;75;p10"/>
          <p:cNvSpPr txBox="1"/>
          <p:nvPr>
            <p:ph idx="2" type="body"/>
          </p:nvPr>
        </p:nvSpPr>
        <p:spPr>
          <a:xfrm>
            <a:off x="659300" y="1736725"/>
            <a:ext cx="8782800" cy="495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2300">
                <a:solidFill>
                  <a:schemeClr val="dk1"/>
                </a:solidFill>
              </a:rPr>
              <a:t>Awards Section Performance </a:t>
            </a:r>
            <a:endParaRPr b="1" sz="2300">
              <a:solidFill>
                <a:schemeClr val="dk1"/>
              </a:solidFill>
            </a:endParaRPr>
          </a:p>
          <a:p>
            <a:pPr indent="45720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US" sz="2300">
                <a:solidFill>
                  <a:schemeClr val="dk1"/>
                </a:solidFill>
              </a:rPr>
              <a:t>Reduced status change delays for ASRs &amp; MODs</a:t>
            </a:r>
            <a:endParaRPr sz="2300">
              <a:solidFill>
                <a:schemeClr val="dk1"/>
              </a:solidFill>
            </a:endParaRPr>
          </a:p>
          <a:p>
            <a:pPr indent="4572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300">
                <a:solidFill>
                  <a:schemeClr val="dk1"/>
                </a:solidFill>
              </a:rPr>
              <a:t>Reduced general navigation slowness on requests</a:t>
            </a:r>
            <a:endParaRPr sz="2300">
              <a:solidFill>
                <a:schemeClr val="dk1"/>
              </a:solidFill>
            </a:endParaRPr>
          </a:p>
          <a:p>
            <a:pPr indent="4572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i="1" lang="en-US" sz="2300">
                <a:solidFill>
                  <a:schemeClr val="dk1"/>
                </a:solidFill>
              </a:rPr>
              <a:t>New!</a:t>
            </a:r>
            <a:r>
              <a:rPr lang="en-US" sz="2300">
                <a:solidFill>
                  <a:schemeClr val="dk1"/>
                </a:solidFill>
              </a:rPr>
              <a:t> Improved speed of navigation </a:t>
            </a:r>
            <a:endParaRPr sz="2300">
              <a:solidFill>
                <a:schemeClr val="dk1"/>
              </a:solidFill>
            </a:endParaRPr>
          </a:p>
          <a:p>
            <a:pPr indent="-34925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&gt;"/>
            </a:pPr>
            <a:r>
              <a:rPr lang="en-US" sz="1900">
                <a:solidFill>
                  <a:schemeClr val="dk1"/>
                </a:solidFill>
              </a:rPr>
              <a:t>for MODs with large awards (biggest gains)</a:t>
            </a:r>
            <a:endParaRPr sz="1900">
              <a:solidFill>
                <a:schemeClr val="dk1"/>
              </a:solidFill>
            </a:endParaRPr>
          </a:p>
          <a:p>
            <a:pPr indent="-34925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&gt;"/>
            </a:pPr>
            <a:r>
              <a:rPr lang="en-US" sz="1900">
                <a:solidFill>
                  <a:schemeClr val="dk1"/>
                </a:solidFill>
              </a:rPr>
              <a:t>for ASRs and ADVs</a:t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i="1" lang="en-US" sz="1900">
                <a:solidFill>
                  <a:schemeClr val="dk1"/>
                </a:solidFill>
              </a:rPr>
              <a:t>        </a:t>
            </a:r>
            <a:r>
              <a:rPr b="1" i="1" lang="en-US" sz="2100">
                <a:solidFill>
                  <a:schemeClr val="dk1"/>
                </a:solidFill>
              </a:rPr>
              <a:t>New! </a:t>
            </a:r>
            <a:r>
              <a:rPr lang="en-US" sz="2100">
                <a:solidFill>
                  <a:schemeClr val="dk1"/>
                </a:solidFill>
              </a:rPr>
              <a:t>Fixed Award</a:t>
            </a:r>
            <a:r>
              <a:rPr i="1" lang="en-US" sz="2100">
                <a:solidFill>
                  <a:schemeClr val="dk1"/>
                </a:solidFill>
              </a:rPr>
              <a:t> </a:t>
            </a:r>
            <a:r>
              <a:rPr lang="en-US" sz="2100">
                <a:solidFill>
                  <a:schemeClr val="dk1"/>
                </a:solidFill>
              </a:rPr>
              <a:t>Requests List missing items for new contacts</a:t>
            </a:r>
            <a:endParaRPr sz="2100">
              <a:solidFill>
                <a:schemeClr val="dk1"/>
              </a:solidFill>
            </a:endParaRPr>
          </a:p>
          <a:p>
            <a:pPr indent="4572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3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i="1" lang="en-US" sz="2100">
                <a:solidFill>
                  <a:schemeClr val="dk1"/>
                </a:solidFill>
              </a:rPr>
              <a:t>In Progress (Award-related Issues): </a:t>
            </a:r>
            <a:endParaRPr i="1" sz="2100">
              <a:solidFill>
                <a:schemeClr val="dk1"/>
              </a:solidFill>
            </a:endParaRPr>
          </a:p>
          <a:p>
            <a:pPr indent="45720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US" sz="2000">
                <a:solidFill>
                  <a:schemeClr val="dk1"/>
                </a:solidFill>
              </a:rPr>
              <a:t>Advances with missing award preparer routing issues</a:t>
            </a:r>
            <a:endParaRPr sz="2000">
              <a:solidFill>
                <a:schemeClr val="dk1"/>
              </a:solidFill>
            </a:endParaRPr>
          </a:p>
          <a:p>
            <a:pPr indent="4572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000">
                <a:solidFill>
                  <a:schemeClr val="dk1"/>
                </a:solidFill>
              </a:rPr>
              <a:t>Advances with SFI not updating with review status</a:t>
            </a:r>
            <a:endParaRPr sz="2000">
              <a:solidFill>
                <a:schemeClr val="dk1"/>
              </a:solidFill>
            </a:endParaRPr>
          </a:p>
          <a:p>
            <a:pPr indent="4572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000">
                <a:solidFill>
                  <a:schemeClr val="dk1"/>
                </a:solidFill>
              </a:rPr>
              <a:t>Misc remaining errors with routing and status changes</a:t>
            </a:r>
            <a:endParaRPr sz="2000">
              <a:solidFill>
                <a:schemeClr val="dk1"/>
              </a:solidFill>
            </a:endParaRPr>
          </a:p>
          <a:p>
            <a:pPr indent="4572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indent="4572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br>
              <a:rPr lang="en-US" sz="2300">
                <a:solidFill>
                  <a:schemeClr val="dk1"/>
                </a:solidFill>
              </a:rPr>
            </a:br>
            <a:endParaRPr sz="2300">
              <a:solidFill>
                <a:schemeClr val="dk1"/>
              </a:solidFill>
            </a:endParaRPr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br>
              <a:rPr lang="en-US" sz="2300">
                <a:solidFill>
                  <a:schemeClr val="dk1"/>
                </a:solidFill>
              </a:rPr>
            </a:br>
            <a:br>
              <a:rPr lang="en-US" sz="2100">
                <a:solidFill>
                  <a:schemeClr val="dk1"/>
                </a:solidFill>
              </a:rPr>
            </a:br>
            <a:endParaRPr sz="2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100"/>
          </a:p>
        </p:txBody>
      </p:sp>
      <p:pic>
        <p:nvPicPr>
          <p:cNvPr id="76" name="Google Shape;76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1350" y="2423442"/>
            <a:ext cx="273075" cy="27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1350" y="2840059"/>
            <a:ext cx="273075" cy="27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2807" y="5447507"/>
            <a:ext cx="391625" cy="39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1634" y="3235781"/>
            <a:ext cx="273075" cy="27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1619" y="4221082"/>
            <a:ext cx="273075" cy="27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5507" y="5765007"/>
            <a:ext cx="391625" cy="39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5507" y="6107907"/>
            <a:ext cx="391625" cy="39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1"/>
          <p:cNvSpPr txBox="1"/>
          <p:nvPr>
            <p:ph type="title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</a:pPr>
            <a:r>
              <a:rPr b="0" i="0" lang="en-US" sz="3300" u="none" cap="none" strike="noStrik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rPr>
              <a:t>Areas of Focus: Misc Other</a:t>
            </a:r>
            <a:endParaRPr b="0" i="0" sz="3300" u="none" cap="none" strike="noStrike">
              <a:solidFill>
                <a:srgbClr val="4B2E83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89" name="Google Shape;89;p11"/>
          <p:cNvSpPr txBox="1"/>
          <p:nvPr>
            <p:ph idx="2" type="body"/>
          </p:nvPr>
        </p:nvSpPr>
        <p:spPr>
          <a:xfrm>
            <a:off x="432950" y="1584325"/>
            <a:ext cx="8596200" cy="495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>
                <a:solidFill>
                  <a:schemeClr val="dk1"/>
                </a:solidFill>
              </a:rPr>
              <a:t>Misc Other Performance:</a:t>
            </a:r>
            <a:endParaRPr i="1" sz="2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b="1" lang="en-US" sz="2100">
                <a:solidFill>
                  <a:schemeClr val="dk1"/>
                </a:solidFill>
              </a:rPr>
              <a:t>Grant Runner: </a:t>
            </a:r>
            <a:endParaRPr b="1" sz="2100">
              <a:solidFill>
                <a:schemeClr val="dk1"/>
              </a:solidFill>
            </a:endParaRPr>
          </a:p>
          <a:p>
            <a:pPr indent="4572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100">
                <a:solidFill>
                  <a:schemeClr val="dk1"/>
                </a:solidFill>
              </a:rPr>
              <a:t>Improved navigation &amp; load times when budget is connected</a:t>
            </a:r>
            <a:endParaRPr sz="21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i="1" lang="en-US" sz="2100">
                <a:solidFill>
                  <a:schemeClr val="dk1"/>
                </a:solidFill>
              </a:rPr>
              <a:t>New!</a:t>
            </a:r>
            <a:r>
              <a:rPr lang="en-US" sz="2100">
                <a:solidFill>
                  <a:schemeClr val="dk1"/>
                </a:solidFill>
              </a:rPr>
              <a:t> Additional performance improvements released 9/9</a:t>
            </a:r>
            <a:endParaRPr sz="2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</a:pPr>
            <a:r>
              <a:rPr b="1" lang="en-US" sz="2100">
                <a:solidFill>
                  <a:schemeClr val="dk1"/>
                </a:solidFill>
              </a:rPr>
              <a:t>eGC1: </a:t>
            </a:r>
            <a:endParaRPr sz="2100">
              <a:solidFill>
                <a:schemeClr val="dk1"/>
              </a:solidFill>
            </a:endParaRPr>
          </a:p>
          <a:p>
            <a:pPr indent="4572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i="1" lang="en-US" sz="2100">
                <a:solidFill>
                  <a:schemeClr val="dk1"/>
                </a:solidFill>
              </a:rPr>
              <a:t>New!</a:t>
            </a:r>
            <a:r>
              <a:rPr lang="en-US" sz="2100">
                <a:solidFill>
                  <a:schemeClr val="dk1"/>
                </a:solidFill>
              </a:rPr>
              <a:t> Improve speed of disclosure notifications on eGC1</a:t>
            </a:r>
            <a:endParaRPr sz="2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br>
              <a:rPr lang="en-US">
                <a:solidFill>
                  <a:schemeClr val="dk1"/>
                </a:solidFill>
              </a:rPr>
            </a:br>
            <a:br>
              <a:rPr lang="en-US" sz="2200">
                <a:solidFill>
                  <a:schemeClr val="dk1"/>
                </a:solidFill>
              </a:rPr>
            </a:br>
            <a:endParaRPr sz="2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200"/>
          </a:p>
        </p:txBody>
      </p:sp>
      <p:pic>
        <p:nvPicPr>
          <p:cNvPr id="90" name="Google Shape;90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7450" y="2630619"/>
            <a:ext cx="273075" cy="27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7450" y="3950094"/>
            <a:ext cx="273075" cy="27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7450" y="2996907"/>
            <a:ext cx="273075" cy="273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2"/>
          <p:cNvSpPr txBox="1"/>
          <p:nvPr>
            <p:ph type="title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</a:pPr>
            <a:r>
              <a:rPr b="0" i="0" lang="en-US" sz="3300" u="none" cap="none" strike="noStrik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rPr>
              <a:t>SAGE Health &amp; Status Webpage</a:t>
            </a:r>
            <a:endParaRPr b="0" i="0" sz="3300" u="none" cap="none" strike="noStrike">
              <a:solidFill>
                <a:srgbClr val="4B2E83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99" name="Google Shape;99;p12"/>
          <p:cNvSpPr txBox="1"/>
          <p:nvPr>
            <p:ph idx="2" type="body"/>
          </p:nvPr>
        </p:nvSpPr>
        <p:spPr>
          <a:xfrm>
            <a:off x="659300" y="1736725"/>
            <a:ext cx="3111900" cy="562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&gt;"/>
            </a:pPr>
            <a:r>
              <a:rPr lang="en-US" sz="2300" u="sng">
                <a:solidFill>
                  <a:schemeClr val="hlink"/>
                </a:solidFill>
                <a:hlinkClick r:id="rId3"/>
              </a:rPr>
              <a:t>SAGE Health &amp; Status</a:t>
            </a:r>
            <a:endParaRPr sz="2300">
              <a:solidFill>
                <a:schemeClr val="dk1"/>
              </a:solidFill>
            </a:endParaRPr>
          </a:p>
          <a:p>
            <a:pPr indent="-3492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–"/>
            </a:pPr>
            <a:r>
              <a:rPr lang="en-US" sz="1900">
                <a:solidFill>
                  <a:schemeClr val="dk1"/>
                </a:solidFill>
              </a:rPr>
              <a:t>Currently linked in the sidebar of the SAGE login page</a:t>
            </a:r>
            <a:br>
              <a:rPr lang="en-US" sz="1900">
                <a:solidFill>
                  <a:schemeClr val="dk1"/>
                </a:solidFill>
              </a:rPr>
            </a:br>
            <a:endParaRPr sz="1900">
              <a:solidFill>
                <a:schemeClr val="dk1"/>
              </a:solidFill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&gt;"/>
            </a:pPr>
            <a:r>
              <a:rPr lang="en-US" sz="2300">
                <a:solidFill>
                  <a:schemeClr val="dk1"/>
                </a:solidFill>
              </a:rPr>
              <a:t>Good place to check first if you’re having issues with SAGE and view work in progress</a:t>
            </a:r>
            <a:endParaRPr sz="2300">
              <a:solidFill>
                <a:schemeClr val="dk1"/>
              </a:solidFill>
            </a:endParaRPr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br>
              <a:rPr lang="en-US" sz="2300">
                <a:solidFill>
                  <a:schemeClr val="dk1"/>
                </a:solidFill>
              </a:rPr>
            </a:br>
            <a:br>
              <a:rPr lang="en-US" sz="2100">
                <a:solidFill>
                  <a:schemeClr val="dk1"/>
                </a:solidFill>
              </a:rPr>
            </a:br>
            <a:endParaRPr sz="2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100"/>
          </a:p>
        </p:txBody>
      </p:sp>
      <p:pic>
        <p:nvPicPr>
          <p:cNvPr descr="Check mark symbol, check box icon (Provided by Getty Images)" id="100" name="Google Shape;100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18983" y="500741"/>
            <a:ext cx="900900" cy="9008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shot of the SAGE Health &amp; Status page, showing on the sidebar where it's located." id="101" name="Google Shape;101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771200" y="1923972"/>
            <a:ext cx="4907826" cy="33864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3"/>
          <p:cNvSpPr/>
          <p:nvPr/>
        </p:nvSpPr>
        <p:spPr>
          <a:xfrm>
            <a:off x="7309250" y="5890350"/>
            <a:ext cx="1547100" cy="1254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3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3300">
                <a:latin typeface="Encode Sans Black"/>
                <a:ea typeface="Encode Sans Black"/>
                <a:cs typeface="Encode Sans Black"/>
                <a:sym typeface="Encode Sans Black"/>
              </a:rPr>
              <a:t>Reminder: </a:t>
            </a:r>
            <a:endParaRPr sz="3300">
              <a:latin typeface="Encode Sans Black"/>
              <a:ea typeface="Encode Sans Black"/>
              <a:cs typeface="Encode Sans Black"/>
              <a:sym typeface="Encode Sans Blac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3300">
                <a:latin typeface="Encode Sans Black"/>
                <a:ea typeface="Encode Sans Black"/>
                <a:cs typeface="Encode Sans Black"/>
                <a:sym typeface="Encode Sans Black"/>
              </a:rPr>
              <a:t>New &amp; Updated Resources </a:t>
            </a:r>
            <a:r>
              <a:rPr lang="en-US" sz="2200">
                <a:latin typeface="Encode Sans Black"/>
                <a:ea typeface="Encode Sans Black"/>
                <a:cs typeface="Encode Sans Black"/>
                <a:sym typeface="Encode Sans Black"/>
              </a:rPr>
              <a:t>(1 of 2) </a:t>
            </a:r>
            <a:endParaRPr sz="3300"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109" name="Google Shape;109;p13"/>
          <p:cNvSpPr txBox="1"/>
          <p:nvPr>
            <p:ph type="title"/>
          </p:nvPr>
        </p:nvSpPr>
        <p:spPr>
          <a:xfrm>
            <a:off x="659300" y="1736725"/>
            <a:ext cx="8357400" cy="495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 Sans"/>
              <a:buChar char="&gt;"/>
            </a:pPr>
            <a:r>
              <a:rPr b="1" i="0" lang="en-US" sz="2400" u="sng" cap="none" strike="noStrike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How to Make a Custom Base Type in SAGE Budget</a:t>
            </a:r>
            <a:endParaRPr b="0" i="0" sz="24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556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Char char="–"/>
            </a:pPr>
            <a:r>
              <a:rPr b="0" i="0" lang="en-US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Added crosswalks for base types and object codes for both preset and custom SAGE base types.</a:t>
            </a:r>
            <a:br>
              <a:rPr b="0" i="0" lang="en-US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br>
              <a:rPr b="0" i="0" lang="en-US" sz="2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b="0" i="0" sz="22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r>
              <a:t/>
            </a:r>
            <a:endParaRPr b="0" i="0" sz="2200" u="none" cap="none" strike="noStrik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descr="Screenshot of a table showing common base types in SAGE and their included object codes." id="110" name="Google Shape;110;p13" title="base types.pn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80275" y="3103576"/>
            <a:ext cx="7004338" cy="37544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lipboard icon. To do list icon. Checklist icon for web site and app design. (Provided by Getty Images)" id="111" name="Google Shape;111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565841" y="350593"/>
            <a:ext cx="992102" cy="9921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4"/>
          <p:cNvSpPr txBox="1"/>
          <p:nvPr>
            <p:ph type="title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</a:pPr>
            <a:r>
              <a:rPr b="0" i="0" lang="en-US" sz="3300" u="none" cap="none" strike="noStrik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rPr>
              <a:t>Reminder: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</a:pPr>
            <a:r>
              <a:rPr b="0" i="0" lang="en-US" sz="3300" u="none" cap="none" strike="noStrik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rPr>
              <a:t>New &amp; Updated Resources </a:t>
            </a:r>
            <a:r>
              <a:rPr b="0" i="0" lang="en-US" sz="2200" u="none" cap="none" strike="noStrik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rPr>
              <a:t>(2 of 2)</a:t>
            </a:r>
            <a:endParaRPr b="0" i="0" sz="2200" u="none" cap="none" strike="noStrike">
              <a:solidFill>
                <a:srgbClr val="4B2E83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118" name="Google Shape;118;p14"/>
          <p:cNvSpPr txBox="1"/>
          <p:nvPr>
            <p:ph idx="2" type="body"/>
          </p:nvPr>
        </p:nvSpPr>
        <p:spPr>
          <a:xfrm>
            <a:off x="659300" y="1736725"/>
            <a:ext cx="8357400" cy="495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&gt;"/>
            </a:pPr>
            <a:r>
              <a:rPr b="1" lang="en-US">
                <a:solidFill>
                  <a:schemeClr val="dk1"/>
                </a:solidFill>
              </a:rPr>
              <a:t>(New) </a:t>
            </a:r>
            <a:r>
              <a:rPr b="1" lang="en-US" u="sng">
                <a:solidFill>
                  <a:schemeClr val="hlink"/>
                </a:solidFill>
                <a:hlinkClick r:id="rId3"/>
              </a:rPr>
              <a:t>SAGE eGC1 Resources Collection</a:t>
            </a:r>
            <a:r>
              <a:rPr lang="en-US">
                <a:solidFill>
                  <a:schemeClr val="dk1"/>
                </a:solidFill>
              </a:rPr>
              <a:t>: </a:t>
            </a:r>
            <a:endParaRPr>
              <a:solidFill>
                <a:schemeClr val="dk1"/>
              </a:solidFill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lang="en-US">
                <a:solidFill>
                  <a:schemeClr val="dk1"/>
                </a:solidFill>
              </a:rPr>
              <a:t>Bookmark this collection of eGC1 resources for easy reference.</a:t>
            </a:r>
            <a:endParaRPr>
              <a:solidFill>
                <a:schemeClr val="dk1"/>
              </a:solidFill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lang="en-US">
                <a:solidFill>
                  <a:schemeClr val="dk1"/>
                </a:solidFill>
              </a:rPr>
              <a:t>Also linked on the SAGE login page sidebar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&gt;"/>
            </a:pPr>
            <a:r>
              <a:rPr b="1" lang="en-US">
                <a:solidFill>
                  <a:schemeClr val="dk1"/>
                </a:solidFill>
              </a:rPr>
              <a:t>(Revised) </a:t>
            </a:r>
            <a:r>
              <a:rPr b="1" lang="en-US" u="sng">
                <a:solidFill>
                  <a:schemeClr val="hlink"/>
                </a:solidFill>
                <a:hlinkClick r:id="rId4"/>
              </a:rPr>
              <a:t>Subawards Quick Guide</a:t>
            </a:r>
            <a:r>
              <a:rPr lang="en-US">
                <a:solidFill>
                  <a:schemeClr val="dk1"/>
                </a:solidFill>
              </a:rPr>
              <a:t>:</a:t>
            </a:r>
            <a:endParaRPr>
              <a:solidFill>
                <a:schemeClr val="dk1"/>
              </a:solidFill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lang="en-US">
                <a:solidFill>
                  <a:schemeClr val="dk1"/>
                </a:solidFill>
              </a:rPr>
              <a:t>This reference covers the essential elements of the outgoing subaward process and modifications. </a:t>
            </a:r>
            <a:endParaRPr sz="2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200"/>
          </a:p>
        </p:txBody>
      </p:sp>
      <p:pic>
        <p:nvPicPr>
          <p:cNvPr descr="Clipboard icon. To do list icon. Checklist icon for web site and app design. (Provided by Getty Images)" id="119" name="Google Shape;119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571517" y="371500"/>
            <a:ext cx="992102" cy="9921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2_Custom Design">
  <a:themeElements>
    <a:clrScheme name="Custom 5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B2B2B2"/>
      </a:accent4>
      <a:accent5>
        <a:srgbClr val="26005C"/>
      </a:accent5>
      <a:accent6>
        <a:srgbClr val="917B4C"/>
      </a:accent6>
      <a:hlink>
        <a:srgbClr val="26005C"/>
      </a:hlink>
      <a:folHlink>
        <a:srgbClr val="3300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