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6858000"/>
  <p:notesSz cx="7011975" cy="9297975"/>
  <p:embeddedFontLst>
    <p:embeddedFont>
      <p:font typeface="Encode Sans Black"/>
      <p:bold r:id="rId13"/>
    </p:embeddedFont>
    <p:embeddedFont>
      <p:font typeface="Open Sans Light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OpenSans-boldItalic.fntdata"/><Relationship Id="rId13" Type="http://schemas.openxmlformats.org/officeDocument/2006/relationships/font" Target="fonts/EncodeSansBlack-bold.fntdata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OpenSansLight-bold.fntdata"/><Relationship Id="rId14" Type="http://schemas.openxmlformats.org/officeDocument/2006/relationships/font" Target="fonts/OpenSansLight-regular.fntdata"/><Relationship Id="rId17" Type="http://schemas.openxmlformats.org/officeDocument/2006/relationships/font" Target="fonts/OpenSansLight-boldItalic.fntdata"/><Relationship Id="rId16" Type="http://schemas.openxmlformats.org/officeDocument/2006/relationships/font" Target="fonts/OpenSansLigh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OpenSa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528" cy="46651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1837" y="0"/>
            <a:ext cx="3038528" cy="46651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 txBox="1"/>
          <p:nvPr>
            <p:ph idx="12" type="sldNum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412875" y="1162050"/>
            <a:ext cx="4186238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8607"/>
            <a:ext cx="1812205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45281" y="369733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>
            <p:ph idx="2" type="chart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9107"/>
            <a:ext cx="1812205" cy="21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45281" y="644993"/>
            <a:ext cx="522922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096" y="3426449"/>
            <a:ext cx="1198079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45281" y="369733"/>
            <a:ext cx="6138493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45281" y="36973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45281" y="381608"/>
            <a:ext cx="6129158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906" y="1363508"/>
            <a:ext cx="81757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/>
          <p:nvPr>
            <p:ph idx="2" type="chart"/>
          </p:nvPr>
        </p:nvSpPr>
        <p:spPr>
          <a:xfrm>
            <a:off x="335942" y="1724978"/>
            <a:ext cx="6138497" cy="296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1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35942" y="371511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35942" y="369733"/>
            <a:ext cx="6147836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35942" y="1730668"/>
            <a:ext cx="6147836" cy="236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45281" y="370623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>
            <p:ph idx="2" type="chart"/>
          </p:nvPr>
        </p:nvSpPr>
        <p:spPr>
          <a:xfrm>
            <a:off x="335942" y="1724978"/>
            <a:ext cx="6138497" cy="2828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1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78" y="4675531"/>
            <a:ext cx="1905000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Header + Blank">
  <p:cSld name="5_Header + 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257175" y="285753"/>
            <a:ext cx="6343650" cy="457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6957" y="748146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4909" y="4638095"/>
            <a:ext cx="562954" cy="50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64">
          <p15:clr>
            <a:srgbClr val="FBAE40"/>
          </p15:clr>
        </p15:guide>
        <p15:guide id="2" pos="162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1" y="4599010"/>
            <a:ext cx="1818920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345282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b="1" i="0" sz="37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061" y="3426449"/>
            <a:ext cx="120015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64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936" y="4219956"/>
            <a:ext cx="10287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335942" y="369286"/>
            <a:ext cx="6147832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Encode Sans Black"/>
              <a:buNone/>
              <a:defRPr b="1" i="0" sz="225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774" y="1363508"/>
            <a:ext cx="827836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45281" y="1730668"/>
            <a:ext cx="6138497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335942" y="2320240"/>
            <a:ext cx="6147836" cy="225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b="1" i="0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b="1" i="0" sz="13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b="1" i="0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781" y="4675531"/>
            <a:ext cx="1904993" cy="172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CA9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45281" y="1126682"/>
            <a:ext cx="6229977" cy="198131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</a:pPr>
            <a:br>
              <a:rPr lang="en-US" sz="2100">
                <a:latin typeface="Arial"/>
                <a:ea typeface="Arial"/>
                <a:cs typeface="Arial"/>
                <a:sym typeface="Arial"/>
              </a:rPr>
            </a:br>
            <a:br>
              <a:rPr lang="en-US" sz="2100">
                <a:latin typeface="Arial"/>
                <a:ea typeface="Arial"/>
                <a:cs typeface="Arial"/>
                <a:sym typeface="Arial"/>
              </a:rPr>
            </a:br>
            <a:br>
              <a:rPr lang="en-US" sz="2100"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latin typeface="Arial"/>
                <a:ea typeface="Arial"/>
                <a:cs typeface="Arial"/>
                <a:sym typeface="Arial"/>
              </a:rPr>
              <a:t>AIDE Update</a:t>
            </a:r>
            <a:br>
              <a:rPr lang="en-US" sz="2100">
                <a:latin typeface="Arial"/>
                <a:ea typeface="Arial"/>
                <a:cs typeface="Arial"/>
                <a:sym typeface="Arial"/>
              </a:rPr>
            </a:br>
            <a:r>
              <a:rPr lang="en-US" sz="2100">
                <a:latin typeface="Arial"/>
                <a:ea typeface="Arial"/>
                <a:cs typeface="Arial"/>
                <a:sym typeface="Arial"/>
              </a:rPr>
              <a:t>Awards Improvement &amp; Development Effort </a:t>
            </a:r>
            <a:br>
              <a:rPr lang="en-US" sz="3300">
                <a:latin typeface="Arial"/>
                <a:ea typeface="Arial"/>
                <a:cs typeface="Arial"/>
                <a:sym typeface="Arial"/>
              </a:rPr>
            </a:br>
            <a:r>
              <a:rPr lang="en-US" sz="1350">
                <a:latin typeface="Arial"/>
                <a:ea typeface="Arial"/>
                <a:cs typeface="Arial"/>
                <a:sym typeface="Arial"/>
              </a:rPr>
              <a:t>9/11/2025</a:t>
            </a:r>
            <a:endParaRPr sz="3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4181" y="405447"/>
            <a:ext cx="6343650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Transition</a:t>
            </a:r>
            <a:endParaRPr/>
          </a:p>
        </p:txBody>
      </p:sp>
      <p:pic>
        <p:nvPicPr>
          <p:cNvPr descr="A blue and grey &quot;Huron&quot; logo" id="106" name="Google Shape;1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46" y="1869795"/>
            <a:ext cx="719186" cy="433744"/>
          </a:xfrm>
          <a:prstGeom prst="rect">
            <a:avLst/>
          </a:prstGeom>
          <a:noFill/>
          <a:ln>
            <a:noFill/>
          </a:ln>
        </p:spPr>
      </p:pic>
      <p:sp>
        <p:nvSpPr>
          <p:cNvPr descr="A purple arrow pointing right to a text box entitled &quot;AIDE Leads&quot; " id="107" name="Google Shape;107;p21"/>
          <p:cNvSpPr/>
          <p:nvPr/>
        </p:nvSpPr>
        <p:spPr>
          <a:xfrm>
            <a:off x="971384" y="2076136"/>
            <a:ext cx="289891" cy="30602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 purple down pointing down to a textbox entitled &quot;Awards &amp; Mods Setup&quot;" id="108" name="Google Shape;108;p21"/>
          <p:cNvSpPr/>
          <p:nvPr/>
        </p:nvSpPr>
        <p:spPr>
          <a:xfrm rot="5400000">
            <a:off x="426186" y="2374095"/>
            <a:ext cx="289891" cy="30602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A series of textboxes with a header textbox entitled &quot;AIDE Executive Sponsors&quot;" id="109" name="Google Shape;109;p21"/>
          <p:cNvGrpSpPr/>
          <p:nvPr/>
        </p:nvGrpSpPr>
        <p:grpSpPr>
          <a:xfrm>
            <a:off x="1284041" y="1480955"/>
            <a:ext cx="3844498" cy="1149245"/>
            <a:chOff x="1330160" y="1126505"/>
            <a:chExt cx="5125997" cy="1532326"/>
          </a:xfrm>
        </p:grpSpPr>
        <p:sp>
          <p:nvSpPr>
            <p:cNvPr id="110" name="Google Shape;110;p21"/>
            <p:cNvSpPr/>
            <p:nvPr/>
          </p:nvSpPr>
          <p:spPr>
            <a:xfrm>
              <a:off x="1330160" y="1618649"/>
              <a:ext cx="5125997" cy="1040182"/>
            </a:xfrm>
            <a:prstGeom prst="roundRect">
              <a:avLst>
                <a:gd fmla="val 16667" name="adj"/>
              </a:avLst>
            </a:prstGeom>
            <a:solidFill>
              <a:srgbClr val="D6CDED"/>
            </a:solidFill>
            <a:ln cap="flat" cmpd="sng" w="9525">
              <a:solidFill>
                <a:srgbClr val="1F13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13" u="none" cap="none" strike="noStrik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013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1447821" y="1126505"/>
              <a:ext cx="4890913" cy="41148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AIDE Executive Sponsors</a:t>
              </a: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3124201" y="1954919"/>
              <a:ext cx="1538267" cy="587491"/>
            </a:xfrm>
            <a:prstGeom prst="roundRect">
              <a:avLst>
                <a:gd fmla="val 16667" name="adj"/>
              </a:avLst>
            </a:prstGeom>
            <a:solidFill>
              <a:srgbClr val="FFC7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Program Managers: Dina O’Reilly, Colleen Butler</a:t>
              </a: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1497130" y="1962338"/>
              <a:ext cx="1538267" cy="587491"/>
            </a:xfrm>
            <a:prstGeom prst="roundRect">
              <a:avLst>
                <a:gd fmla="val 16667" name="adj"/>
              </a:avLst>
            </a:prstGeom>
            <a:solidFill>
              <a:srgbClr val="FFC7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Business Lead: Mandy Morneault</a:t>
              </a: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4751272" y="1962338"/>
              <a:ext cx="1538267" cy="587491"/>
            </a:xfrm>
            <a:prstGeom prst="roundRect">
              <a:avLst>
                <a:gd fmla="val 16667" name="adj"/>
              </a:avLst>
            </a:prstGeom>
            <a:solidFill>
              <a:srgbClr val="FFC7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0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Systems Lead: Heriberto Rodriguez</a:t>
              </a:r>
              <a:endParaRPr/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2855540" y="1618649"/>
              <a:ext cx="2075236" cy="315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151516"/>
                  </a:solidFill>
                  <a:latin typeface="Calibri"/>
                  <a:ea typeface="Calibri"/>
                  <a:cs typeface="Calibri"/>
                  <a:sym typeface="Calibri"/>
                </a:rPr>
                <a:t>AIDE Leads</a:t>
              </a:r>
              <a:endParaRPr b="1" i="0" sz="1200" u="none" cap="none" strike="noStrike">
                <a:solidFill>
                  <a:srgbClr val="15151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21"/>
          <p:cNvSpPr/>
          <p:nvPr/>
        </p:nvSpPr>
        <p:spPr>
          <a:xfrm>
            <a:off x="5240977" y="1475307"/>
            <a:ext cx="1465104" cy="1051801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 Committees and other Institutional Advisory Groups</a:t>
            </a:r>
            <a:endParaRPr/>
          </a:p>
        </p:txBody>
      </p:sp>
      <p:grpSp>
        <p:nvGrpSpPr>
          <p:cNvPr descr="A series of pink textboxes from left to right entitled &quot;Awards &amp; MODs Setup&quot;, &quot;Subawards&quot;, &quot;Workday Enhancements&quot;, &quot;Sponsor Invoicing&quot;, &quot;Reporting&quot;, &quot;Communication &amp; Training&quot;" id="117" name="Google Shape;117;p21"/>
          <p:cNvGrpSpPr/>
          <p:nvPr/>
        </p:nvGrpSpPr>
        <p:grpSpPr>
          <a:xfrm>
            <a:off x="91933" y="2718706"/>
            <a:ext cx="6663337" cy="440552"/>
            <a:chOff x="284609" y="4161247"/>
            <a:chExt cx="7838595" cy="783204"/>
          </a:xfrm>
        </p:grpSpPr>
        <p:grpSp>
          <p:nvGrpSpPr>
            <p:cNvPr id="118" name="Google Shape;118;p21"/>
            <p:cNvGrpSpPr/>
            <p:nvPr/>
          </p:nvGrpSpPr>
          <p:grpSpPr>
            <a:xfrm>
              <a:off x="284609" y="4173351"/>
              <a:ext cx="6521369" cy="771100"/>
              <a:chOff x="1808483" y="4665900"/>
              <a:chExt cx="6521369" cy="771100"/>
            </a:xfrm>
          </p:grpSpPr>
          <p:sp>
            <p:nvSpPr>
              <p:cNvPr id="119" name="Google Shape;119;p21"/>
              <p:cNvSpPr/>
              <p:nvPr/>
            </p:nvSpPr>
            <p:spPr>
              <a:xfrm>
                <a:off x="1808483" y="4665900"/>
                <a:ext cx="1197758" cy="7711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9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Awards &amp; Mods Setup</a:t>
                </a:r>
                <a:endParaRPr/>
              </a:p>
            </p:txBody>
          </p:sp>
          <p:sp>
            <p:nvSpPr>
              <p:cNvPr id="120" name="Google Shape;120;p21"/>
              <p:cNvSpPr/>
              <p:nvPr/>
            </p:nvSpPr>
            <p:spPr>
              <a:xfrm>
                <a:off x="3139386" y="4665900"/>
                <a:ext cx="1197758" cy="7711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9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Subawards</a:t>
                </a:r>
                <a:endParaRPr/>
              </a:p>
            </p:txBody>
          </p:sp>
          <p:sp>
            <p:nvSpPr>
              <p:cNvPr id="121" name="Google Shape;121;p21"/>
              <p:cNvSpPr/>
              <p:nvPr/>
            </p:nvSpPr>
            <p:spPr>
              <a:xfrm>
                <a:off x="4470289" y="4665900"/>
                <a:ext cx="1197757" cy="7711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9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Workday Enhancements</a:t>
                </a:r>
                <a:endParaRPr/>
              </a:p>
            </p:txBody>
          </p:sp>
          <p:sp>
            <p:nvSpPr>
              <p:cNvPr id="122" name="Google Shape;122;p21"/>
              <p:cNvSpPr/>
              <p:nvPr/>
            </p:nvSpPr>
            <p:spPr>
              <a:xfrm>
                <a:off x="5801192" y="4665900"/>
                <a:ext cx="1197758" cy="7711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9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Sponsor Invoicing</a:t>
                </a:r>
                <a:endParaRPr/>
              </a:p>
            </p:txBody>
          </p:sp>
          <p:sp>
            <p:nvSpPr>
              <p:cNvPr id="123" name="Google Shape;123;p21"/>
              <p:cNvSpPr/>
              <p:nvPr/>
            </p:nvSpPr>
            <p:spPr>
              <a:xfrm>
                <a:off x="7132094" y="4665900"/>
                <a:ext cx="1197758" cy="771100"/>
              </a:xfrm>
              <a:prstGeom prst="roundRect">
                <a:avLst>
                  <a:gd fmla="val 16667" name="adj"/>
                </a:avLst>
              </a:prstGeom>
              <a:solidFill>
                <a:srgbClr val="E93CA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900" u="none" cap="none" strike="noStrike">
                    <a:solidFill>
                      <a:schemeClr val="lt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Reporting</a:t>
                </a:r>
                <a:endParaRPr/>
              </a:p>
            </p:txBody>
          </p:sp>
        </p:grpSp>
        <p:sp>
          <p:nvSpPr>
            <p:cNvPr id="124" name="Google Shape;124;p21"/>
            <p:cNvSpPr/>
            <p:nvPr/>
          </p:nvSpPr>
          <p:spPr>
            <a:xfrm>
              <a:off x="6925446" y="4161247"/>
              <a:ext cx="1197758" cy="7711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 &amp; Training</a:t>
              </a:r>
              <a:endParaRPr/>
            </a:p>
          </p:txBody>
        </p:sp>
      </p:grpSp>
      <p:grpSp>
        <p:nvGrpSpPr>
          <p:cNvPr descr="A series of tan textboxes from left to right all entitled, &quot;UW Workstream Leads&quot;" id="125" name="Google Shape;125;p21"/>
          <p:cNvGrpSpPr/>
          <p:nvPr/>
        </p:nvGrpSpPr>
        <p:grpSpPr>
          <a:xfrm>
            <a:off x="91933" y="3193026"/>
            <a:ext cx="6678230" cy="288580"/>
            <a:chOff x="109065" y="3339279"/>
            <a:chExt cx="5892087" cy="384773"/>
          </a:xfrm>
        </p:grpSpPr>
        <p:sp>
          <p:nvSpPr>
            <p:cNvPr id="126" name="Google Shape;126;p21"/>
            <p:cNvSpPr/>
            <p:nvPr/>
          </p:nvSpPr>
          <p:spPr>
            <a:xfrm>
              <a:off x="109065" y="3344487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75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1107242" y="3339279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75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2105418" y="3347374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75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</a:t>
              </a: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3103597" y="3345052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75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</a:t>
              </a: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4098630" y="3351906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75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102834" y="3352857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75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UW Workstream Leads</a:t>
              </a:r>
              <a:endParaRPr/>
            </a:p>
          </p:txBody>
        </p:sp>
      </p:grpSp>
      <p:grpSp>
        <p:nvGrpSpPr>
          <p:cNvPr descr="A series of turquoise text boxes from left to right  &quot;Carol Rhodes, Vince Gonzalez&quot;, &quot;Amanda Snyder, Kirsten DeFries&quot;, &quot;Holly Roser&quot;, &quot;Kirsten DeFries&quot;, &quot;Danel Phelps, Rick Fenger&quot;, and &quot;Collen Butler, Mandy Morneault&quot;" id="132" name="Google Shape;132;p21"/>
          <p:cNvGrpSpPr/>
          <p:nvPr/>
        </p:nvGrpSpPr>
        <p:grpSpPr>
          <a:xfrm>
            <a:off x="77421" y="3528607"/>
            <a:ext cx="6651665" cy="510152"/>
            <a:chOff x="147636" y="3833901"/>
            <a:chExt cx="5868648" cy="371200"/>
          </a:xfrm>
        </p:grpSpPr>
        <p:sp>
          <p:nvSpPr>
            <p:cNvPr id="133" name="Google Shape;133;p21"/>
            <p:cNvSpPr/>
            <p:nvPr/>
          </p:nvSpPr>
          <p:spPr>
            <a:xfrm>
              <a:off x="147636" y="3833903"/>
              <a:ext cx="874878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Carol Rhodes, Vince Gonzalez</a:t>
              </a: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1145814" y="3833901"/>
              <a:ext cx="874879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825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Amanda Snyder, Kirsten DeFries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825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2143990" y="3833903"/>
              <a:ext cx="874879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Holly Roser</a:t>
              </a: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3142168" y="3833903"/>
              <a:ext cx="874879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Kirsten DeFries</a:t>
              </a: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4168558" y="3833903"/>
              <a:ext cx="874879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Danel Phelps, Rick Fenger</a:t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141405" y="3833905"/>
              <a:ext cx="874879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Colleen Butler, Mandy Morneault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06209" y="410211"/>
            <a:ext cx="6343650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Campus Engagement Focus</a:t>
            </a:r>
            <a:endParaRPr/>
          </a:p>
        </p:txBody>
      </p:sp>
      <p:grpSp>
        <p:nvGrpSpPr>
          <p:cNvPr descr="A series of pink textboxes entitled from left to right &quot;Awards &amp; Mods Setup&quot;, &quot;Subawards&quot;, and &quot;Reporting&quot;" id="145" name="Google Shape;145;p22"/>
          <p:cNvGrpSpPr/>
          <p:nvPr/>
        </p:nvGrpSpPr>
        <p:grpSpPr>
          <a:xfrm>
            <a:off x="429564" y="1679734"/>
            <a:ext cx="6185548" cy="433744"/>
            <a:chOff x="1808483" y="4665900"/>
            <a:chExt cx="3859563" cy="771100"/>
          </a:xfrm>
        </p:grpSpPr>
        <p:sp>
          <p:nvSpPr>
            <p:cNvPr id="146" name="Google Shape;146;p22"/>
            <p:cNvSpPr/>
            <p:nvPr/>
          </p:nvSpPr>
          <p:spPr>
            <a:xfrm>
              <a:off x="1808483" y="4665900"/>
              <a:ext cx="1197758" cy="7711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5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Awards &amp; Mods Setup</a:t>
              </a: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3139386" y="4665900"/>
              <a:ext cx="1197758" cy="7711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5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Subawards</a:t>
              </a: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4470289" y="4665900"/>
              <a:ext cx="1197757" cy="771100"/>
            </a:xfrm>
            <a:prstGeom prst="roundRect">
              <a:avLst>
                <a:gd fmla="val 16667" name="adj"/>
              </a:avLst>
            </a:prstGeom>
            <a:solidFill>
              <a:srgbClr val="E93C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5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Reporting</a:t>
              </a:r>
              <a:endParaRPr/>
            </a:p>
          </p:txBody>
        </p:sp>
      </p:grpSp>
      <p:grpSp>
        <p:nvGrpSpPr>
          <p:cNvPr descr="A series of tan textboxes all entitled from left to right &quot;Roadmap items&quot;" id="149" name="Google Shape;149;p22"/>
          <p:cNvGrpSpPr/>
          <p:nvPr/>
        </p:nvGrpSpPr>
        <p:grpSpPr>
          <a:xfrm>
            <a:off x="429565" y="2192461"/>
            <a:ext cx="6185545" cy="284468"/>
            <a:chOff x="109065" y="3339279"/>
            <a:chExt cx="2894671" cy="379290"/>
          </a:xfrm>
        </p:grpSpPr>
        <p:sp>
          <p:nvSpPr>
            <p:cNvPr id="150" name="Google Shape;150;p22"/>
            <p:cNvSpPr/>
            <p:nvPr/>
          </p:nvSpPr>
          <p:spPr>
            <a:xfrm>
              <a:off x="109065" y="3344487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5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Roadmap items</a:t>
              </a: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1107242" y="3339279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5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Roadmap items</a:t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2105418" y="3347374"/>
              <a:ext cx="898318" cy="371195"/>
            </a:xfrm>
            <a:prstGeom prst="roundRect">
              <a:avLst>
                <a:gd fmla="val 16667" name="adj"/>
              </a:avLst>
            </a:prstGeom>
            <a:solidFill>
              <a:srgbClr val="F1E4C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50" u="none" cap="none" strike="noStrike">
                  <a:solidFill>
                    <a:srgbClr val="242724"/>
                  </a:solidFill>
                  <a:latin typeface="Calibri"/>
                  <a:ea typeface="Calibri"/>
                  <a:cs typeface="Calibri"/>
                  <a:sym typeface="Calibri"/>
                </a:rPr>
                <a:t>Roadmap items</a:t>
              </a:r>
              <a:endParaRPr/>
            </a:p>
          </p:txBody>
        </p:sp>
      </p:grpSp>
      <p:grpSp>
        <p:nvGrpSpPr>
          <p:cNvPr descr="A series of turquoise textboxes entitled from left to right &quot;34&quot;, &quot;10&quot;, and &quot;10&quot;. " id="153" name="Google Shape;153;p22"/>
          <p:cNvGrpSpPr/>
          <p:nvPr/>
        </p:nvGrpSpPr>
        <p:grpSpPr>
          <a:xfrm>
            <a:off x="551836" y="2549841"/>
            <a:ext cx="5852396" cy="406259"/>
            <a:chOff x="187017" y="3815784"/>
            <a:chExt cx="2738766" cy="381612"/>
          </a:xfrm>
        </p:grpSpPr>
        <p:sp>
          <p:nvSpPr>
            <p:cNvPr id="154" name="Google Shape;154;p22"/>
            <p:cNvSpPr/>
            <p:nvPr/>
          </p:nvSpPr>
          <p:spPr>
            <a:xfrm>
              <a:off x="187017" y="3826200"/>
              <a:ext cx="742412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34</a:t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1185194" y="3815784"/>
              <a:ext cx="742412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2183371" y="3826200"/>
              <a:ext cx="742412" cy="371196"/>
            </a:xfrm>
            <a:prstGeom prst="roundRect">
              <a:avLst>
                <a:gd fmla="val 16667" name="adj"/>
              </a:avLst>
            </a:prstGeom>
            <a:solidFill>
              <a:srgbClr val="2AD2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</p:grpSp>
      <p:sp>
        <p:nvSpPr>
          <p:cNvPr id="157" name="Google Shape;157;p22"/>
          <p:cNvSpPr/>
          <p:nvPr/>
        </p:nvSpPr>
        <p:spPr>
          <a:xfrm>
            <a:off x="551836" y="3040102"/>
            <a:ext cx="5852396" cy="57430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Administration Process Improvement Team (RAPIT)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143934" y="178921"/>
            <a:ext cx="68580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rPr lang="en-US" sz="1650"/>
              <a:t>Training &amp; Instructional Documentation User Experience Testing</a:t>
            </a:r>
            <a:endParaRPr/>
          </a:p>
        </p:txBody>
      </p:sp>
      <p:pic>
        <p:nvPicPr>
          <p:cNvPr descr="People working on ideas" id="164" name="Google Shape;164;p23"/>
          <p:cNvPicPr preferRelativeResize="0"/>
          <p:nvPr/>
        </p:nvPicPr>
        <p:blipFill rotWithShape="1">
          <a:blip r:embed="rId3">
            <a:alphaModFix/>
          </a:blip>
          <a:srcRect b="3" l="23488" r="31334" t="0"/>
          <a:stretch/>
        </p:blipFill>
        <p:spPr>
          <a:xfrm>
            <a:off x="292332" y="1488664"/>
            <a:ext cx="1688782" cy="2448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2176428" y="1488663"/>
            <a:ext cx="4553455" cy="257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Evidence-based, user-centered training &amp; instructions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user instruction journey: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instructions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tasks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 points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RAPIT members to recommend participants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45281" y="644993"/>
            <a:ext cx="526765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Encode Sans Black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Custom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