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6858000" cx="9144000"/>
  <p:notesSz cx="6858000" cy="9144000"/>
  <p:embeddedFontLst>
    <p:embeddedFont>
      <p:font typeface="Open Sans ExtraBold"/>
      <p:bold r:id="rId14"/>
      <p:boldItalic r:id="rId15"/>
    </p:embeddedFont>
    <p:embeddedFont>
      <p:font typeface="Arial Black"/>
      <p:regular r:id="rId16"/>
    </p:embeddedFont>
    <p:embeddedFont>
      <p:font typeface="Open Sans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C2E4819-B3F9-4834-86E7-AE663EDF5FBF}">
  <a:tblStyle styleId="{6C2E4819-B3F9-4834-86E7-AE663EDF5FB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7E6EA"/>
          </a:solidFill>
        </a:fill>
      </a:tcStyle>
    </a:wholeTbl>
    <a:band1H>
      <a:tcTxStyle/>
      <a:tcStyle>
        <a:fill>
          <a:solidFill>
            <a:srgbClr val="CCCAD4"/>
          </a:solidFill>
        </a:fill>
      </a:tcStyle>
    </a:band1H>
    <a:band2H>
      <a:tcTxStyle/>
    </a:band2H>
    <a:band1V>
      <a:tcTxStyle/>
      <a:tcStyle>
        <a:fill>
          <a:solidFill>
            <a:srgbClr val="CCCAD4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bold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OpenSansExtraBold-boldItalic.fntdata"/><Relationship Id="rId14" Type="http://schemas.openxmlformats.org/officeDocument/2006/relationships/font" Target="fonts/OpenSansExtraBold-bold.fntdata"/><Relationship Id="rId17" Type="http://schemas.openxmlformats.org/officeDocument/2006/relationships/font" Target="fonts/OpenSans-regular.fntdata"/><Relationship Id="rId16" Type="http://schemas.openxmlformats.org/officeDocument/2006/relationships/font" Target="fonts/ArialBlack-regular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OpenSans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OpenSans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secHead">
  <p:cSld name="SECTION_HEADER">
    <p:bg>
      <p:bgPr>
        <a:solidFill>
          <a:schemeClr val="lt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type="title"/>
          </p:nvPr>
        </p:nvSpPr>
        <p:spPr>
          <a:xfrm>
            <a:off x="609600" y="1447800"/>
            <a:ext cx="5830887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Open Sans ExtraBold"/>
              <a:buNone/>
              <a:defRPr b="1" sz="3600" cap="none">
                <a:solidFill>
                  <a:schemeClr val="accen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" type="body"/>
          </p:nvPr>
        </p:nvSpPr>
        <p:spPr>
          <a:xfrm>
            <a:off x="609600" y="4138744"/>
            <a:ext cx="5297487" cy="67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b="1" sz="2000">
                <a:solidFill>
                  <a:srgbClr val="262626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id="16" name="Google Shape;16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7960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350924"/>
            <a:ext cx="9144000" cy="507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stacked content with Titles">
  <p:cSld name="Two stacked content with Titles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4" name="Google Shape;74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Open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" type="body"/>
          </p:nvPr>
        </p:nvSpPr>
        <p:spPr>
          <a:xfrm>
            <a:off x="457200" y="1535113"/>
            <a:ext cx="8229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76" name="Google Shape;76;p11"/>
          <p:cNvSpPr txBox="1"/>
          <p:nvPr>
            <p:ph idx="2" type="body"/>
          </p:nvPr>
        </p:nvSpPr>
        <p:spPr>
          <a:xfrm>
            <a:off x="457200" y="2209790"/>
            <a:ext cx="8229600" cy="1600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77" name="Google Shape;77;p11"/>
          <p:cNvSpPr txBox="1"/>
          <p:nvPr>
            <p:ph idx="3" type="body"/>
          </p:nvPr>
        </p:nvSpPr>
        <p:spPr>
          <a:xfrm>
            <a:off x="457200" y="3968769"/>
            <a:ext cx="8229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78" name="Google Shape;78;p11"/>
          <p:cNvSpPr txBox="1"/>
          <p:nvPr>
            <p:ph idx="4" type="body"/>
          </p:nvPr>
        </p:nvSpPr>
        <p:spPr>
          <a:xfrm>
            <a:off x="455613" y="4654560"/>
            <a:ext cx="8231187" cy="163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pic>
        <p:nvPicPr>
          <p:cNvPr id="79" name="Google Shape;79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8726" y="6243656"/>
            <a:ext cx="532863" cy="496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1"/>
          <p:cNvSpPr txBox="1"/>
          <p:nvPr>
            <p:ph idx="12" type="sldNum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2" name="Google Shape;82;p11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5" name="Google Shape;85;p12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2"/>
          <p:cNvSpPr txBox="1"/>
          <p:nvPr>
            <p:ph idx="1" type="body"/>
          </p:nvPr>
        </p:nvSpPr>
        <p:spPr>
          <a:xfrm>
            <a:off x="3575050" y="1435100"/>
            <a:ext cx="5111750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87" name="Google Shape;87;p12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pic>
        <p:nvPicPr>
          <p:cNvPr id="88" name="Google Shape;88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8726" y="6243656"/>
            <a:ext cx="532863" cy="496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2"/>
          <p:cNvSpPr txBox="1"/>
          <p:nvPr>
            <p:ph idx="12" type="sldNum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1" name="Google Shape;91;p12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4" name="Google Shape;94;p13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solidFill>
            <a:srgbClr val="323F4F"/>
          </a:solidFill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Open Sans"/>
              <a:buNone/>
              <a:defRPr b="1" sz="2000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3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96" name="Google Shape;96;p13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 sz="1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pic>
        <p:nvPicPr>
          <p:cNvPr id="97" name="Google Shape;97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8726" y="6243656"/>
            <a:ext cx="532863" cy="496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3"/>
          <p:cNvSpPr txBox="1"/>
          <p:nvPr>
            <p:ph idx="12" type="sldNum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0" name="Google Shape;100;p13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ized content and logos">
  <p:cSld name="Sized content and logos">
    <p:bg>
      <p:bgPr>
        <a:solidFill>
          <a:schemeClr val="lt2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4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3" name="Google Shape;103;p1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4" name="Google Shape;104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8726" y="6243656"/>
            <a:ext cx="532863" cy="496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4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7" name="Google Shape;107;p14"/>
          <p:cNvSpPr txBox="1"/>
          <p:nvPr>
            <p:ph idx="12" type="sldNum"/>
          </p:nvPr>
        </p:nvSpPr>
        <p:spPr>
          <a:xfrm>
            <a:off x="93214" y="6427434"/>
            <a:ext cx="404674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screen Content w/logos (gray)">
  <p:cSld name="Fullscreen Content w/logos (gray)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5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10" name="Google Shape;110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8726" y="6243656"/>
            <a:ext cx="532863" cy="496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5"/>
          <p:cNvSpPr txBox="1"/>
          <p:nvPr>
            <p:ph idx="12" type="sldNum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3" name="Google Shape;113;p15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4" name="Google Shape;114;p15"/>
          <p:cNvSpPr txBox="1"/>
          <p:nvPr>
            <p:ph idx="1" type="body"/>
          </p:nvPr>
        </p:nvSpPr>
        <p:spPr>
          <a:xfrm>
            <a:off x="128588" y="152400"/>
            <a:ext cx="8863012" cy="60912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screen Content w/logos (white)">
  <p:cSld name="Fullscreen Content w/logos (white)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8726" y="6243656"/>
            <a:ext cx="532863" cy="496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6"/>
          <p:cNvSpPr txBox="1"/>
          <p:nvPr>
            <p:ph idx="12" type="sldNum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9" name="Google Shape;119;p16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0" name="Google Shape;120;p16"/>
          <p:cNvSpPr txBox="1"/>
          <p:nvPr>
            <p:ph idx="1" type="body"/>
          </p:nvPr>
        </p:nvSpPr>
        <p:spPr>
          <a:xfrm>
            <a:off x="128588" y="152400"/>
            <a:ext cx="8863012" cy="60912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screen Content Only (white)">
  <p:cSld name="Fullscreen Content Only (white)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7"/>
          <p:cNvSpPr txBox="1"/>
          <p:nvPr>
            <p:ph idx="1" type="body"/>
          </p:nvPr>
        </p:nvSpPr>
        <p:spPr>
          <a:xfrm>
            <a:off x="128588" y="152399"/>
            <a:ext cx="8863012" cy="65203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Logos" type="titleOnly">
  <p:cSld name="TITLE_ONLY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5" name="Google Shape;125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26" name="Google Shape;126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8726" y="6243656"/>
            <a:ext cx="532863" cy="496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8"/>
          <p:cNvSpPr txBox="1"/>
          <p:nvPr>
            <p:ph idx="12" type="sldNum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9" name="Google Shape;129;p18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 gray">
  <p:cSld name="Title on gray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9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2" name="Google Shape;132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otally Blank (gray)">
  <p:cSld name="Totally Blank (gray)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bg>
      <p:bgPr>
        <a:solidFill>
          <a:schemeClr val="lt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457200" y="277327"/>
            <a:ext cx="8229600" cy="71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Open Sans ExtraBold"/>
              <a:buNone/>
              <a:defRPr b="1" sz="2800">
                <a:solidFill>
                  <a:schemeClr val="accen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457200" y="133874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21" name="Google Shape;21;p3"/>
          <p:cNvCxnSpPr/>
          <p:nvPr/>
        </p:nvCxnSpPr>
        <p:spPr>
          <a:xfrm>
            <a:off x="457200" y="1090001"/>
            <a:ext cx="8686800" cy="0"/>
          </a:xfrm>
          <a:prstGeom prst="straightConnector1">
            <a:avLst/>
          </a:prstGeom>
          <a:noFill/>
          <a:ln cap="flat" cmpd="sng" w="28575">
            <a:solidFill>
              <a:srgbClr val="2F006D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3"/>
          <p:cNvSpPr txBox="1"/>
          <p:nvPr/>
        </p:nvSpPr>
        <p:spPr>
          <a:xfrm>
            <a:off x="54864" y="6520875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sz="1000">
              <a:solidFill>
                <a:schemeClr val="accen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3" name="Google Shape;23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924"/>
            <a:ext cx="9144000" cy="507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otally Blank (white)">
  <p:cSld name="Totally Blank (white)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2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8" name="Google Shape;138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22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40" name="Google Shape;140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8726" y="6243656"/>
            <a:ext cx="532863" cy="496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22"/>
          <p:cNvSpPr txBox="1"/>
          <p:nvPr>
            <p:ph idx="12" type="sldNum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3" name="Google Shape;143;p22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3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6" name="Google Shape;146;p23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23"/>
          <p:cNvSpPr txBox="1"/>
          <p:nvPr>
            <p:ph idx="1" type="body"/>
          </p:nvPr>
        </p:nvSpPr>
        <p:spPr>
          <a:xfrm rot="5400000">
            <a:off x="579438" y="228601"/>
            <a:ext cx="5851525" cy="59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48" name="Google Shape;148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24389" y="192254"/>
            <a:ext cx="532863" cy="496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28726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3"/>
          <p:cNvSpPr txBox="1"/>
          <p:nvPr>
            <p:ph idx="12" type="sldNum"/>
          </p:nvPr>
        </p:nvSpPr>
        <p:spPr>
          <a:xfrm rot="5400000">
            <a:off x="113797" y="220663"/>
            <a:ext cx="3810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1" name="Google Shape;151;p23"/>
          <p:cNvSpPr/>
          <p:nvPr/>
        </p:nvSpPr>
        <p:spPr>
          <a:xfrm rot="5400000">
            <a:off x="64725" y="6214780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subtitle, content">
  <p:cSld name="Title, subtitle, content">
    <p:bg>
      <p:bgPr>
        <a:solidFill>
          <a:schemeClr val="lt1"/>
        </a:solidFill>
      </p:bgPr>
    </p:bg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/>
        </p:nvSpPr>
        <p:spPr>
          <a:xfrm>
            <a:off x="54864" y="6520875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sz="1000">
              <a:solidFill>
                <a:schemeClr val="accen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6" name="Google Shape;26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924"/>
            <a:ext cx="9144000" cy="507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Title">
  <p:cSld name="Content with Title">
    <p:bg>
      <p:bgPr>
        <a:solidFill>
          <a:schemeClr val="lt1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8726" y="6243656"/>
            <a:ext cx="532863" cy="496858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structors and Thank you">
  <p:cSld name="Instructors and Thank you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2" name="Google Shape;32;p6"/>
          <p:cNvSpPr txBox="1"/>
          <p:nvPr>
            <p:ph type="title"/>
          </p:nvPr>
        </p:nvSpPr>
        <p:spPr>
          <a:xfrm>
            <a:off x="457200" y="1447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4" name="Google Shape;34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8726" y="6243656"/>
            <a:ext cx="532863" cy="496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6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7" name="Google Shape;37;p6"/>
          <p:cNvSpPr txBox="1"/>
          <p:nvPr>
            <p:ph idx="1" type="body"/>
          </p:nvPr>
        </p:nvSpPr>
        <p:spPr>
          <a:xfrm>
            <a:off x="838200" y="2819400"/>
            <a:ext cx="75438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ay Section Header">
  <p:cSld name="Gray Section Header">
    <p:bg>
      <p:bgPr>
        <a:solidFill>
          <a:srgbClr val="BFBFBF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/>
          <p:nvPr/>
        </p:nvSpPr>
        <p:spPr>
          <a:xfrm>
            <a:off x="609600" y="2582678"/>
            <a:ext cx="8382000" cy="1524000"/>
          </a:xfrm>
          <a:custGeom>
            <a:rect b="b" l="l" r="r" t="t"/>
            <a:pathLst>
              <a:path extrusionOk="0" h="1676400" w="7848600">
                <a:moveTo>
                  <a:pt x="0" y="0"/>
                </a:moveTo>
                <a:lnTo>
                  <a:pt x="7848600" y="0"/>
                </a:lnTo>
                <a:lnTo>
                  <a:pt x="7200530" y="1667522"/>
                </a:lnTo>
                <a:lnTo>
                  <a:pt x="0" y="16764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0" name="Google Shape;40;p7"/>
          <p:cNvSpPr txBox="1"/>
          <p:nvPr>
            <p:ph idx="1" type="subTitle"/>
          </p:nvPr>
        </p:nvSpPr>
        <p:spPr>
          <a:xfrm>
            <a:off x="228600" y="4265676"/>
            <a:ext cx="7391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560"/>
              </a:spcBef>
              <a:spcAft>
                <a:spcPts val="0"/>
              </a:spcAft>
              <a:buClr>
                <a:srgbClr val="191919"/>
              </a:buClr>
              <a:buSzPts val="2800"/>
              <a:buNone/>
              <a:defRPr sz="2800">
                <a:solidFill>
                  <a:srgbClr val="191919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2" name="Google Shape;42;p7"/>
          <p:cNvSpPr txBox="1"/>
          <p:nvPr>
            <p:ph type="title"/>
          </p:nvPr>
        </p:nvSpPr>
        <p:spPr>
          <a:xfrm>
            <a:off x="312864" y="2438400"/>
            <a:ext cx="73914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 Black"/>
              <a:buNone/>
              <a:defRPr b="1" sz="5400" cap="non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Content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5" name="Google Shape;45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7" name="Google Shape;47;p8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pic>
        <p:nvPicPr>
          <p:cNvPr id="48" name="Google Shape;48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8726" y="6243656"/>
            <a:ext cx="532863" cy="496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8"/>
          <p:cNvSpPr txBox="1"/>
          <p:nvPr>
            <p:ph idx="12" type="sldNum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1" name="Google Shape;51;p8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tacked content">
  <p:cSld name="2 stacked conten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4" name="Google Shape;54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" type="body"/>
          </p:nvPr>
        </p:nvSpPr>
        <p:spPr>
          <a:xfrm>
            <a:off x="457200" y="1600201"/>
            <a:ext cx="82296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56" name="Google Shape;56;p9"/>
          <p:cNvSpPr txBox="1"/>
          <p:nvPr>
            <p:ph idx="2" type="body"/>
          </p:nvPr>
        </p:nvSpPr>
        <p:spPr>
          <a:xfrm>
            <a:off x="457200" y="3733801"/>
            <a:ext cx="8229600" cy="23923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pic>
        <p:nvPicPr>
          <p:cNvPr id="57" name="Google Shape;57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8726" y="6243656"/>
            <a:ext cx="532863" cy="496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9"/>
          <p:cNvSpPr txBox="1"/>
          <p:nvPr>
            <p:ph idx="12" type="sldNum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0" name="Google Shape;60;p9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Content with Titles" type="twoTxTwoObj">
  <p:cSld name="TWO_OBJECTS_WITH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3" name="Google Shape;63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Open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5" name="Google Shape;65;p10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66" name="Google Shape;66;p10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7" name="Google Shape;67;p10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pic>
        <p:nvPicPr>
          <p:cNvPr id="68" name="Google Shape;68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8726" y="6243656"/>
            <a:ext cx="532863" cy="496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0"/>
          <p:cNvSpPr txBox="1"/>
          <p:nvPr>
            <p:ph idx="12" type="sldNum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1" name="Google Shape;71;p10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11.xml"/><Relationship Id="rId22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10.xml"/><Relationship Id="rId21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2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Open Sans"/>
              <a:buNone/>
              <a:defRPr b="1" i="0" sz="4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uwresearch.gosignmeup.com/public/course/browse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uwresearch.gosignmeup.com/public/course/browse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washington.edu/research/core-for-workday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washington.edu/research/required-training/biomedical-research-integrity-program-nih-required-responsible-conduct-of-research-rcr-trainin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4"/>
          <p:cNvSpPr txBox="1"/>
          <p:nvPr/>
        </p:nvSpPr>
        <p:spPr>
          <a:xfrm>
            <a:off x="609600" y="383256"/>
            <a:ext cx="236220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MRAM UPDATE</a:t>
            </a:r>
            <a:endParaRPr/>
          </a:p>
        </p:txBody>
      </p:sp>
      <p:pic>
        <p:nvPicPr>
          <p:cNvPr descr="A yellow and black logo&#10;&#10;Description automatically generated" id="157" name="Google Shape;157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4752" y="1234461"/>
            <a:ext cx="3048000" cy="855095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24"/>
          <p:cNvSpPr txBox="1"/>
          <p:nvPr>
            <p:ph type="title"/>
          </p:nvPr>
        </p:nvSpPr>
        <p:spPr>
          <a:xfrm>
            <a:off x="609600" y="2403295"/>
            <a:ext cx="5830887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Open Sans ExtraBold"/>
              <a:buNone/>
            </a:pPr>
            <a:r>
              <a:rPr lang="en-US">
                <a:latin typeface="Open Sans ExtraBold"/>
                <a:ea typeface="Open Sans ExtraBold"/>
                <a:cs typeface="Open Sans ExtraBold"/>
                <a:sym typeface="Open Sans ExtraBold"/>
              </a:rPr>
              <a:t>UPDATES &amp; RESOURCES</a:t>
            </a:r>
            <a:endParaRPr/>
          </a:p>
        </p:txBody>
      </p:sp>
      <p:sp>
        <p:nvSpPr>
          <p:cNvPr id="159" name="Google Shape;159;p24"/>
          <p:cNvSpPr txBox="1"/>
          <p:nvPr>
            <p:ph idx="1" type="body"/>
          </p:nvPr>
        </p:nvSpPr>
        <p:spPr>
          <a:xfrm>
            <a:off x="609600" y="4138744"/>
            <a:ext cx="5297487" cy="67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None/>
            </a:pPr>
            <a:r>
              <a:rPr lang="en-US"/>
              <a:t>Laurie Stephan</a:t>
            </a:r>
            <a:endParaRPr/>
          </a:p>
          <a:p>
            <a:pPr indent="0" lvl="0" marL="0" rtl="0" algn="l">
              <a:spcBef>
                <a:spcPts val="370"/>
              </a:spcBef>
              <a:spcAft>
                <a:spcPts val="0"/>
              </a:spcAft>
              <a:buClr>
                <a:srgbClr val="262626"/>
              </a:buClr>
              <a:buSzPct val="100000"/>
              <a:buNone/>
            </a:pPr>
            <a:r>
              <a:rPr lang="en-US"/>
              <a:t>Associate Director for Learning, ORC</a:t>
            </a:r>
            <a:endParaRPr/>
          </a:p>
        </p:txBody>
      </p:sp>
      <p:sp>
        <p:nvSpPr>
          <p:cNvPr id="160" name="Google Shape;160;p24"/>
          <p:cNvSpPr txBox="1"/>
          <p:nvPr>
            <p:ph idx="10" type="dt"/>
          </p:nvPr>
        </p:nvSpPr>
        <p:spPr>
          <a:xfrm>
            <a:off x="123288" y="6477000"/>
            <a:ext cx="914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Oct 2024</a:t>
            </a:r>
            <a:endParaRPr/>
          </a:p>
        </p:txBody>
      </p:sp>
      <p:cxnSp>
        <p:nvCxnSpPr>
          <p:cNvPr id="161" name="Google Shape;161;p24"/>
          <p:cNvCxnSpPr/>
          <p:nvPr/>
        </p:nvCxnSpPr>
        <p:spPr>
          <a:xfrm>
            <a:off x="609600" y="4800600"/>
            <a:ext cx="8686800" cy="0"/>
          </a:xfrm>
          <a:prstGeom prst="straightConnector1">
            <a:avLst/>
          </a:prstGeom>
          <a:noFill/>
          <a:ln cap="flat" cmpd="sng" w="28575">
            <a:solidFill>
              <a:srgbClr val="2F006D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5"/>
          <p:cNvSpPr txBox="1"/>
          <p:nvPr>
            <p:ph type="title"/>
          </p:nvPr>
        </p:nvSpPr>
        <p:spPr>
          <a:xfrm>
            <a:off x="457200" y="274638"/>
            <a:ext cx="8229600" cy="79215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Open Sans ExtraBold"/>
              <a:buNone/>
            </a:pPr>
            <a:r>
              <a:rPr lang="en-US">
                <a:latin typeface="Open Sans ExtraBold"/>
                <a:ea typeface="Open Sans ExtraBold"/>
                <a:cs typeface="Open Sans ExtraBold"/>
                <a:sym typeface="Open Sans ExtraBold"/>
              </a:rPr>
              <a:t>UPCOMING INSTRUCTOR-LED CLASSES</a:t>
            </a:r>
            <a:endParaRPr sz="2800"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167" name="Google Shape;167;p25"/>
          <p:cNvSpPr txBox="1"/>
          <p:nvPr/>
        </p:nvSpPr>
        <p:spPr>
          <a:xfrm>
            <a:off x="729464" y="5393950"/>
            <a:ext cx="6533013" cy="4482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Fall classes open for </a:t>
            </a:r>
            <a:r>
              <a:rPr lang="en-US" sz="2000" u="sng">
                <a:solidFill>
                  <a:srgbClr val="0070C0"/>
                </a:solidFill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registration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68" name="Google Shape;168;p25"/>
          <p:cNvGraphicFramePr/>
          <p:nvPr/>
        </p:nvGraphicFramePr>
        <p:xfrm>
          <a:off x="729464" y="132815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{6C2E4819-B3F9-4834-86E7-AE663EDF5FBF}</a:tableStyleId>
              </a:tblPr>
              <a:tblGrid>
                <a:gridCol w="4668550"/>
                <a:gridCol w="3148725"/>
              </a:tblGrid>
              <a:tr h="313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r>
                        <a:rPr lang="en-US" sz="1300" u="none" cap="none" strike="noStrike"/>
                        <a:t>COURSE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r>
                        <a:rPr lang="en-US" sz="1300" u="none" cap="none" strike="noStrike"/>
                        <a:t>DATE/TIME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86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Open Sans"/>
                        <a:buNone/>
                      </a:pPr>
                      <a:r>
                        <a:rPr lang="en-US" sz="13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SAGE: Budget</a:t>
                      </a:r>
                      <a:endParaRPr sz="13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Open Sans"/>
                        <a:buNone/>
                      </a:pPr>
                      <a:r>
                        <a:rPr lang="en-US" sz="13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10/16/2024,1:00 PM-3:00 PM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13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Open Sans"/>
                        <a:buNone/>
                      </a:pPr>
                      <a:r>
                        <a:rPr lang="en-US" sz="13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Reading the Notice of Award</a:t>
                      </a:r>
                      <a:endParaRPr sz="13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Open Sans"/>
                        <a:buNone/>
                      </a:pPr>
                      <a:r>
                        <a:rPr lang="en-US" sz="13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10/15/2024,9:30 AM-11:00 AM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707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Open Sans"/>
                        <a:buNone/>
                      </a:pPr>
                      <a:r>
                        <a:rPr lang="en-US" sz="13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SAGE Awards</a:t>
                      </a:r>
                      <a:endParaRPr sz="13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Open Sans"/>
                        <a:buNone/>
                      </a:pPr>
                      <a:r>
                        <a:rPr lang="en-US" sz="13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10/23/2024,1:00 PM-3:30 PM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Open Sans"/>
                        <a:buNone/>
                      </a:pPr>
                      <a:r>
                        <a:rPr lang="en-US" sz="13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10/29/2024,1:00 PM-3:30 PM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13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Open Sans"/>
                        <a:buNone/>
                      </a:pPr>
                      <a:r>
                        <a:rPr lang="en-US" sz="13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Award Administration: Fiscal Compliance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Open Sans"/>
                        <a:buNone/>
                      </a:pPr>
                      <a:r>
                        <a:rPr lang="en-US" sz="13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10/29/2024,9:30 AM-12:00 PM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13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Open Sans"/>
                        <a:buNone/>
                      </a:pPr>
                      <a:r>
                        <a:rPr lang="en-US" sz="13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Subaward Fundamentals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Open Sans"/>
                        <a:buNone/>
                      </a:pPr>
                      <a:r>
                        <a:rPr lang="en-US" sz="13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11/6/2024,1:00 PM-3:30 PM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13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Open Sans"/>
                        <a:buNone/>
                      </a:pPr>
                      <a:r>
                        <a:rPr lang="en-US" sz="13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Subawards in SAGE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Open Sans"/>
                        <a:buNone/>
                      </a:pPr>
                      <a:r>
                        <a:rPr lang="en-US" sz="13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11/13/2024,1:30 PM-3:00 PM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13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Open Sans"/>
                        <a:buNone/>
                      </a:pPr>
                      <a:r>
                        <a:rPr lang="en-US" sz="13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Preparing for Audit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Open Sans"/>
                        <a:buNone/>
                      </a:pPr>
                      <a:r>
                        <a:rPr lang="en-US" sz="13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11/19/2024,9:30 AM-11:30 AM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527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Open Sans"/>
                        <a:buNone/>
                      </a:pPr>
                      <a:r>
                        <a:rPr lang="en-US" sz="13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Case Studies in Compliance: Humans, Animals and Substances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Open Sans"/>
                        <a:buNone/>
                      </a:pPr>
                      <a:r>
                        <a:rPr lang="en-US" sz="13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12/4/2024,9:30 AM-11:30 AM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527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Open Sans"/>
                        <a:buNone/>
                      </a:pPr>
                      <a:r>
                        <a:rPr lang="en-US" sz="13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Navigating the New Frontier of Financial Reporting for Grants Managers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Open Sans"/>
                        <a:buNone/>
                      </a:pPr>
                      <a:r>
                        <a:rPr lang="en-US" sz="13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12/11/2024,9:30 AM-11:30 AM</a:t>
                      </a:r>
                      <a:endParaRPr sz="1300" u="none" cap="none" strike="noStrik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6"/>
          <p:cNvSpPr txBox="1"/>
          <p:nvPr>
            <p:ph type="title"/>
          </p:nvPr>
        </p:nvSpPr>
        <p:spPr>
          <a:xfrm>
            <a:off x="457200" y="277327"/>
            <a:ext cx="8229600" cy="7159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50052"/>
              </a:buClr>
              <a:buSzPts val="2800"/>
              <a:buFont typeface="Open Sans ExtraBold"/>
              <a:buNone/>
            </a:pPr>
            <a:r>
              <a:rPr lang="en-US">
                <a:solidFill>
                  <a:srgbClr val="250052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ON-DEMAND CLASSES</a:t>
            </a:r>
            <a:endParaRPr sz="2800">
              <a:solidFill>
                <a:srgbClr val="250052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174" name="Google Shape;174;p26"/>
          <p:cNvSpPr txBox="1"/>
          <p:nvPr/>
        </p:nvSpPr>
        <p:spPr>
          <a:xfrm>
            <a:off x="360946" y="1174955"/>
            <a:ext cx="4475749" cy="4482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Always open for </a:t>
            </a:r>
            <a:r>
              <a:rPr lang="en-US" sz="2000" u="sng">
                <a:solidFill>
                  <a:srgbClr val="0070C0"/>
                </a:solidFill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registration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descr="Table with 2 columns. Course titles in left column, corresponding date/time in right column" id="175" name="Google Shape;175;p26"/>
          <p:cNvGraphicFramePr/>
          <p:nvPr/>
        </p:nvGraphicFramePr>
        <p:xfrm>
          <a:off x="1363628" y="179036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{6C2E4819-B3F9-4834-86E7-AE663EDF5FBF}</a:tableStyleId>
              </a:tblPr>
              <a:tblGrid>
                <a:gridCol w="6492250"/>
              </a:tblGrid>
              <a:tr h="313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 Black"/>
                        <a:buNone/>
                      </a:pPr>
                      <a:r>
                        <a:rPr b="0" lang="en-US" sz="1300" u="none" cap="none" strike="noStrike"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COURSE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134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Open Sans"/>
                        <a:buNone/>
                      </a:pPr>
                      <a:r>
                        <a:rPr lang="en-US" sz="13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Introduction to Research Administration</a:t>
                      </a:r>
                      <a:endParaRPr/>
                    </a:p>
                  </a:txBody>
                  <a:tcPr marT="137150" marB="137150" marR="137150" marL="137150" anchor="ctr"/>
                </a:tc>
              </a:tr>
              <a:tr h="313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Open Sans"/>
                        <a:buNone/>
                      </a:pPr>
                      <a:r>
                        <a:rPr lang="en-US" sz="13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Introduction to Sponsored Project Budgets</a:t>
                      </a:r>
                      <a:endParaRPr sz="1300" u="none" cap="none" strike="noStrike"/>
                    </a:p>
                  </a:txBody>
                  <a:tcPr marT="45725" marB="45725" marR="91450" marL="91450" anchor="ctr"/>
                </a:tc>
              </a:tr>
              <a:tr h="4869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Open Sans"/>
                        <a:buNone/>
                      </a:pPr>
                      <a:r>
                        <a:rPr lang="en-US" sz="1300" u="none" cap="none" strike="noStrike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Non-Financial Compliance Basics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52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Open Sans"/>
                        <a:buNone/>
                      </a:pPr>
                      <a:r>
                        <a:rPr lang="en-US" sz="13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Post Award Food Purchases and Compliance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402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Open Sans"/>
                        <a:buNone/>
                      </a:pPr>
                      <a:r>
                        <a:rPr lang="en-US" sz="13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Timing of Expenditures and Benefit to Award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82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Open Sans"/>
                        <a:buNone/>
                      </a:pPr>
                      <a:r>
                        <a:rPr lang="en-US" sz="13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Payroll &amp; Non-Payroll Accounting Adjustments on Sponsored Awards</a:t>
                      </a:r>
                      <a:endParaRPr sz="1300" u="none" cap="none" strike="noStrik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 anchor="ctr"/>
                </a:tc>
              </a:tr>
              <a:tr h="397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Open Sans"/>
                        <a:buNone/>
                      </a:pPr>
                      <a:r>
                        <a:rPr lang="en-US" sz="13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Workshop: Preparing Sponsored Project </a:t>
                      </a:r>
                      <a:r>
                        <a:rPr lang="en-US" sz="13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Budgets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5276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Open Sans"/>
                        <a:buNone/>
                      </a:pPr>
                      <a:r>
                        <a:rPr lang="en-US" sz="13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Direct Billing of F&amp;A Type Costs</a:t>
                      </a:r>
                      <a:endParaRPr sz="1300" u="none" cap="none" strike="noStrik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7"/>
          <p:cNvSpPr txBox="1"/>
          <p:nvPr>
            <p:ph type="title"/>
          </p:nvPr>
        </p:nvSpPr>
        <p:spPr>
          <a:xfrm>
            <a:off x="457200" y="274638"/>
            <a:ext cx="8229600" cy="79215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Open Sans ExtraBold"/>
              <a:buNone/>
            </a:pPr>
            <a:r>
              <a:rPr lang="en-US">
                <a:latin typeface="Open Sans ExtraBold"/>
                <a:ea typeface="Open Sans ExtraBold"/>
                <a:cs typeface="Open Sans ExtraBold"/>
                <a:sym typeface="Open Sans ExtraBold"/>
              </a:rPr>
              <a:t>WORKS IN PROGRESS REVIEW SESSIONS </a:t>
            </a:r>
            <a:endParaRPr/>
          </a:p>
        </p:txBody>
      </p:sp>
      <p:sp>
        <p:nvSpPr>
          <p:cNvPr id="181" name="Google Shape;181;p27"/>
          <p:cNvSpPr txBox="1"/>
          <p:nvPr/>
        </p:nvSpPr>
        <p:spPr>
          <a:xfrm>
            <a:off x="360947" y="1174955"/>
            <a:ext cx="7844700" cy="517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Each session features a demonstration of a new process or tool. Can be very useful for users new to Workday or new to the UW. </a:t>
            </a:r>
            <a:endParaRPr/>
          </a:p>
          <a:p>
            <a:pPr indent="-342900" lvl="0" marL="342900" marR="0" rtl="0" algn="l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Topics include:</a:t>
            </a:r>
            <a:endParaRPr/>
          </a:p>
          <a:p>
            <a:pPr indent="-342900" lvl="1" marL="800100" marR="0" rtl="0" algn="l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Workday Fundamentals for Grant Managers</a:t>
            </a:r>
            <a:endParaRPr/>
          </a:p>
          <a:p>
            <a:pPr indent="-342900" lvl="1" marL="800100" marR="0" rtl="0" algn="l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Payroll Accounting Adjustments</a:t>
            </a:r>
            <a:endParaRPr/>
          </a:p>
          <a:p>
            <a:pPr indent="-342900" lvl="1" marL="800100" marR="0" rtl="0" algn="l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Award Setup Request completion and reviews (NIH and incoming subaward)</a:t>
            </a:r>
            <a:endParaRPr/>
          </a:p>
          <a:p>
            <a:pPr indent="-342900" lvl="1" marL="800100" marR="0" rtl="0" algn="l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Subawards A-Z Checklist</a:t>
            </a:r>
            <a:endParaRPr/>
          </a:p>
          <a:p>
            <a:pPr indent="-342900" lvl="0" marL="342900" marR="0" rtl="0" algn="l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All tools and recordings available on the </a:t>
            </a:r>
            <a:r>
              <a:rPr lang="en-US" sz="2000" u="sng">
                <a:solidFill>
                  <a:srgbClr val="0070C0"/>
                </a:solidFill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CORE for Workday page</a:t>
            </a:r>
            <a:endParaRPr sz="18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8"/>
          <p:cNvSpPr txBox="1"/>
          <p:nvPr>
            <p:ph type="title"/>
          </p:nvPr>
        </p:nvSpPr>
        <p:spPr>
          <a:xfrm>
            <a:off x="457199" y="0"/>
            <a:ext cx="8686801" cy="1066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Open Sans ExtraBold"/>
              <a:buNone/>
            </a:pPr>
            <a:r>
              <a:rPr lang="en-US">
                <a:latin typeface="Open Sans ExtraBold"/>
                <a:ea typeface="Open Sans ExtraBold"/>
                <a:cs typeface="Open Sans ExtraBold"/>
                <a:sym typeface="Open Sans ExtraBold"/>
              </a:rPr>
              <a:t>CORE LEARNING MANAGEMENT SYSTEM (LMS)</a:t>
            </a:r>
            <a:endParaRPr/>
          </a:p>
        </p:txBody>
      </p:sp>
      <p:sp>
        <p:nvSpPr>
          <p:cNvPr id="187" name="Google Shape;187;p28"/>
          <p:cNvSpPr txBox="1"/>
          <p:nvPr/>
        </p:nvSpPr>
        <p:spPr>
          <a:xfrm>
            <a:off x="745957" y="1335505"/>
            <a:ext cx="7399421" cy="1849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New registration system starting winter quarter</a:t>
            </a:r>
            <a:endParaRPr/>
          </a:p>
          <a:p>
            <a:pPr indent="-342900" lvl="0" marL="3429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Learners better able to self-serve</a:t>
            </a:r>
            <a:endParaRPr/>
          </a:p>
          <a:p>
            <a:pPr indent="-342900" lvl="0" marL="3429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Easier tracking for the certificate</a:t>
            </a:r>
            <a:endParaRPr b="0" i="0"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9"/>
          <p:cNvSpPr txBox="1"/>
          <p:nvPr>
            <p:ph type="title"/>
          </p:nvPr>
        </p:nvSpPr>
        <p:spPr>
          <a:xfrm>
            <a:off x="457200" y="274638"/>
            <a:ext cx="8229600" cy="79215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Open Sans ExtraBold"/>
              <a:buNone/>
            </a:pPr>
            <a:r>
              <a:rPr lang="en-US">
                <a:latin typeface="Open Sans ExtraBold"/>
                <a:ea typeface="Open Sans ExtraBold"/>
                <a:cs typeface="Open Sans ExtraBold"/>
                <a:sym typeface="Open Sans ExtraBold"/>
              </a:rPr>
              <a:t>GRANTS MANAGEMENT FOR INVESTIGATORS ONLINE REFRESHER</a:t>
            </a:r>
            <a:endParaRPr/>
          </a:p>
        </p:txBody>
      </p:sp>
      <p:sp>
        <p:nvSpPr>
          <p:cNvPr id="193" name="Google Shape;193;p29"/>
          <p:cNvSpPr txBox="1"/>
          <p:nvPr/>
        </p:nvSpPr>
        <p:spPr>
          <a:xfrm>
            <a:off x="745957" y="1335505"/>
            <a:ext cx="7399421" cy="18435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Updates released in November will include</a:t>
            </a:r>
            <a:endParaRPr/>
          </a:p>
          <a:p>
            <a:pPr indent="-342900" lvl="0" marL="3429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Addition of a module on financial management tools for PI</a:t>
            </a:r>
            <a:endParaRPr/>
          </a:p>
          <a:p>
            <a:pPr indent="-342900" lvl="0" marL="3429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New Human Subjects Division module</a:t>
            </a:r>
            <a:endParaRPr b="0" i="0"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0"/>
          <p:cNvSpPr txBox="1"/>
          <p:nvPr>
            <p:ph type="title"/>
          </p:nvPr>
        </p:nvSpPr>
        <p:spPr>
          <a:xfrm>
            <a:off x="457200" y="274638"/>
            <a:ext cx="8229600" cy="79215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Open Sans ExtraBold"/>
              <a:buNone/>
            </a:pPr>
            <a:r>
              <a:rPr lang="en-US">
                <a:latin typeface="Open Sans ExtraBold"/>
                <a:ea typeface="Open Sans ExtraBold"/>
                <a:cs typeface="Open Sans ExtraBold"/>
                <a:sym typeface="Open Sans ExtraBold"/>
              </a:rPr>
              <a:t>BIOMEDICAL RESEARCH INTEGRITY (BRI)</a:t>
            </a:r>
            <a:endParaRPr/>
          </a:p>
        </p:txBody>
      </p:sp>
      <p:sp>
        <p:nvSpPr>
          <p:cNvPr id="199" name="Google Shape;199;p30"/>
          <p:cNvSpPr txBox="1"/>
          <p:nvPr/>
        </p:nvSpPr>
        <p:spPr>
          <a:xfrm>
            <a:off x="745957" y="1335505"/>
            <a:ext cx="7399421" cy="3139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The September 5th </a:t>
            </a:r>
            <a:r>
              <a:rPr b="0" i="0" lang="en-US" sz="2000" u="sng" strike="noStrike">
                <a:solidFill>
                  <a:srgbClr val="0070C0"/>
                </a:solidFill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Biomedical Research Integrity program </a:t>
            </a:r>
            <a:r>
              <a:rPr b="0" i="0" lang="en-US" sz="2000" u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(UW’s responsible conduct of research training for NIH-awardees) </a:t>
            </a:r>
            <a:r>
              <a:rPr lang="en-US" sz="2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reached 200 attendees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Pre- and Post-surveys showed a 65% increase in positive responses to the question, “</a:t>
            </a:r>
            <a:r>
              <a:rPr lang="en-US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Do you know what to do if you encounter a questionable research practice  </a:t>
            </a:r>
            <a:br>
              <a:rPr lang="en-US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US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or suspect research misconduct? </a:t>
            </a:r>
            <a:endParaRPr/>
          </a:p>
          <a:p>
            <a:pPr indent="-2286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Next session: March 18, 2025 in the HUB Ballroom</a:t>
            </a:r>
            <a:endParaRPr b="0" i="0"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UW BRAND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2006E"/>
      </a:accent1>
      <a:accent2>
        <a:srgbClr val="4B2E83"/>
      </a:accent2>
      <a:accent3>
        <a:srgbClr val="B7A57A"/>
      </a:accent3>
      <a:accent4>
        <a:srgbClr val="85754D"/>
      </a:accent4>
      <a:accent5>
        <a:srgbClr val="FFC700"/>
      </a:accent5>
      <a:accent6>
        <a:srgbClr val="AADB1E"/>
      </a:accent6>
      <a:hlink>
        <a:srgbClr val="2AD2C9"/>
      </a:hlink>
      <a:folHlink>
        <a:srgbClr val="C5B4E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