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6" r:id="rId1"/>
    <p:sldMasterId id="2147483657" r:id="rId2"/>
  </p:sldMasterIdLst>
  <p:notesMasterIdLst>
    <p:notesMasterId r:id="rId8"/>
  </p:notes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embeddedFontLst>
    <p:embeddedFont>
      <p:font typeface="Encode Sans Black" panose="020B0604020202020204" charset="0"/>
      <p:bold r:id="rId9"/>
    </p:embeddedFont>
    <p:embeddedFont>
      <p:font typeface="Merriweather Sans" pitchFamily="2" charset="0"/>
      <p:regular r:id="rId10"/>
    </p:embeddedFont>
    <p:embeddedFont>
      <p:font typeface="Open Sans" panose="020B0606030504020204" pitchFamily="34" charset="0"/>
      <p:regular r:id="rId11"/>
      <p:bold r:id="rId12"/>
      <p:italic r:id="rId13"/>
      <p:boldItalic r:id="rId14"/>
    </p:embeddedFont>
    <p:embeddedFont>
      <p:font typeface="Open Sans Light" panose="020B0306030504020204" pitchFamily="34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88">
          <p15:clr>
            <a:srgbClr val="A4A3A4"/>
          </p15:clr>
        </p15:guide>
        <p15:guide id="2" pos="4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38" y="108"/>
      </p:cViewPr>
      <p:guideLst>
        <p:guide orient="horz" pos="2488"/>
        <p:guide pos="47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font" Target="fonts/font10.fntdata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" Type="http://schemas.openxmlformats.org/officeDocument/2006/relationships/slideMaster" Target="slideMasters/slideMaster2.xml"/><Relationship Id="rId16" Type="http://schemas.openxmlformats.org/officeDocument/2006/relationships/font" Target="fonts/font8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font" Target="fonts/font3.fntdata"/><Relationship Id="rId5" Type="http://schemas.openxmlformats.org/officeDocument/2006/relationships/slide" Target="slides/slide3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bg>
      <p:bgPr>
        <a:solidFill>
          <a:srgbClr val="4B2E83"/>
        </a:solidFill>
        <a:effectLst/>
      </p:bgPr>
    </p:bg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7;p2" descr="UW_W Logo_Whit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8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7334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9;p2"/>
          <p:cNvSpPr txBox="1">
            <a:spLocks noGrp="1"/>
          </p:cNvSpPr>
          <p:nvPr>
            <p:ph type="body" idx="1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accent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L="914400" marR="0" lvl="1" indent="-228600" algn="l" rtl="0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0" name="Google Shape;10;p2" descr="Bar_RtAngle_7502_RGB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Subheader + Content">
  <p:cSld name="Header + Subheader + Conten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sz="3000" b="0" i="0" u="none" strike="noStrike" cap="non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L="914400" marR="0" lvl="1" indent="-228600" algn="l" rtl="0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body" idx="2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sz="24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sz="20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sz="18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sz="16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sz="14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body" idx="3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5" name="Google Shape;15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6;p3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Content">
  <p:cSld name="Header + Content">
    <p:bg>
      <p:bgPr>
        <a:solidFill>
          <a:srgbClr val="4B2E83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oogle Shape;18;p4" descr="UW_W Logo_Whit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sz="3000" b="0" i="0" u="none" strike="noStrike" cap="non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L="914400" marR="0" lvl="1" indent="-228600" algn="l" rtl="0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sz="24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sz="20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sz="18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sz="16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sz="14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1" name="Google Shape;21;p4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Graphic">
  <p:cSld name="Header + Graphic">
    <p:bg>
      <p:bgPr>
        <a:solidFill>
          <a:srgbClr val="4B2E83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5"/>
          <p:cNvSpPr>
            <a:spLocks noGrp="1"/>
          </p:cNvSpPr>
          <p:nvPr>
            <p:ph type="chart" idx="2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sz="2400" b="0" i="1" u="none" strike="noStrike" cap="none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sz="3000" b="0" i="0" u="none" strike="noStrike" cap="non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L="914400" marR="0" lvl="1" indent="-228600" algn="l" rtl="0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6" name="Google Shape;26;p5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Content">
  <p:cSld name="Header + Conten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sz="30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L="914400" marR="0" lvl="1" indent="-228600" algn="l" rtl="0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sz="2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sz="20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sz="18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sz="16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sz="1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31" name="Google Shape;31;p7" descr="W Logo_Purple_2685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Google Shape;32;p7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body" idx="1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None/>
              <a:defRPr sz="50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L="914400" marR="0" lvl="1" indent="-228600" algn="l" rtl="0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35" name="Google Shape;35;p8" descr="W Logo_Purple_2685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36;p8" descr="Wordmark_center_Purple_HEX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2039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37;p8" descr="Bar_RtAngle_7502_RGB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Subheader + Content">
  <p:cSld name="Header + Subheader + Conten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sz="30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L="914400" marR="0" lvl="1" indent="-228600" algn="l" rtl="0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body" idx="2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sz="2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sz="20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sz="18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sz="16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sz="1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3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42" name="Google Shape;42;p9" descr="Wordmark_center_Purple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38215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43;p9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Graphic">
  <p:cSld name="Header + Graphic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>
            <a:spLocks noGrp="1"/>
          </p:cNvSpPr>
          <p:nvPr>
            <p:ph type="chart" idx="2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sz="2400" b="0" i="1" u="none" strike="noStrike" cap="non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sz="30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L="914400" marR="0" lvl="1" indent="-228600" algn="l" rtl="0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47" name="Google Shape;47;p10" descr="Wordmark_center_Purple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36310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48;p10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B2E83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uwnetid-my.sharepoint.com/:f:/g/personal/kresl_uw_edu/Em131nVoRM5Ep7ZfGaTbfR8B6ZRPfS-ya-WZuISSSxfGog?email=aronk%40uw.edu&amp;e=58gwQw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5" Type="http://schemas.openxmlformats.org/officeDocument/2006/relationships/hyperlink" Target="https://mailchi.mp/325e52063231/instructions-for-unassigned-subawards-report?e=0aead02fba" TargetMode="External"/><Relationship Id="rId4" Type="http://schemas.openxmlformats.org/officeDocument/2006/relationships/hyperlink" Target="https://uwnetid-my.sharepoint.com/:f:/r/personal/kresl_uw_edu/Documents/Key%20Reports/Under_Construction?csf=1&amp;web=1&amp;e=NM8zbr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aronk@uw.edu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hyperlink" Target="mailto:grantrpt@uw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 txBox="1">
            <a:spLocks noGrp="1"/>
          </p:cNvSpPr>
          <p:nvPr>
            <p:ph type="title"/>
          </p:nvPr>
        </p:nvSpPr>
        <p:spPr>
          <a:xfrm>
            <a:off x="692029" y="1640263"/>
            <a:ext cx="7863248" cy="1593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None/>
            </a:pPr>
            <a:r>
              <a:rPr lang="en-US" sz="50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Foundational RAD Report Updates</a:t>
            </a:r>
            <a:endParaRPr/>
          </a:p>
        </p:txBody>
      </p:sp>
      <p:sp>
        <p:nvSpPr>
          <p:cNvPr id="54" name="Google Shape;54;p11"/>
          <p:cNvSpPr txBox="1"/>
          <p:nvPr/>
        </p:nvSpPr>
        <p:spPr>
          <a:xfrm>
            <a:off x="692029" y="4308049"/>
            <a:ext cx="6656731" cy="1812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MRAM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February 2025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Aron Knapp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Office of Research Information Services (ORIS)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lang="en-US" sz="3000" b="0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Foundational RAD Reports </a:t>
            </a:r>
            <a:r>
              <a:rPr lang="en-US" sz="2000" b="0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(1 of </a:t>
            </a:r>
            <a:r>
              <a:rPr lang="en-US" sz="2000">
                <a:solidFill>
                  <a:srgbClr val="4B2E83"/>
                </a:solidFill>
              </a:rPr>
              <a:t>2</a:t>
            </a:r>
            <a:r>
              <a:rPr lang="en-US" sz="2000" b="0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sz="3000" b="0" i="0" u="none" strike="noStrike" cap="none">
              <a:solidFill>
                <a:srgbClr val="4B2E8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12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Aron Knapp – Office of Research Information Services</a:t>
            </a:r>
            <a:endParaRPr/>
          </a:p>
        </p:txBody>
      </p:sp>
      <p:sp>
        <p:nvSpPr>
          <p:cNvPr id="61" name="Google Shape;61;p12"/>
          <p:cNvSpPr txBox="1">
            <a:spLocks noGrp="1"/>
          </p:cNvSpPr>
          <p:nvPr>
            <p:ph type="body" idx="2"/>
          </p:nvPr>
        </p:nvSpPr>
        <p:spPr>
          <a:xfrm>
            <a:off x="659300" y="1694925"/>
            <a:ext cx="5427600" cy="37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Calibri"/>
              <a:buAutoNum type="arabicPeriod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Navigate to the </a:t>
            </a: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Key Reports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 folder</a:t>
            </a:r>
            <a:endParaRPr/>
          </a:p>
          <a:p>
            <a:pPr marL="457200" marR="0" lvl="0" indent="-457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Calibri"/>
              <a:buAutoNum type="arabicPeriod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Go the to </a:t>
            </a: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Under construction 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folder</a:t>
            </a:r>
            <a:endParaRPr/>
          </a:p>
          <a:p>
            <a:pPr marL="857250" lvl="2" indent="-457200" algn="l" rtl="0">
              <a:spcBef>
                <a:spcPts val="440"/>
              </a:spcBef>
              <a:spcAft>
                <a:spcPts val="0"/>
              </a:spcAft>
              <a:buClr>
                <a:srgbClr val="4B2E83"/>
              </a:buClr>
              <a:buSzPts val="2200"/>
              <a:buFont typeface="Calibri"/>
              <a:buAutoNum type="arabicPeriod"/>
            </a:pPr>
            <a:r>
              <a:rPr lang="en-US" sz="2200">
                <a:latin typeface="Arial"/>
                <a:ea typeface="Arial"/>
                <a:cs typeface="Arial"/>
                <a:sym typeface="Arial"/>
              </a:rPr>
              <a:t>Open that Applications, Awards, and Related Requests workbook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440"/>
              </a:spcBef>
              <a:spcAft>
                <a:spcPts val="0"/>
              </a:spcAft>
              <a:buNone/>
            </a:pP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440"/>
              </a:spcBef>
              <a:spcAft>
                <a:spcPts val="0"/>
              </a:spcAft>
              <a:buNone/>
            </a:pPr>
            <a:r>
              <a:rPr lang="en-US" sz="22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Instructions for accessing a downloading Key Reports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Open Sans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2" name="Google Shape;62;p12" descr="A screenshot of an MS Excel file menu with the tab &quot;Under_Construction&quot; selected. 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539164" y="1492034"/>
            <a:ext cx="3436620" cy="1806097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>
            <a:spLocks noGrp="1"/>
          </p:cNvSpPr>
          <p:nvPr>
            <p:ph type="title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lang="en-US" sz="3000" b="0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Foundational RAD Reports </a:t>
            </a:r>
            <a:r>
              <a:rPr lang="en-US" sz="2000" b="0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(2 of </a:t>
            </a:r>
            <a:r>
              <a:rPr lang="en-US" sz="2000">
                <a:solidFill>
                  <a:srgbClr val="4B2E83"/>
                </a:solidFill>
              </a:rPr>
              <a:t>2</a:t>
            </a:r>
            <a:r>
              <a:rPr lang="en-US" sz="2000" b="0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sz="3000" b="0" i="0" u="none" strike="noStrike" cap="none">
              <a:solidFill>
                <a:srgbClr val="4B2E8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13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210" cy="47497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/>
              <a:t>Excel workbook that provides data from the Office of Research’s RAD Datawarehouse, combining Workday and SAGE data for your local analysis.</a:t>
            </a:r>
            <a:endParaRPr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/>
              <a:t>Includes: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/>
              <a:t>Applications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/>
              <a:t>Active Converted Awards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/>
              <a:t>Awards, Award lines and grant info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/>
              <a:t>Award Setup requests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/>
              <a:t>Award Modification requests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/>
              <a:t>Subawards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/>
              <a:t>Non-Award Agreements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/>
              <a:t>NEW: ASR/MODs in return status</a:t>
            </a:r>
            <a:endParaRPr/>
          </a:p>
          <a:p>
            <a:pPr marL="742950" lvl="1" indent="-158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endParaRPr/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>
            <a:spLocks noGrp="1"/>
          </p:cNvSpPr>
          <p:nvPr>
            <p:ph type="title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lang="en-US" sz="3000" b="0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WHAT’S NEW?</a:t>
            </a:r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Modification subcategories &amp; amounts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&gt;"/>
            </a:pPr>
            <a:r>
              <a:rPr lang="en-US"/>
              <a:t>Hold &amp; Hold reasons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Latest action comment on all items</a:t>
            </a:r>
            <a:endParaRPr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New tab just for current ASR/MOD returns</a:t>
            </a:r>
            <a:endParaRPr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Cost Center Hierarchy 07 on all reports</a:t>
            </a:r>
            <a:endParaRPr/>
          </a:p>
          <a:p>
            <a:pPr marL="342900" lvl="0" indent="0" algn="l" rtl="0">
              <a:spcBef>
                <a:spcPts val="480"/>
              </a:spcBef>
              <a:spcAft>
                <a:spcPts val="0"/>
              </a:spcAft>
              <a:buNone/>
            </a:pPr>
            <a:endParaRPr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NIH grouping roll-up</a:t>
            </a:r>
            <a:endParaRPr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F&amp;A rate, and Amount Subject to F&amp;A on Applications and Awards reports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14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Aron Knapp – Office of Research Information Services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 txBox="1">
            <a:spLocks noGrp="1"/>
          </p:cNvSpPr>
          <p:nvPr>
            <p:ph type="title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lang="en-US" sz="30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What’s next?</a:t>
            </a:r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/>
              <a:t>Working with UWIT to get these to the BI Portal</a:t>
            </a:r>
            <a:endParaRPr/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endParaRPr/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/>
              <a:t>Questions/Ideas?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aronk@uw.edu</a:t>
            </a:r>
            <a:endParaRPr/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/>
              <a:t>Need custom data? </a:t>
            </a:r>
            <a:r>
              <a:rPr lang="en-US" u="sng">
                <a:solidFill>
                  <a:schemeClr val="hlink"/>
                </a:solidFill>
                <a:hlinkClick r:id="rId4"/>
              </a:rPr>
              <a:t>grantrpt@uw.edu</a:t>
            </a:r>
            <a:endParaRPr/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219</Words>
  <Application>Microsoft Office PowerPoint</Application>
  <PresentationFormat>On-screen Show (4:3)</PresentationFormat>
  <Paragraphs>39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Merriweather Sans</vt:lpstr>
      <vt:lpstr>Encode Sans Black</vt:lpstr>
      <vt:lpstr>Calibri</vt:lpstr>
      <vt:lpstr>Open Sans Light</vt:lpstr>
      <vt:lpstr>Arial</vt:lpstr>
      <vt:lpstr>Open Sans</vt:lpstr>
      <vt:lpstr>Custom Design</vt:lpstr>
      <vt:lpstr>1_Custom Design</vt:lpstr>
      <vt:lpstr>Foundational RAD Report Updates</vt:lpstr>
      <vt:lpstr>Foundational RAD Reports (1 of 2)</vt:lpstr>
      <vt:lpstr>Foundational RAD Reports (2 of 2)</vt:lpstr>
      <vt:lpstr>WHAT’S NEW?</vt:lpstr>
      <vt:lpstr>What’s next?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Susan Wilbanks</dc:creator>
  <cp:lastModifiedBy>Susan Wilbanks</cp:lastModifiedBy>
  <cp:revision>1</cp:revision>
  <dcterms:modified xsi:type="dcterms:W3CDTF">2025-02-14T23:16:49Z</dcterms:modified>
</cp:coreProperties>
</file>