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4"/>
    <p:sldMasterId id="2147483657" r:id="rId5"/>
  </p:sldMasterIdLst>
  <p:notesMasterIdLst>
    <p:notesMasterId r:id="rId6"/>
  </p:notesMasterIdLst>
  <p:sldIdLst>
    <p:sldId id="256" r:id="rId7"/>
    <p:sldId id="257" r:id="rId8"/>
  </p:sldIdLst>
  <p:sldSz cy="6858000" cx="9144000"/>
  <p:notesSz cx="6858000" cy="9144000"/>
  <p:embeddedFontLst>
    <p:embeddedFont>
      <p:font typeface="Encode Sans Black"/>
      <p:bold r:id="rId9"/>
    </p:embeddedFont>
    <p:embeddedFont>
      <p:font typeface="Open Sans Light"/>
      <p:regular r:id="rId10"/>
      <p:bold r:id="rId11"/>
      <p:italic r:id="rId12"/>
      <p:boldItalic r:id="rId13"/>
    </p:embeddedFont>
    <p:embeddedFont>
      <p:font typeface="Open Sans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88" orient="horz"/>
        <p:guide pos="4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Light-bold.fntdata"/><Relationship Id="rId10" Type="http://schemas.openxmlformats.org/officeDocument/2006/relationships/font" Target="fonts/OpenSansLight-regular.fntdata"/><Relationship Id="rId13" Type="http://schemas.openxmlformats.org/officeDocument/2006/relationships/font" Target="fonts/OpenSansLight-boldItalic.fntdata"/><Relationship Id="rId12" Type="http://schemas.openxmlformats.org/officeDocument/2006/relationships/font" Target="fonts/OpenSansLight-italic.fnt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EncodeSansBlack-bold.fntdata"/><Relationship Id="rId15" Type="http://schemas.openxmlformats.org/officeDocument/2006/relationships/font" Target="fonts/OpenSans-bold.fntdata"/><Relationship Id="rId14" Type="http://schemas.openxmlformats.org/officeDocument/2006/relationships/font" Target="fonts/OpenSans-regular.fntdata"/><Relationship Id="rId17" Type="http://schemas.openxmlformats.org/officeDocument/2006/relationships/font" Target="fonts/OpenSans-boldItalic.fntdata"/><Relationship Id="rId16" Type="http://schemas.openxmlformats.org/officeDocument/2006/relationships/font" Target="fonts/OpenSans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8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8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8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8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8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7" name="Google Shape;7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2"/>
          <p:cNvSpPr txBox="1"/>
          <p:nvPr>
            <p:ph idx="1" type="body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b="0" i="0" sz="5000" u="none" cap="none" strike="noStrik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10" name="Google Shape;1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5" name="Google Shape;15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6" name="Google Shape;1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bg>
      <p:bgPr>
        <a:solidFill>
          <a:srgbClr val="4B2E83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18" name="Google Shape;18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2" type="body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21" name="Google Shape;2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26" name="Google Shape;2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1" name="Google Shape;31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2" name="Google Shape;3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b="0" i="0" sz="5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5" name="Google Shape;35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36" name="Google Shape;36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7" name="Google Shape;37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9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42" name="Google Shape;42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3" name="Google Shape;4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47" name="Google Shape;47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8" name="Google Shape;4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type="title"/>
          </p:nvPr>
        </p:nvSpPr>
        <p:spPr>
          <a:xfrm>
            <a:off x="692029" y="1640263"/>
            <a:ext cx="6972300" cy="159313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None/>
            </a:pPr>
            <a:r>
              <a:rPr b="0" i="0" lang="en-US" sz="50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Updates to Research Reporting in Workday</a:t>
            </a:r>
            <a:endParaRPr/>
          </a:p>
        </p:txBody>
      </p:sp>
      <p:sp>
        <p:nvSpPr>
          <p:cNvPr id="54" name="Google Shape;54;p11"/>
          <p:cNvSpPr txBox="1"/>
          <p:nvPr/>
        </p:nvSpPr>
        <p:spPr>
          <a:xfrm>
            <a:off x="692029" y="4308049"/>
            <a:ext cx="6656731" cy="1812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MRAM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May 2025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Bilguun Davaasuren, Stepanka Sirotek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FPB DATAGroup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Recent updates to the PI and Grant Manager Dashboards and changes to F&amp;A Encumbrance Reporting</a:t>
            </a:r>
            <a:endParaRPr/>
          </a:p>
        </p:txBody>
      </p:sp>
      <p:sp>
        <p:nvSpPr>
          <p:cNvPr id="60" name="Google Shape;60;p12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Merriweather Sans"/>
              <a:buChar char="&gt;"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PI Dashboard</a:t>
            </a:r>
            <a:endParaRPr/>
          </a:p>
          <a:p>
            <a:pPr indent="-285750" lvl="1" marL="74295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Char char="–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Added Programs Tab, additional resources linked at the top</a:t>
            </a:r>
            <a:endParaRPr/>
          </a:p>
          <a:p>
            <a:pPr indent="-285750" lvl="1" marL="74295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Char char="–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Added Percent Spent, Avg Monthly Burn rate, Lifecycle status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Merriweather Sans"/>
              <a:buChar char="&gt;"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Grant Manager Dashboard</a:t>
            </a:r>
            <a:endParaRPr/>
          </a:p>
          <a:p>
            <a:pPr indent="-285750" lvl="1" marL="74295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Char char="–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Expanded access to Grant Financial Analysts and Finance Analyst roles</a:t>
            </a:r>
            <a:endParaRPr/>
          </a:p>
          <a:p>
            <a:pPr indent="-285750" lvl="1" marL="74295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Char char="–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Added Programs Tab, additional resources linked at the top</a:t>
            </a:r>
            <a:endParaRPr/>
          </a:p>
          <a:p>
            <a:pPr indent="-285750" lvl="1" marL="74295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Char char="–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Added Percent Spent, Avg Monthly Burn rate, Lifecycle status</a:t>
            </a:r>
            <a:endParaRPr/>
          </a:p>
          <a:p>
            <a:pPr indent="-285750" lvl="1" marL="74295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Char char="–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Added drill to report link to “Supplier Invoices In Progress or Draft Status R1521” on Grants and Awards tab</a:t>
            </a:r>
            <a:endParaRPr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Merriweather Sans"/>
              <a:buChar char="&gt;"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F &amp; A Encumbrance Toggle Option added to key reports</a:t>
            </a:r>
            <a:endParaRPr/>
          </a:p>
          <a:p>
            <a:pPr indent="-158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2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- Bilguun Davaasuren, Stepanka Sirotek - FPB DATAGroup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