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embeddedFontLst>
    <p:embeddedFont>
      <p:font typeface="Encode Sans Black" panose="020B0604020202020204" charset="0"/>
      <p:bold r:id="rId8"/>
    </p:embeddedFont>
    <p:embeddedFont>
      <p:font typeface="Merriweather Sans" pitchFamily="2" charset="0"/>
      <p:regular r:id="rId9"/>
    </p:embeddedFont>
    <p:embeddedFont>
      <p:font typeface="Open Sans" panose="020B0606030504020204" pitchFamily="34" charset="0"/>
      <p:regular r:id="rId10"/>
      <p:bold r:id="rId11"/>
      <p:italic r:id="rId12"/>
      <p:boldItalic r:id="rId13"/>
    </p:embeddedFont>
    <p:embeddedFont>
      <p:font typeface="Open Sans Light" panose="020B030603050402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" name="Google Shape;3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(e.g. unauthorized transfer of IP, establishing a lab in a foreign country in violation of the terms and conditions of a federally funded award).</a:t>
            </a:r>
            <a:endParaRPr/>
          </a:p>
        </p:txBody>
      </p:sp>
      <p:sp>
        <p:nvSpPr>
          <p:cNvPr id="40" name="Google Shape;40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" name="Google Shape;4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100"/>
          </a:p>
        </p:txBody>
      </p:sp>
      <p:sp>
        <p:nvSpPr>
          <p:cNvPr id="47" name="Google Shape;4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3" name="Google Shape;5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4" name="Google Shape;54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546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sz="5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" name="Google Shape;12;p2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sz="2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sz="16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8" name="Google Shape;18;p3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4" name="Google Shape;24;p4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4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9" name="Google Shape;29;p5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5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research/compliance/foreign-interests-in-sponsored-program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ashington.edu/research/wp-content/uploads/UW-Presidential-Memo-on-MFTRP.pdf" TargetMode="External"/><Relationship Id="rId4" Type="http://schemas.openxmlformats.org/officeDocument/2006/relationships/hyperlink" Target="https://www.whitehouse.gov/wp-content/uploads/2024/02/OSTP-Foreign-Talent-Recruitment-Program-Guidelines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research@uw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endParaRPr sz="3700" b="0" i="0" u="none" strike="noStrike" cap="none">
              <a:solidFill>
                <a:srgbClr val="4B2E83"/>
              </a:solidFill>
              <a:latin typeface="Encode Sans Black"/>
              <a:ea typeface="Encode Sans Black"/>
              <a:cs typeface="Encode Sans Black"/>
              <a:sym typeface="Encode Sans Black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endParaRPr sz="3700" b="0" i="0" u="none" strike="noStrike" cap="none">
              <a:solidFill>
                <a:srgbClr val="4B2E83"/>
              </a:solidFill>
              <a:latin typeface="Encode Sans Black"/>
              <a:ea typeface="Encode Sans Black"/>
              <a:cs typeface="Encode Sans Black"/>
              <a:sym typeface="Encode Sans Black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37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Research Security Updates -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37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Malign Foreign Talent Recruitment Program Statement</a:t>
            </a:r>
            <a:endParaRPr/>
          </a:p>
        </p:txBody>
      </p:sp>
      <p:sp>
        <p:nvSpPr>
          <p:cNvPr id="36" name="Google Shape;36;p6"/>
          <p:cNvSpPr txBox="1"/>
          <p:nvPr/>
        </p:nvSpPr>
        <p:spPr>
          <a:xfrm>
            <a:off x="692029" y="4736699"/>
            <a:ext cx="6656700" cy="131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 b="0" i="0" u="none" strike="noStrike" cap="non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January 2025 MRAM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 b="0" i="0" u="none" strike="noStrike" cap="non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Carol Rhodes, Director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 b="0" i="0" u="none" strike="noStrike" cap="non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Reminder: Malign Foreign Talent Recruitment Program Prohibition</a:t>
            </a:r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59300" y="1412800"/>
            <a:ext cx="8196300" cy="43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 sz="2100"/>
              <a:t>MFTRP definition: Programs, positions or activities sponsored by a country of concern that include </a:t>
            </a:r>
            <a:r>
              <a:rPr lang="en-US" sz="2100" u="sng">
                <a:solidFill>
                  <a:schemeClr val="hlink"/>
                </a:solidFill>
                <a:hlinkClick r:id="rId3"/>
              </a:rPr>
              <a:t>one or more indicators</a:t>
            </a:r>
            <a:r>
              <a:rPr lang="en-US" sz="2100"/>
              <a:t>. </a:t>
            </a:r>
            <a:endParaRPr sz="1700"/>
          </a:p>
          <a:p>
            <a:pPr marL="4572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700"/>
          </a:p>
          <a:p>
            <a:pPr marL="457200" lvl="0" indent="-3619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100"/>
              <a:buChar char="&gt;"/>
            </a:pPr>
            <a:r>
              <a:rPr lang="en-US" sz="2100"/>
              <a:t>“Covered individual” definition: An individual who (A) contributes in a substantive, meaningful way to the scientific development or execution of an R&amp;D project proposed to be carried out with an . . . award from a Federal research agency; and (B) is designated as a covered individual by the Federal research agency concerned. See </a:t>
            </a:r>
            <a:r>
              <a:rPr lang="en-US" sz="2100" u="sng">
                <a:solidFill>
                  <a:schemeClr val="hlink"/>
                </a:solidFill>
                <a:hlinkClick r:id="rId4"/>
              </a:rPr>
              <a:t>Office of Science and Technology Policy (OSTP) Memo</a:t>
            </a:r>
            <a:r>
              <a:rPr lang="en-US" sz="2100"/>
              <a:t>.</a:t>
            </a:r>
            <a:endParaRPr sz="2100"/>
          </a:p>
          <a:p>
            <a:pPr marL="4572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100"/>
          </a:p>
          <a:p>
            <a:pPr marL="457200" lvl="0" indent="-3619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100"/>
              <a:buChar char="&gt;"/>
            </a:pPr>
            <a:r>
              <a:rPr lang="en-US" sz="2100" u="sng">
                <a:solidFill>
                  <a:srgbClr val="4B2E83"/>
                </a:solidFill>
                <a:highlight>
                  <a:srgbClr val="FFFFFF"/>
                </a:highlight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Prohibition On Participation By University Personnel In Malign Foreign Talent Recruitment Programs</a:t>
            </a:r>
            <a:endParaRPr sz="2100">
              <a:solidFill>
                <a:srgbClr val="4B2E83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100"/>
          </a:p>
          <a:p>
            <a:pPr marL="4572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10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Malign Foreign Talent Recruitment Program (MFTRP)</a:t>
            </a:r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720200" y="1497450"/>
            <a:ext cx="7793100" cy="42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1900"/>
              <a:t>U.S. Office of Science &amp; Technology Policy (OSTP) requirement: </a:t>
            </a:r>
            <a:endParaRPr sz="19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19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1900" b="1"/>
              <a:t>Individual Certifications</a:t>
            </a:r>
            <a:endParaRPr sz="1900" b="1"/>
          </a:p>
          <a:p>
            <a:pPr marL="914400" marR="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–"/>
            </a:pPr>
            <a:r>
              <a:rPr lang="en-US" sz="1900"/>
              <a:t>Each covered individual listed in proposals certify they are not a party to a MFTRP … and annually certify for the duration of award.</a:t>
            </a:r>
            <a:endParaRPr sz="19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1900" b="1"/>
              <a:t>Institutional Certification </a:t>
            </a:r>
            <a:endParaRPr sz="1900" b="1"/>
          </a:p>
          <a:p>
            <a:pPr marL="914400" marR="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–"/>
            </a:pPr>
            <a:r>
              <a:rPr lang="en-US" sz="1900"/>
              <a:t>Institutions applying for an award certify that each covered individual who is employed by such institution of higher education or other organization has … complied.</a:t>
            </a:r>
            <a:endParaRPr sz="19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1900"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1900"/>
              <a:t>Some agencies have incorporated these requirements into their forms &amp; others are still developing processes.</a:t>
            </a:r>
            <a:endParaRPr sz="1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MFTRP Individual Certification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at the UW</a:t>
            </a:r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59300" y="1433075"/>
            <a:ext cx="8196300" cy="46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746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Coming end of Winter Quarter: As part of FIDS disclosure, all designated as Investigator on PI, Personnel &amp; Organizations page of eGC1 must indicate/certify they are not part of a MFTRP.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300"/>
          </a:p>
          <a:p>
            <a:pPr marL="457200" lvl="0" indent="-3746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This would be in addition to certifications/statements made on individual’s Current and Pending Support forms or other sponsor forms.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300" b="1"/>
              <a:t>Stay tuned for more details. </a:t>
            </a:r>
            <a:endParaRPr sz="2300" b="1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300" b="1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300"/>
              <a:t>Questions on whether something qualifies as 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300"/>
              <a:t>an MFTRP? Send inquiry to </a:t>
            </a:r>
            <a:r>
              <a:rPr lang="en-US" sz="2300" u="sng">
                <a:solidFill>
                  <a:schemeClr val="hlink"/>
                </a:solidFill>
                <a:hlinkClick r:id="rId3"/>
              </a:rPr>
              <a:t>research@uw.edu</a:t>
            </a:r>
            <a:r>
              <a:rPr lang="en-US" sz="2300"/>
              <a:t> </a:t>
            </a:r>
            <a:endParaRPr sz="2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Questions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</Words>
  <Application>Microsoft Office PowerPoint</Application>
  <PresentationFormat>On-screen Show (4:3)</PresentationFormat>
  <Paragraphs>38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Encode Sans Black</vt:lpstr>
      <vt:lpstr>Open Sans Light</vt:lpstr>
      <vt:lpstr>Arial</vt:lpstr>
      <vt:lpstr>Merriweather Sans</vt:lpstr>
      <vt:lpstr>Calibri</vt:lpstr>
      <vt:lpstr>Open Sans</vt:lpstr>
      <vt:lpstr>2_Custom Design</vt:lpstr>
      <vt:lpstr>  Research Security Updates - Malign Foreign Talent Recruitment Program Statement</vt:lpstr>
      <vt:lpstr>Reminder: Malign Foreign Talent Recruitment Program Prohibition</vt:lpstr>
      <vt:lpstr>Malign Foreign Talent Recruitment Program (MFTRP)</vt:lpstr>
      <vt:lpstr>MFTRP Individual Certification  at the UW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Susan Wilbanks</dc:creator>
  <cp:lastModifiedBy>Susan Wilbanks</cp:lastModifiedBy>
  <cp:revision>1</cp:revision>
  <dcterms:modified xsi:type="dcterms:W3CDTF">2025-01-09T22:19:43Z</dcterms:modified>
</cp:coreProperties>
</file>