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embeddedFontLst>
    <p:embeddedFont>
      <p:font typeface="Encode Sans" panose="020B0604020202020204" charset="0"/>
      <p:regular r:id="rId10"/>
      <p:bold r:id="rId11"/>
    </p:embeddedFont>
    <p:embeddedFont>
      <p:font typeface="Encode Sans Black" panose="020B0604020202020204" charset="0"/>
      <p:bold r:id="rId12"/>
    </p:embeddedFont>
    <p:embeddedFont>
      <p:font typeface="Merriweather Sans" pitchFamily="2" charset="0"/>
      <p:regular r:id="rId13"/>
    </p:embeddedFont>
    <p:embeddedFont>
      <p:font typeface="Open Sans" panose="020B0606030504020204" pitchFamily="34" charset="0"/>
      <p:regular r:id="rId14"/>
      <p:bold r:id="rId15"/>
      <p:italic r:id="rId16"/>
      <p:boldItalic r:id="rId17"/>
    </p:embeddedFont>
    <p:embeddedFont>
      <p:font typeface="Open Sans Light" panose="020B0306030504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>
        <p:guide orient="horz" pos="2488"/>
        <p:guide pos="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1.xml"/><Relationship Id="rId21" Type="http://schemas.openxmlformats.org/officeDocument/2006/relationships/font" Target="fonts/font12.fntdata"/><Relationship Id="rId7" Type="http://schemas.openxmlformats.org/officeDocument/2006/relationships/slide" Target="slides/slide5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5" name="Google Shape;7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>
            <a:spLocks noGrp="1"/>
          </p:cNvSpPr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  <a:defRPr sz="5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2" descr="University of Washingt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 descr="W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671757" y="365069"/>
            <a:ext cx="8184662" cy="99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064505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4" name="Google Shape;24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2" name="Google Shape;3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Encode Sans Black"/>
              <a:buNone/>
              <a:defRPr sz="50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 descr="University of Washingt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 descr="W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0" name="Google Shape;40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3" name="Google Shape;4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8" name="Google Shape;4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wconnect.uw.edu/finance?id=kb_article_view&amp;sysparm_article=KB003356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cahelp@uw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71757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500"/>
              <a:buFont typeface="Encode Sans Black"/>
              <a:buNone/>
            </a:pPr>
            <a:r>
              <a:rPr lang="en-US" sz="3600"/>
              <a:t>SUBAWARD SUPPLIER INVOICE ROUTING</a:t>
            </a:r>
            <a:endParaRPr sz="3600"/>
          </a:p>
        </p:txBody>
      </p:sp>
      <p:sp>
        <p:nvSpPr>
          <p:cNvPr id="54" name="Google Shape;54;p11"/>
          <p:cNvSpPr txBox="1"/>
          <p:nvPr/>
        </p:nvSpPr>
        <p:spPr>
          <a:xfrm>
            <a:off x="830425" y="4236100"/>
            <a:ext cx="4208100" cy="17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Vincent Gonzalez, Associate Director</a:t>
            </a:r>
            <a:endParaRPr sz="1800" b="0" i="0" u="none" strike="noStrike" cap="non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Grant and Contract Accounting</a:t>
            </a:r>
            <a:endParaRPr sz="1800" b="0" i="0" u="none" strike="noStrike" cap="non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March 2025 MRAM</a:t>
            </a:r>
            <a:endParaRPr sz="1800" b="0" i="0" u="none" strike="noStrike" cap="non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BACKGROUND</a:t>
            </a:r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The previous routing of late subaward supplier invoices within Workday was: 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Merriweather Sans"/>
              <a:buChar char="&gt;"/>
            </a:pPr>
            <a:r>
              <a:rPr lang="en-US"/>
              <a:t>Grant Manager 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Merriweather Sans"/>
              <a:buChar char="&gt;"/>
            </a:pPr>
            <a:r>
              <a:rPr lang="en-US"/>
              <a:t>Grant and Contract Accounting (GCA)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Merriweather Sans"/>
              <a:buChar char="&gt;"/>
            </a:pPr>
            <a:r>
              <a:rPr lang="en-US"/>
              <a:t>Grant Manager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Merriweather Sans"/>
              <a:buChar char="&gt;"/>
            </a:pPr>
            <a:r>
              <a:rPr lang="en-US"/>
              <a:t>Principal Investigator</a:t>
            </a:r>
            <a:endParaRPr/>
          </a:p>
          <a:p>
            <a:pPr marL="457200" lvl="1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400"/>
              <a:buChar char="&gt;"/>
            </a:pPr>
            <a:r>
              <a:rPr lang="en-US"/>
              <a:t>This routing created additional delays in approvals and increased the risk of non-payment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Updated Subaward Supplier Invoice Routing</a:t>
            </a:r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Effective 2/27/2025, the routing of late subaward supplier invoices within Workday is: 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Merriweather Sans"/>
              <a:buChar char="&gt;"/>
            </a:pPr>
            <a:r>
              <a:rPr lang="en-US"/>
              <a:t>Grant Manager 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Merriweather Sans"/>
              <a:buChar char="&gt;"/>
            </a:pPr>
            <a:r>
              <a:rPr lang="en-US"/>
              <a:t>Principal Investigator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Merriweather Sans"/>
              <a:buChar char="&gt;"/>
            </a:pPr>
            <a:r>
              <a:rPr lang="en-US"/>
              <a:t>Grant and Contract Accounting (GCA)</a:t>
            </a:r>
            <a:endParaRPr/>
          </a:p>
          <a:p>
            <a:pPr marL="457200" lvl="1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400"/>
              <a:buChar char="&gt;"/>
            </a:pPr>
            <a:r>
              <a:rPr lang="en-US"/>
              <a:t>This will enable GCA to review and complete the final denial or approval steps and complete the workflow timely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Trends &amp; Reminders</a:t>
            </a:r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GCA has noticed that ~75% are incorrectly approved by the Grant Manager 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If a subaward invoice should post to a continuation grant, it should be denied by the Grant Manager so it does not reach GCA.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This business process only applies when the Final Action Date has passed and/or the award line is in a lifecycle status that does not allow spend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Closed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Closeout in Progress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Canceled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Restricted from Use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UW Connect Finance Job Aid </a:t>
            </a:r>
            <a:r>
              <a:rPr lang="en-US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Supplier Invoice Business Process for Award Grants</a:t>
            </a:r>
            <a:endParaRPr u="sng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QUESTIONS</a:t>
            </a:r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>
                <a:solidFill>
                  <a:schemeClr val="dk1"/>
                </a:solidFill>
              </a:rPr>
              <a:t>Send award-specific questions to GCA through Award Portal using the topic “Pending Supplier Invoice”</a:t>
            </a:r>
            <a:endParaRPr>
              <a:solidFill>
                <a:schemeClr val="dk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&gt;"/>
            </a:pPr>
            <a:r>
              <a:rPr lang="en-US">
                <a:solidFill>
                  <a:schemeClr val="dk1"/>
                </a:solidFill>
              </a:rPr>
              <a:t>Send other questions to </a:t>
            </a:r>
            <a:r>
              <a:rPr lang="en-US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gcahelp@uw.edu</a:t>
            </a:r>
            <a:r>
              <a:rPr lang="en-US">
                <a:solidFill>
                  <a:schemeClr val="accent6"/>
                </a:solidFill>
              </a:rPr>
              <a:t> 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On-screen Show (4:3)</PresentationFormat>
  <Paragraphs>32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Encode Sans Black</vt:lpstr>
      <vt:lpstr>Calibri</vt:lpstr>
      <vt:lpstr>Merriweather Sans</vt:lpstr>
      <vt:lpstr>Open Sans Light</vt:lpstr>
      <vt:lpstr>Encode Sans</vt:lpstr>
      <vt:lpstr>Open Sans</vt:lpstr>
      <vt:lpstr>Custom Design</vt:lpstr>
      <vt:lpstr>1_Custom Design</vt:lpstr>
      <vt:lpstr>SUBAWARD SUPPLIER INVOICE ROUTING</vt:lpstr>
      <vt:lpstr>BACKGROUND</vt:lpstr>
      <vt:lpstr>Updated Subaward Supplier Invoice Routing</vt:lpstr>
      <vt:lpstr>Trends &amp; Reminders</vt:lpstr>
      <vt:lpstr>RESOURCES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2025-03-14T22:41:21Z</dcterms:modified>
</cp:coreProperties>
</file>