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6" r:id="rId1"/>
    <p:sldMasterId id="2147483657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embeddedFontLst>
    <p:embeddedFont>
      <p:font typeface="Encode Sans" panose="020B0604020202020204" charset="0"/>
      <p:regular r:id="rId10"/>
      <p:bold r:id="rId11"/>
    </p:embeddedFont>
    <p:embeddedFont>
      <p:font typeface="Encode Sans Black" panose="020B0604020202020204" charset="0"/>
      <p:bold r:id="rId12"/>
    </p:embeddedFont>
    <p:embeddedFont>
      <p:font typeface="Merriweather Sans" pitchFamily="2" charset="0"/>
      <p:regular r:id="rId13"/>
    </p:embeddedFont>
    <p:embeddedFont>
      <p:font typeface="Open Sans" panose="020B0606030504020204" pitchFamily="34" charset="0"/>
      <p:regular r:id="rId14"/>
      <p:bold r:id="rId15"/>
      <p:italic r:id="rId16"/>
      <p:boldItalic r:id="rId17"/>
    </p:embeddedFont>
    <p:embeddedFont>
      <p:font typeface="Open Sans Light" panose="020B0306030504020204" pitchFamily="3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38" y="108"/>
      </p:cViewPr>
      <p:guideLst>
        <p:guide orient="horz" pos="2488"/>
        <p:guide pos="4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1.xml"/><Relationship Id="rId21" Type="http://schemas.openxmlformats.org/officeDocument/2006/relationships/font" Target="fonts/font12.fntdata"/><Relationship Id="rId7" Type="http://schemas.openxmlformats.org/officeDocument/2006/relationships/slide" Target="slides/slide5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7.fntdata"/><Relationship Id="rId20" Type="http://schemas.openxmlformats.org/officeDocument/2006/relationships/font" Target="fonts/font1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2.fntdata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font" Target="fonts/font6.fntdata"/><Relationship Id="rId23" Type="http://schemas.openxmlformats.org/officeDocument/2006/relationships/viewProps" Target="viewProp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7" name="Google Shape;5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3" name="Google Shape;6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9" name="Google Shape;6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5" name="Google Shape;7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1" name="Google Shape;8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bg>
      <p:bgPr>
        <a:solidFill>
          <a:srgbClr val="4B2E83"/>
        </a:solidFill>
        <a:effectLst/>
      </p:bgPr>
    </p:bg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7;p2"/>
          <p:cNvSpPr txBox="1">
            <a:spLocks noGrp="1"/>
          </p:cNvSpPr>
          <p:nvPr>
            <p:ph type="title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Encode Sans Black"/>
              <a:buNone/>
              <a:defRPr sz="5000" b="1" i="0" u="none" strike="noStrike" cap="none">
                <a:solidFill>
                  <a:schemeClr val="lt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8" name="Google Shape;8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9;p2" descr="University of Washington 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2" descr="W logo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Subheader + Content">
  <p:cSld name="Header + Subheader + Conten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671757" y="365069"/>
            <a:ext cx="8184662" cy="998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Encode Sans Black"/>
              <a:buNone/>
              <a:defRPr sz="3000" b="1" i="0" u="none" strike="noStrike" cap="none">
                <a:solidFill>
                  <a:schemeClr val="lt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3" name="Google Shape;13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3"/>
          <p:cNvSpPr txBox="1">
            <a:spLocks noGrp="1"/>
          </p:cNvSpPr>
          <p:nvPr>
            <p:ph type="body" idx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2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6" name="Google Shape;16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Content">
  <p:cSld name="Header + Content">
    <p:bg>
      <p:bgPr>
        <a:solidFill>
          <a:srgbClr val="4B2E83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671756" y="371511"/>
            <a:ext cx="8064505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Encode Sans Black"/>
              <a:buNone/>
              <a:defRPr sz="3000" b="1" i="0" u="none" strike="noStrike" cap="none">
                <a:solidFill>
                  <a:schemeClr val="lt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9" name="Google Shape;19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1" name="Google Shape;21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Graphic">
  <p:cSld name="Header + Graphic">
    <p:bg>
      <p:bgPr>
        <a:solidFill>
          <a:srgbClr val="4B2E83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671756" y="371511"/>
            <a:ext cx="8116644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Encode Sans Black"/>
              <a:buNone/>
              <a:defRPr sz="3000" b="1" i="0" u="none" strike="noStrike" cap="none">
                <a:solidFill>
                  <a:schemeClr val="lt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24" name="Google Shape;24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5"/>
          <p:cNvSpPr>
            <a:spLocks noGrp="1"/>
          </p:cNvSpPr>
          <p:nvPr>
            <p:ph type="chart" idx="2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6" name="Google Shape;26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Content">
  <p:cSld name="Header +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671756" y="371511"/>
            <a:ext cx="8183759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  <a:defRPr sz="3000" b="1" i="0" u="none" strike="noStrike" cap="none">
                <a:solidFill>
                  <a:schemeClr val="dk1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30" name="Google Shape;30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2" name="Google Shape;32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Encode Sans Black"/>
              <a:buNone/>
              <a:defRPr sz="5000" b="1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35" name="Google Shape;35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8" descr="University of Washington 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8" descr="W logo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Subheader + Content">
  <p:cSld name="Header + Subheader +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671756" y="371511"/>
            <a:ext cx="8184663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Encode Sans Black"/>
              <a:buNone/>
              <a:defRPr sz="3000" b="1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40" name="Google Shape;40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2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43" name="Google Shape;43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Graphic">
  <p:cSld name="Header + Graphic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>
            <a:spLocks noGrp="1"/>
          </p:cNvSpPr>
          <p:nvPr>
            <p:ph type="title"/>
          </p:nvPr>
        </p:nvSpPr>
        <p:spPr>
          <a:xfrm>
            <a:off x="671756" y="371511"/>
            <a:ext cx="8116644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  <a:defRPr sz="3000" b="1" i="0" u="none" strike="noStrike" cap="none">
                <a:solidFill>
                  <a:schemeClr val="dk1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>
            <a:spLocks noGrp="1"/>
          </p:cNvSpPr>
          <p:nvPr>
            <p:ph type="chart" idx="2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sz="2400" b="0" i="1" u="none" strike="noStrike" cap="non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48" name="Google Shape;48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2E8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wconnect.uw.edu/finance?id=kb_article_view&amp;sysparm_article=KB0033565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gcahelp@uw.ed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>
            <a:spLocks noGrp="1"/>
          </p:cNvSpPr>
          <p:nvPr>
            <p:ph type="title"/>
          </p:nvPr>
        </p:nvSpPr>
        <p:spPr>
          <a:xfrm>
            <a:off x="671757" y="11798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500"/>
              <a:buFont typeface="Encode Sans Black"/>
              <a:buNone/>
            </a:pPr>
            <a:r>
              <a:rPr lang="en-US" sz="3600"/>
              <a:t>SUBAWARD SUPPLIER INVOICE ROUTING</a:t>
            </a:r>
            <a:endParaRPr sz="3600"/>
          </a:p>
        </p:txBody>
      </p:sp>
      <p:sp>
        <p:nvSpPr>
          <p:cNvPr id="54" name="Google Shape;54;p11"/>
          <p:cNvSpPr txBox="1"/>
          <p:nvPr/>
        </p:nvSpPr>
        <p:spPr>
          <a:xfrm>
            <a:off x="830425" y="4236100"/>
            <a:ext cx="4208100" cy="172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accent3"/>
                </a:solidFill>
                <a:latin typeface="Encode Sans"/>
                <a:ea typeface="Encode Sans"/>
                <a:cs typeface="Encode Sans"/>
                <a:sym typeface="Encode Sans"/>
              </a:rPr>
              <a:t>Vincent Gonzalez, Associate Director</a:t>
            </a:r>
            <a:endParaRPr sz="1800" b="0" i="0" u="none" strike="noStrike" cap="none">
              <a:solidFill>
                <a:schemeClr val="accent3"/>
              </a:solidFill>
              <a:latin typeface="Encode Sans"/>
              <a:ea typeface="Encode Sans"/>
              <a:cs typeface="Encode Sans"/>
              <a:sym typeface="Encode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accent3"/>
                </a:solidFill>
                <a:latin typeface="Encode Sans"/>
                <a:ea typeface="Encode Sans"/>
                <a:cs typeface="Encode Sans"/>
                <a:sym typeface="Encode Sans"/>
              </a:rPr>
              <a:t>Grant and Contract Accounting</a:t>
            </a:r>
            <a:endParaRPr sz="1800" b="0" i="0" u="none" strike="noStrike" cap="none">
              <a:solidFill>
                <a:schemeClr val="accent3"/>
              </a:solidFill>
              <a:latin typeface="Encode Sans"/>
              <a:ea typeface="Encode Sans"/>
              <a:cs typeface="Encode Sans"/>
              <a:sym typeface="Encode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accent3"/>
                </a:solidFill>
                <a:latin typeface="Encode Sans"/>
                <a:ea typeface="Encode Sans"/>
                <a:cs typeface="Encode Sans"/>
                <a:sym typeface="Encode Sans"/>
              </a:rPr>
              <a:t>March 2025 MRAM</a:t>
            </a:r>
            <a:endParaRPr sz="1800" b="0" i="0" u="none" strike="noStrike" cap="none">
              <a:solidFill>
                <a:schemeClr val="accent3"/>
              </a:solidFill>
              <a:latin typeface="Encode Sans"/>
              <a:ea typeface="Encode Sans"/>
              <a:cs typeface="Encode Sans"/>
              <a:sym typeface="Encode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671756" y="371511"/>
            <a:ext cx="8183759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</a:pPr>
            <a:r>
              <a:rPr lang="en-US"/>
              <a:t>BACKGROUND</a:t>
            </a:r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1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The previous routing of late subaward supplier invoices within Workday was: </a:t>
            </a:r>
            <a:endParaRPr/>
          </a:p>
          <a:p>
            <a:pPr marL="800100" lvl="1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Merriweather Sans"/>
              <a:buChar char="&gt;"/>
            </a:pPr>
            <a:r>
              <a:rPr lang="en-US"/>
              <a:t>Grant Manager </a:t>
            </a:r>
            <a:endParaRPr/>
          </a:p>
          <a:p>
            <a:pPr marL="800100" lvl="1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Merriweather Sans"/>
              <a:buChar char="&gt;"/>
            </a:pPr>
            <a:r>
              <a:rPr lang="en-US"/>
              <a:t>Grant and Contract Accounting (GCA)</a:t>
            </a:r>
            <a:endParaRPr/>
          </a:p>
          <a:p>
            <a:pPr marL="800100" lvl="1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Merriweather Sans"/>
              <a:buChar char="&gt;"/>
            </a:pPr>
            <a:r>
              <a:rPr lang="en-US"/>
              <a:t>Grant Manager</a:t>
            </a:r>
            <a:endParaRPr/>
          </a:p>
          <a:p>
            <a:pPr marL="800100" lvl="1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Merriweather Sans"/>
              <a:buChar char="&gt;"/>
            </a:pPr>
            <a:r>
              <a:rPr lang="en-US"/>
              <a:t>Principal Investigator</a:t>
            </a:r>
            <a:endParaRPr/>
          </a:p>
          <a:p>
            <a:pPr marL="457200" lvl="1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2400"/>
              <a:buChar char="&gt;"/>
            </a:pPr>
            <a:r>
              <a:rPr lang="en-US"/>
              <a:t>This routing created additional delays in approvals and increased the risk of non-payment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3"/>
          <p:cNvSpPr txBox="1">
            <a:spLocks noGrp="1"/>
          </p:cNvSpPr>
          <p:nvPr>
            <p:ph type="title"/>
          </p:nvPr>
        </p:nvSpPr>
        <p:spPr>
          <a:xfrm>
            <a:off x="671756" y="371511"/>
            <a:ext cx="8183759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</a:pPr>
            <a:r>
              <a:rPr lang="en-US"/>
              <a:t>Updated Subaward Supplier Invoice Routing</a:t>
            </a:r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body" idx="1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Effective 2/27/2025, the routing of late subaward supplier invoices within Workday is: </a:t>
            </a:r>
            <a:endParaRPr/>
          </a:p>
          <a:p>
            <a:pPr marL="800100" lvl="1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Merriweather Sans"/>
              <a:buChar char="&gt;"/>
            </a:pPr>
            <a:r>
              <a:rPr lang="en-US"/>
              <a:t>Grant Manager </a:t>
            </a:r>
            <a:endParaRPr/>
          </a:p>
          <a:p>
            <a:pPr marL="800100" lvl="1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Merriweather Sans"/>
              <a:buChar char="&gt;"/>
            </a:pPr>
            <a:r>
              <a:rPr lang="en-US"/>
              <a:t>Principal Investigator</a:t>
            </a:r>
            <a:endParaRPr/>
          </a:p>
          <a:p>
            <a:pPr marL="800100" lvl="1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Merriweather Sans"/>
              <a:buChar char="&gt;"/>
            </a:pPr>
            <a:r>
              <a:rPr lang="en-US"/>
              <a:t>Grant and Contract Accounting (GCA)</a:t>
            </a:r>
            <a:endParaRPr/>
          </a:p>
          <a:p>
            <a:pPr marL="457200" lvl="1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2400"/>
              <a:buChar char="&gt;"/>
            </a:pPr>
            <a:r>
              <a:rPr lang="en-US"/>
              <a:t>This will enable GCA to review and complete the final denial or approval steps and complete the workflow timely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>
            <a:spLocks noGrp="1"/>
          </p:cNvSpPr>
          <p:nvPr>
            <p:ph type="title"/>
          </p:nvPr>
        </p:nvSpPr>
        <p:spPr>
          <a:xfrm>
            <a:off x="671756" y="371511"/>
            <a:ext cx="81837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</a:pPr>
            <a:r>
              <a:rPr lang="en-US"/>
              <a:t>Trends &amp; Reminders</a:t>
            </a:r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body" idx="1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GCA has noticed that ~75% are incorrectly approved by the Grant Manager </a:t>
            </a:r>
            <a:endParaRPr/>
          </a:p>
          <a:p>
            <a:pPr marL="800100" lvl="1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If a subaward invoice should post to a continuation grant, it should be denied by the Grant Manager so it does not reach GCA.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This business process only applies when the Final Action Date has passed and/or the award line is in a lifecycle status that does not allow spend</a:t>
            </a:r>
            <a:endParaRPr/>
          </a:p>
          <a:p>
            <a:pPr marL="8001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Closed</a:t>
            </a:r>
            <a:endParaRPr/>
          </a:p>
          <a:p>
            <a:pPr marL="8001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Closeout in Progress</a:t>
            </a:r>
            <a:endParaRPr/>
          </a:p>
          <a:p>
            <a:pPr marL="8001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Canceled</a:t>
            </a:r>
            <a:endParaRPr/>
          </a:p>
          <a:p>
            <a:pPr marL="8001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Restricted from Use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>
            <a:spLocks noGrp="1"/>
          </p:cNvSpPr>
          <p:nvPr>
            <p:ph type="title"/>
          </p:nvPr>
        </p:nvSpPr>
        <p:spPr>
          <a:xfrm>
            <a:off x="671756" y="371511"/>
            <a:ext cx="81837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</a:pPr>
            <a:r>
              <a:rPr lang="en-US"/>
              <a:t>RESOURCES</a:t>
            </a:r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body" idx="1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UW Connect Finance Job Aid </a:t>
            </a:r>
            <a:r>
              <a:rPr lang="en-US" u="sng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Supplier Invoice Business Process for Award Grants</a:t>
            </a:r>
            <a:endParaRPr u="sng">
              <a:solidFill>
                <a:schemeClr val="accent6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>
            <a:spLocks noGrp="1"/>
          </p:cNvSpPr>
          <p:nvPr>
            <p:ph type="title"/>
          </p:nvPr>
        </p:nvSpPr>
        <p:spPr>
          <a:xfrm>
            <a:off x="671756" y="371511"/>
            <a:ext cx="81837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</a:pPr>
            <a:r>
              <a:rPr lang="en-US"/>
              <a:t>QUESTIONS</a:t>
            </a:r>
            <a:endParaRPr/>
          </a:p>
        </p:txBody>
      </p:sp>
      <p:sp>
        <p:nvSpPr>
          <p:cNvPr id="84" name="Google Shape;84;p16"/>
          <p:cNvSpPr txBox="1">
            <a:spLocks noGrp="1"/>
          </p:cNvSpPr>
          <p:nvPr>
            <p:ph type="body" idx="1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>
                <a:solidFill>
                  <a:schemeClr val="dk1"/>
                </a:solidFill>
              </a:rPr>
              <a:t>Send award-specific questions to GCA through Award Portal using the topic “Pending Supplier Invoice”</a:t>
            </a:r>
            <a:endParaRPr>
              <a:solidFill>
                <a:schemeClr val="dk1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&gt;"/>
            </a:pPr>
            <a:r>
              <a:rPr lang="en-US">
                <a:solidFill>
                  <a:schemeClr val="dk1"/>
                </a:solidFill>
              </a:rPr>
              <a:t>Send other questions to </a:t>
            </a:r>
            <a:r>
              <a:rPr lang="en-US" u="sng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gcahelp@uw.edu</a:t>
            </a:r>
            <a:r>
              <a:rPr lang="en-US">
                <a:solidFill>
                  <a:schemeClr val="accent6"/>
                </a:solidFill>
              </a:rPr>
              <a:t> </a:t>
            </a:r>
            <a:endParaRPr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4b2e83 1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222</Words>
  <Application>Microsoft Office PowerPoint</Application>
  <PresentationFormat>On-screen Show (4:3)</PresentationFormat>
  <Paragraphs>32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Encode Sans Black</vt:lpstr>
      <vt:lpstr>Calibri</vt:lpstr>
      <vt:lpstr>Merriweather Sans</vt:lpstr>
      <vt:lpstr>Open Sans Light</vt:lpstr>
      <vt:lpstr>Encode Sans</vt:lpstr>
      <vt:lpstr>Open Sans</vt:lpstr>
      <vt:lpstr>Custom Design</vt:lpstr>
      <vt:lpstr>1_Custom Design</vt:lpstr>
      <vt:lpstr>SUBAWARD SUPPLIER INVOICE ROUTING</vt:lpstr>
      <vt:lpstr>BACKGROUND</vt:lpstr>
      <vt:lpstr>Updated Subaward Supplier Invoice Routing</vt:lpstr>
      <vt:lpstr>Trends &amp; Reminders</vt:lpstr>
      <vt:lpstr>RESOURCES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Susan Wilbanks</dc:creator>
  <cp:lastModifiedBy>Susan Wilbanks</cp:lastModifiedBy>
  <cp:revision>1</cp:revision>
  <dcterms:modified xsi:type="dcterms:W3CDTF">2025-03-14T22:41:21Z</dcterms:modified>
</cp:coreProperties>
</file>