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embeddedFontLst>
    <p:embeddedFont>
      <p:font typeface="Encode Sans"/>
      <p:regular r:id="rId12"/>
      <p:bold r:id="rId13"/>
    </p:embeddedFont>
    <p:embeddedFont>
      <p:font typeface="Encode Sans Black"/>
      <p:bold r:id="rId14"/>
    </p:embeddedFont>
    <p:embeddedFont>
      <p:font typeface="Open Sans Light"/>
      <p:regular r:id="rId15"/>
      <p:bold r:id="rId16"/>
      <p:italic r:id="rId17"/>
      <p:boldItalic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7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6.xml"/><Relationship Id="rId21" Type="http://schemas.openxmlformats.org/officeDocument/2006/relationships/font" Target="fonts/OpenSans-italic.fntdata"/><Relationship Id="rId13" Type="http://schemas.openxmlformats.org/officeDocument/2006/relationships/font" Target="fonts/EncodeSans-bold.fntdata"/><Relationship Id="rId12" Type="http://schemas.openxmlformats.org/officeDocument/2006/relationships/font" Target="fonts/EncodeSans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Light-regular.fntdata"/><Relationship Id="rId14" Type="http://schemas.openxmlformats.org/officeDocument/2006/relationships/font" Target="fonts/EncodeSansBlack-bold.fntdata"/><Relationship Id="rId17" Type="http://schemas.openxmlformats.org/officeDocument/2006/relationships/font" Target="fonts/OpenSansLight-italic.fntdata"/><Relationship Id="rId16" Type="http://schemas.openxmlformats.org/officeDocument/2006/relationships/font" Target="fonts/OpenSansLight-bold.fntdata"/><Relationship Id="rId5" Type="http://schemas.openxmlformats.org/officeDocument/2006/relationships/slide" Target="slides/slide1.xml"/><Relationship Id="rId19" Type="http://schemas.openxmlformats.org/officeDocument/2006/relationships/font" Target="fonts/OpenSans-regular.fntdata"/><Relationship Id="rId6" Type="http://schemas.openxmlformats.org/officeDocument/2006/relationships/slide" Target="slides/slide2.xml"/><Relationship Id="rId18" Type="http://schemas.openxmlformats.org/officeDocument/2006/relationships/font" Target="fonts/OpenSansLight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e2c454602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e2c45460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64" name="Google Shape;64;g5e2c454602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18b5b4128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18b5b412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418b5b4128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18b5b4128_0_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18b5b4128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418b5b4128_0_4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720833205e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72083320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3720833205e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73524d4f46_1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73524d4f46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373524d4f46_1_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bede33c4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bede33c40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grpSp>
        <p:nvGrpSpPr>
          <p:cNvPr id="33" name="Google Shape;33;p6"/>
          <p:cNvGrpSpPr/>
          <p:nvPr/>
        </p:nvGrpSpPr>
        <p:grpSpPr>
          <a:xfrm>
            <a:off x="4329603" y="3682706"/>
            <a:ext cx="484792" cy="62263"/>
            <a:chOff x="5960925" y="3683949"/>
            <a:chExt cx="646390" cy="62263"/>
          </a:xfrm>
        </p:grpSpPr>
        <p:sp>
          <p:nvSpPr>
            <p:cNvPr id="34" name="Google Shape;34;p6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6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01778" y="1596747"/>
            <a:ext cx="8140500" cy="17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5280"/>
              <a:buNone/>
              <a:defRPr b="0" i="0" sz="6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1600199" y="4103127"/>
            <a:ext cx="5943600" cy="3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920"/>
              <a:buNone/>
              <a:defRPr b="0" i="0" sz="24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3752849" y="4770935"/>
            <a:ext cx="163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280"/>
              <a:buNone/>
              <a:defRPr b="0" i="0" sz="1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581950" y="633349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>
            <a:off x="411746" y="1437861"/>
            <a:ext cx="4229700" cy="7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b="0" i="0" sz="6000" u="none" cap="none" strike="noStrike">
              <a:solidFill>
                <a:srgbClr val="474747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345070" y="1345740"/>
            <a:ext cx="379545" cy="62263"/>
          </a:xfrm>
          <a:custGeom>
            <a:rect b="b" l="l" r="r" t="t"/>
            <a:pathLst>
              <a:path extrusionOk="0" h="77345" w="538361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33A1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59556" y="547486"/>
            <a:ext cx="78789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3520"/>
              <a:buNone/>
              <a:defRPr b="0" i="0" sz="44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○"/>
              <a:defRPr/>
            </a:lvl2pPr>
            <a:lvl3pPr indent="-320039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352462" y="1836509"/>
            <a:ext cx="75699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2080"/>
              <a:buNone/>
              <a:defRPr b="1" i="0" sz="2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2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275035" y="2368322"/>
            <a:ext cx="45258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5050973" y="2368323"/>
            <a:ext cx="36741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Char char="●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indent="-3098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Char char="■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9610" y="6333711"/>
            <a:ext cx="30861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8"/>
          <p:cNvGrpSpPr/>
          <p:nvPr/>
        </p:nvGrpSpPr>
        <p:grpSpPr>
          <a:xfrm>
            <a:off x="4367181" y="3995857"/>
            <a:ext cx="484792" cy="62263"/>
            <a:chOff x="5960925" y="3683949"/>
            <a:chExt cx="646390" cy="62263"/>
          </a:xfrm>
        </p:grpSpPr>
        <p:sp>
          <p:nvSpPr>
            <p:cNvPr id="51" name="Google Shape;51;p8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8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" name="Google Shape;53;p8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338173" y="2624137"/>
            <a:ext cx="65484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280"/>
              <a:buNone/>
              <a:defRPr b="0" i="0" sz="6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○"/>
              <a:defRPr/>
            </a:lvl2pPr>
            <a:lvl3pPr indent="-320039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ashington.edu/research/osp/about-osp/osp-volume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ospsubs@uw.edu" TargetMode="External"/><Relationship Id="rId4" Type="http://schemas.openxmlformats.org/officeDocument/2006/relationships/hyperlink" Target="https://www.washington.edu/research/myresearch-lifecycle/setup/subawards/#first-steps" TargetMode="External"/><Relationship Id="rId5" Type="http://schemas.openxmlformats.org/officeDocument/2006/relationships/hyperlink" Target="https://www.washington.edu/research/myresearch-lifecycle/setup/subawards/#next-steps-subaward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faq/urgent-osp-asr-mod-and-subawards/#urgent-subaward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washington.edu/research/faq/urgent-osp-asr-mod-and-subawards/#urgent-subaward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washington.edu/research/osp/about-osp/osp-volume/" TargetMode="External"/><Relationship Id="rId4" Type="http://schemas.openxmlformats.org/officeDocument/2006/relationships/hyperlink" Target="https://www.washington.edu/research/myresearch-lifecycle/setup/subawards/#first-steps" TargetMode="External"/><Relationship Id="rId5" Type="http://schemas.openxmlformats.org/officeDocument/2006/relationships/hyperlink" Target="https://www.washington.edu/research/myresearch-lifecycle/setup/subawards/#next-steps-subawards" TargetMode="External"/><Relationship Id="rId6" Type="http://schemas.openxmlformats.org/officeDocument/2006/relationships/hyperlink" Target="https://www.washington.edu/research/faq/urgent-osp-asr-mod-and-subawards/#urgent-subaward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>
                <a:latin typeface="Encode Sans Black"/>
                <a:ea typeface="Encode Sans Black"/>
                <a:cs typeface="Encode Sans Black"/>
                <a:sym typeface="Encode Sans Black"/>
              </a:rPr>
              <a:t>Subawards Update</a:t>
            </a:r>
            <a:endParaRPr sz="37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0" name="Google Shape;60;p9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August 14 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Josy Combs, Subawards Team Manager</a:t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Recent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Volumes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7" name="Google Shape;67;p10"/>
          <p:cNvSpPr txBox="1"/>
          <p:nvPr/>
        </p:nvSpPr>
        <p:spPr>
          <a:xfrm>
            <a:off x="538525" y="5945800"/>
            <a:ext cx="474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OSP Volumes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descr="Line graph details all subaward actions that OSP had from 1/06/2025-7/06/2025" id="68" name="Google Shape;68;p10" title="all-gray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900" y="227475"/>
            <a:ext cx="8975899" cy="538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Subaward Action Reminders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665905" y="1501950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900"/>
              <a:buChar char="&gt;"/>
            </a:pPr>
            <a:r>
              <a:rPr lang="en-US" sz="1900">
                <a:solidFill>
                  <a:srgbClr val="4B2E83"/>
                </a:solidFill>
              </a:rPr>
              <a:t>Review all subaward requests before submitting to OSP.</a:t>
            </a:r>
            <a:endParaRPr sz="1900">
              <a:solidFill>
                <a:srgbClr val="4B2E83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</a:pPr>
            <a:r>
              <a:rPr lang="en-US" sz="1900">
                <a:solidFill>
                  <a:schemeClr val="dk1"/>
                </a:solidFill>
              </a:rPr>
              <a:t>Budget Period should be one year</a:t>
            </a:r>
            <a:endParaRPr sz="1900">
              <a:solidFill>
                <a:schemeClr val="dk1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</a:pPr>
            <a:r>
              <a:rPr lang="en-US" sz="1900">
                <a:solidFill>
                  <a:schemeClr val="dk1"/>
                </a:solidFill>
              </a:rPr>
              <a:t>Required documents uploaded and correct </a:t>
            </a:r>
            <a:endParaRPr sz="1900">
              <a:solidFill>
                <a:schemeClr val="dk1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</a:pPr>
            <a:r>
              <a:rPr lang="en-US" sz="1900">
                <a:solidFill>
                  <a:schemeClr val="dk1"/>
                </a:solidFill>
              </a:rPr>
              <a:t>Include a</a:t>
            </a:r>
            <a:r>
              <a:rPr lang="en-US" sz="1900">
                <a:solidFill>
                  <a:schemeClr val="dk1"/>
                </a:solidFill>
              </a:rPr>
              <a:t>dditional details in the Special Instructions box</a:t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>
                <a:solidFill>
                  <a:schemeClr val="dk1"/>
                </a:solidFill>
              </a:rPr>
              <a:t>Have a large volume (10+) of subaward requests under the same award? email </a:t>
            </a:r>
            <a:r>
              <a:rPr lang="en-US" sz="1900" u="sng">
                <a:solidFill>
                  <a:schemeClr val="hlink"/>
                </a:solidFill>
                <a:hlinkClick r:id="rId3"/>
              </a:rPr>
              <a:t>ospsubs@uw.edu</a:t>
            </a:r>
            <a:r>
              <a:rPr lang="en-US" sz="1900">
                <a:solidFill>
                  <a:schemeClr val="dk1"/>
                </a:solidFill>
              </a:rPr>
              <a:t> with details. 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chemeClr val="dk1"/>
                </a:solidFill>
              </a:rPr>
              <a:t>Common Errors</a:t>
            </a:r>
            <a:endParaRPr b="1"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&gt;"/>
            </a:pPr>
            <a:r>
              <a:rPr lang="en-US" sz="1900">
                <a:solidFill>
                  <a:schemeClr val="dk1"/>
                </a:solidFill>
              </a:rPr>
              <a:t>Subaward budget is provided as a lump sum within the total project budget. Instead of a detailed budget.</a:t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&gt;"/>
            </a:pPr>
            <a:r>
              <a:rPr lang="en-US" sz="1900">
                <a:solidFill>
                  <a:schemeClr val="dk1"/>
                </a:solidFill>
              </a:rPr>
              <a:t>Including a link to SAGE budget rather than attaching the document.</a:t>
            </a:r>
            <a:endParaRPr sz="19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Review </a:t>
            </a:r>
            <a:r>
              <a:rPr lang="en-US" sz="1900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First Steps</a:t>
            </a:r>
            <a:r>
              <a:rPr lang="en-US" sz="1900">
                <a:solidFill>
                  <a:schemeClr val="dk1"/>
                </a:solidFill>
              </a:rPr>
              <a:t> and </a:t>
            </a:r>
            <a:r>
              <a:rPr lang="en-US" sz="1900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Next Steps</a:t>
            </a:r>
            <a:r>
              <a:rPr lang="en-US" sz="1900">
                <a:solidFill>
                  <a:schemeClr val="dk1"/>
                </a:solidFill>
              </a:rPr>
              <a:t> to confirm the subaward request is complete.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New Subaward Escalation Request form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2" name="Google Shape;82;p12"/>
          <p:cNvSpPr txBox="1"/>
          <p:nvPr>
            <p:ph idx="2" type="body"/>
          </p:nvPr>
        </p:nvSpPr>
        <p:spPr>
          <a:xfrm>
            <a:off x="665900" y="1504150"/>
            <a:ext cx="7792800" cy="476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OSP Subawards Team assigns subaward actions (SAs) by the date the SA last arrived in OSP. </a:t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Some situations may require you to the request item be escalated for </a:t>
            </a:r>
            <a:r>
              <a:rPr lang="en-US" sz="2000"/>
              <a:t>priority assignment</a:t>
            </a:r>
            <a:r>
              <a:rPr lang="en-US" sz="2000"/>
              <a:t>.</a:t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 </a:t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Reasons to request escalation of an SA, Subrecipient is or has: </a:t>
            </a:r>
            <a:endParaRPr sz="2000"/>
          </a:p>
          <a:p>
            <a:pPr indent="-3365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1700"/>
              <a:buFont typeface="Merriweather Sans"/>
              <a:buChar char="&gt;"/>
            </a:pPr>
            <a:r>
              <a:rPr lang="en-US" sz="1700"/>
              <a:t>Foreign entity in a low to middle income country </a:t>
            </a:r>
            <a:endParaRPr sz="1700"/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700"/>
              <a:buFont typeface="Merriweather Sans"/>
              <a:buChar char="&gt;"/>
            </a:pPr>
            <a:r>
              <a:rPr lang="en-US" sz="1700"/>
              <a:t>Small non-profit organization or a sole proprietorship, domestic or foreign</a:t>
            </a:r>
            <a:endParaRPr sz="1700"/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700"/>
              <a:buFont typeface="Merriweather Sans"/>
              <a:buChar char="&gt;"/>
            </a:pPr>
            <a:r>
              <a:rPr lang="en-US" sz="1700"/>
              <a:t>Other unique circumstances outside the UW’s control that warrant prioritizing</a:t>
            </a:r>
            <a:endParaRPr sz="1700"/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/>
              <a:t>Note, the assurance request form has been disabled. </a:t>
            </a:r>
            <a:endParaRPr i="1" sz="1800"/>
          </a:p>
        </p:txBody>
      </p:sp>
      <p:sp>
        <p:nvSpPr>
          <p:cNvPr id="83" name="Google Shape;83;p12"/>
          <p:cNvSpPr txBox="1"/>
          <p:nvPr/>
        </p:nvSpPr>
        <p:spPr>
          <a:xfrm>
            <a:off x="395200" y="626485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Escalating Subawards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Before Requesting Escalation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90" name="Google Shape;90;p13"/>
          <p:cNvSpPr txBox="1"/>
          <p:nvPr>
            <p:ph idx="2" type="body"/>
          </p:nvPr>
        </p:nvSpPr>
        <p:spPr>
          <a:xfrm>
            <a:off x="665905" y="1427950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00"/>
              <a:buAutoNum type="arabicPeriod"/>
            </a:pPr>
            <a:r>
              <a:rPr lang="en-US" sz="1900"/>
              <a:t>Confirm the subaward request is complete. </a:t>
            </a:r>
            <a:endParaRPr sz="1900"/>
          </a:p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-US" sz="1900"/>
              <a:t>SA must have a SAGE state of “In OSP”.</a:t>
            </a:r>
            <a:endParaRPr sz="1900"/>
          </a:p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-US" sz="1900"/>
              <a:t>Associated ASR or MOD in SAGE must be fully processed.</a:t>
            </a:r>
            <a:endParaRPr sz="19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1900"/>
              <a:t>Required form fields: </a:t>
            </a:r>
            <a:endParaRPr sz="1900"/>
          </a:p>
          <a:p>
            <a:pPr indent="-32385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Subaward (SC) #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Subaward Action (SA) #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Subrecipient Name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Associated ASR# or MOD#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Confirm the ASR or MOD is fully processed (Open status in Workday)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UW Award (AWD) #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Workday Grant (GR) # 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Cost Center</a:t>
            </a:r>
            <a:endParaRPr sz="1500"/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Merriweather Sans"/>
              <a:buChar char="&gt;"/>
            </a:pPr>
            <a:r>
              <a:rPr lang="en-US" sz="1500"/>
              <a:t>Reason SA needs to be escalated </a:t>
            </a:r>
            <a:endParaRPr sz="1500"/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1900"/>
              <a:t>OSP will review these requests and make assignments once per week, typically on Tuesdays and may deny or return requests. </a:t>
            </a:r>
            <a:endParaRPr sz="1900"/>
          </a:p>
        </p:txBody>
      </p:sp>
      <p:sp>
        <p:nvSpPr>
          <p:cNvPr id="91" name="Google Shape;91;p13"/>
          <p:cNvSpPr txBox="1"/>
          <p:nvPr/>
        </p:nvSpPr>
        <p:spPr>
          <a:xfrm>
            <a:off x="395200" y="634105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Escalating Subawards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98" name="Google Shape;98;p14"/>
          <p:cNvSpPr txBox="1"/>
          <p:nvPr>
            <p:ph idx="2" type="body"/>
          </p:nvPr>
        </p:nvSpPr>
        <p:spPr>
          <a:xfrm>
            <a:off x="724030" y="19510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 Volumes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Subaward Requests: </a:t>
            </a:r>
            <a:r>
              <a:rPr lang="en-US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First Steps</a:t>
            </a:r>
            <a:r>
              <a:rPr lang="en-US">
                <a:solidFill>
                  <a:schemeClr val="dk1"/>
                </a:solidFill>
              </a:rPr>
              <a:t> and </a:t>
            </a:r>
            <a:r>
              <a:rPr lang="en-US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Next Steps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Escalating Subawards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