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7"/>
      <p:bold r:id="rId8"/>
    </p:embeddedFont>
    <p:embeddedFont>
      <p:font typeface="Open Sans" panose="020B0606030504020204" pitchFamily="34" charset="0"/>
      <p:regular r:id="rId9"/>
      <p:bold r:id="rId10"/>
      <p:italic r:id="rId11"/>
      <p:boldItalic r:id="rId12"/>
    </p:embeddedFont>
    <p:embeddedFont>
      <p:font typeface="Open Sans ExtraBold" panose="020B0906030804020204" pitchFamily="34" charset="0"/>
      <p:bold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F7AAB3-B5E9-497B-981A-0E33D4B9F832}">
  <a:tblStyle styleId="{FAF7AAB3-B5E9-497B-981A-0E33D4B9F83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6EA"/>
          </a:solidFill>
        </a:fill>
      </a:tcStyle>
    </a:wholeTbl>
    <a:band1H>
      <a:tcTxStyle/>
      <a:tcStyle>
        <a:tcBdr/>
        <a:fill>
          <a:solidFill>
            <a:srgbClr val="CCCAD4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CCAD4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title"/>
          </p:nvPr>
        </p:nvSpPr>
        <p:spPr>
          <a:xfrm>
            <a:off x="609600" y="1447800"/>
            <a:ext cx="5830887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Open Sans ExtraBold"/>
              <a:buNone/>
              <a:defRPr sz="3600" b="1" cap="non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body" idx="1"/>
          </p:nvPr>
        </p:nvSpPr>
        <p:spPr>
          <a:xfrm>
            <a:off x="609600" y="4138744"/>
            <a:ext cx="5297487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16" name="Google Shape;16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796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stacked content with Titles">
  <p:cSld name="Two stacked content with Titles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2"/>
          </p:nvPr>
        </p:nvSpPr>
        <p:spPr>
          <a:xfrm>
            <a:off x="457200" y="2209790"/>
            <a:ext cx="8229600" cy="160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3"/>
          </p:nvPr>
        </p:nvSpPr>
        <p:spPr>
          <a:xfrm>
            <a:off x="457200" y="3968769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4"/>
          </p:nvPr>
        </p:nvSpPr>
        <p:spPr>
          <a:xfrm>
            <a:off x="455613" y="4654560"/>
            <a:ext cx="8231187" cy="163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pic>
        <p:nvPicPr>
          <p:cNvPr id="79" name="Google Shape;79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1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11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3575050" y="1435100"/>
            <a:ext cx="5111750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pic>
        <p:nvPicPr>
          <p:cNvPr id="88" name="Google Shape;8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2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12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1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solidFill>
            <a:srgbClr val="323F4F"/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pen Sans"/>
              <a:buNone/>
              <a:defRPr sz="2000" b="1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1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pic>
        <p:nvPicPr>
          <p:cNvPr id="97" name="Google Shape;97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zed content and logos">
  <p:cSld name="Sized content and logos">
    <p:bg>
      <p:bgPr>
        <a:solidFill>
          <a:schemeClr val="lt2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7" name="Google Shape;107;p14"/>
          <p:cNvSpPr txBox="1">
            <a:spLocks noGrp="1"/>
          </p:cNvSpPr>
          <p:nvPr>
            <p:ph type="sldNum" idx="12"/>
          </p:nvPr>
        </p:nvSpPr>
        <p:spPr>
          <a:xfrm>
            <a:off x="93214" y="6427434"/>
            <a:ext cx="404674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screen Content w/logos (gray)">
  <p:cSld name="Fullscreen Content w/logos (gray)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0" name="Google Shape;110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5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5"/>
          <p:cNvSpPr txBox="1">
            <a:spLocks noGrp="1"/>
          </p:cNvSpPr>
          <p:nvPr>
            <p:ph type="body" idx="1"/>
          </p:nvPr>
        </p:nvSpPr>
        <p:spPr>
          <a:xfrm>
            <a:off x="128588" y="152400"/>
            <a:ext cx="8863012" cy="6091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screen Content w/logos (white)">
  <p:cSld name="Fullscreen Content w/logos (white)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6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16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0" name="Google Shape;120;p16"/>
          <p:cNvSpPr txBox="1">
            <a:spLocks noGrp="1"/>
          </p:cNvSpPr>
          <p:nvPr>
            <p:ph type="body" idx="1"/>
          </p:nvPr>
        </p:nvSpPr>
        <p:spPr>
          <a:xfrm>
            <a:off x="128588" y="152400"/>
            <a:ext cx="8863012" cy="6091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screen Content Only (white)">
  <p:cSld name="Fullscreen Content Only (white)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128588" y="152399"/>
            <a:ext cx="8863012" cy="6520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ogos" type="titleOnly">
  <p:cSld name="TITLE_ONLY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26" name="Google Shape;126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8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 gray">
  <p:cSld name="Title on gray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2" name="Google Shape;132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tally Blank (gray)">
  <p:cSld name="Totally Blank (gray)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57200" y="277327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Open Sans ExtraBold"/>
              <a:buNone/>
              <a:defRPr sz="2800" b="1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457200" y="133874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1" name="Google Shape;21;p3"/>
          <p:cNvCxnSpPr/>
          <p:nvPr/>
        </p:nvCxnSpPr>
        <p:spPr>
          <a:xfrm>
            <a:off x="457200" y="1090001"/>
            <a:ext cx="8686800" cy="0"/>
          </a:xfrm>
          <a:prstGeom prst="straightConnector1">
            <a:avLst/>
          </a:prstGeom>
          <a:noFill/>
          <a:ln w="28575" cap="flat" cmpd="sng">
            <a:solidFill>
              <a:srgbClr val="2F006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3"/>
          <p:cNvSpPr txBox="1"/>
          <p:nvPr/>
        </p:nvSpPr>
        <p:spPr>
          <a:xfrm>
            <a:off x="54864" y="6520875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tally Blank (white)">
  <p:cSld name="Totally Blank (white)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0" name="Google Shape;140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2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3" name="Google Shape;143;p22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6" name="Google Shape;146;p2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body" idx="1"/>
          </p:nvPr>
        </p:nvSpPr>
        <p:spPr>
          <a:xfrm rot="5400000">
            <a:off x="579438" y="228601"/>
            <a:ext cx="5851525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8" name="Google Shape;14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5400000">
            <a:off x="124389" y="192254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28726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3"/>
          <p:cNvSpPr txBox="1">
            <a:spLocks noGrp="1"/>
          </p:cNvSpPr>
          <p:nvPr>
            <p:ph type="sldNum" idx="12"/>
          </p:nvPr>
        </p:nvSpPr>
        <p:spPr>
          <a:xfrm rot="5400000">
            <a:off x="113797" y="220663"/>
            <a:ext cx="381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1" name="Google Shape;151;p23"/>
          <p:cNvSpPr/>
          <p:nvPr/>
        </p:nvSpPr>
        <p:spPr>
          <a:xfrm rot="5400000">
            <a:off x="64725" y="6214780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subtitle, content">
  <p:cSld name="Title, subtitle, content"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/>
        </p:nvSpPr>
        <p:spPr>
          <a:xfrm>
            <a:off x="54864" y="6520875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6" name="Google Shape;26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Title">
  <p:cSld name="Content with Title"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structors and Thank you">
  <p:cSld name="Instructors and Thank yo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4" name="Google Shape;34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6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8200" y="2819400"/>
            <a:ext cx="75438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ay Section Header">
  <p:cSld name="Gray Section Header">
    <p:bg>
      <p:bgPr>
        <a:solidFill>
          <a:srgbClr val="BFBFBF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609600" y="2582678"/>
            <a:ext cx="8382000" cy="1524000"/>
          </a:xfrm>
          <a:custGeom>
            <a:avLst/>
            <a:gdLst/>
            <a:ahLst/>
            <a:cxnLst/>
            <a:rect l="l" t="t" r="r" b="b"/>
            <a:pathLst>
              <a:path w="7848600" h="1676400" extrusionOk="0">
                <a:moveTo>
                  <a:pt x="0" y="0"/>
                </a:moveTo>
                <a:lnTo>
                  <a:pt x="7848600" y="0"/>
                </a:lnTo>
                <a:lnTo>
                  <a:pt x="7200530" y="1667522"/>
                </a:lnTo>
                <a:lnTo>
                  <a:pt x="0" y="16764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0" name="Google Shape;40;p7"/>
          <p:cNvSpPr txBox="1">
            <a:spLocks noGrp="1"/>
          </p:cNvSpPr>
          <p:nvPr>
            <p:ph type="subTitle" idx="1"/>
          </p:nvPr>
        </p:nvSpPr>
        <p:spPr>
          <a:xfrm>
            <a:off x="228600" y="4265676"/>
            <a:ext cx="7391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Clr>
                <a:srgbClr val="191919"/>
              </a:buClr>
              <a:buSzPts val="2800"/>
              <a:buNone/>
              <a:defRPr sz="2800">
                <a:solidFill>
                  <a:srgbClr val="191919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312864" y="2438400"/>
            <a:ext cx="7391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 Black"/>
              <a:buNone/>
              <a:defRPr sz="5400" b="1" cap="non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8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stacked content">
  <p:cSld name="2 stacked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457200" y="3733801"/>
            <a:ext cx="8229600" cy="2392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9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ith Titles" type="twoTxTwoObj">
  <p:cSld name="TWO_OBJECTS_WITH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pic>
        <p:nvPicPr>
          <p:cNvPr id="68" name="Google Shape;68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1" name="Google Shape;71;p10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ertificateresearchadmin-uwashington.talentlms.com/plu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rtificateresearchadmin-uwashington.talentlms.com/plu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/>
          <p:nvPr/>
        </p:nvSpPr>
        <p:spPr>
          <a:xfrm>
            <a:off x="609600" y="383256"/>
            <a:ext cx="236220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MRAM UPDATE</a:t>
            </a:r>
            <a:endParaRPr/>
          </a:p>
        </p:txBody>
      </p:sp>
      <p:pic>
        <p:nvPicPr>
          <p:cNvPr id="157" name="Google Shape;157;p24" descr="A yellow and black logo of CORE or the Collaborative for Research Education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752" y="1234461"/>
            <a:ext cx="3048000" cy="855095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4"/>
          <p:cNvSpPr txBox="1">
            <a:spLocks noGrp="1"/>
          </p:cNvSpPr>
          <p:nvPr>
            <p:ph type="title"/>
          </p:nvPr>
        </p:nvSpPr>
        <p:spPr>
          <a:xfrm>
            <a:off x="617308" y="2089556"/>
            <a:ext cx="5830887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Open Sans ExtraBold"/>
              <a:buNone/>
            </a:pPr>
            <a:r>
              <a:rPr lang="en-US">
                <a:latin typeface="Open Sans ExtraBold"/>
                <a:ea typeface="Open Sans ExtraBold"/>
                <a:cs typeface="Open Sans ExtraBold"/>
                <a:sym typeface="Open Sans ExtraBold"/>
              </a:rPr>
              <a:t>UPDATES</a:t>
            </a:r>
            <a:endParaRPr/>
          </a:p>
        </p:txBody>
      </p:sp>
      <p:sp>
        <p:nvSpPr>
          <p:cNvPr id="159" name="Google Shape;159;p24"/>
          <p:cNvSpPr txBox="1">
            <a:spLocks noGrp="1"/>
          </p:cNvSpPr>
          <p:nvPr>
            <p:ph type="body" idx="1"/>
          </p:nvPr>
        </p:nvSpPr>
        <p:spPr>
          <a:xfrm>
            <a:off x="609600" y="4138744"/>
            <a:ext cx="5297487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None/>
            </a:pPr>
            <a:r>
              <a:rPr lang="en-US"/>
              <a:t>Laurie Stephan</a:t>
            </a:r>
            <a:endParaRPr/>
          </a:p>
          <a:p>
            <a:pPr marL="0" lvl="0" indent="0" algn="l" rtl="0">
              <a:spcBef>
                <a:spcPts val="370"/>
              </a:spcBef>
              <a:spcAft>
                <a:spcPts val="0"/>
              </a:spcAft>
              <a:buClr>
                <a:srgbClr val="262626"/>
              </a:buClr>
              <a:buSzPct val="100000"/>
              <a:buNone/>
            </a:pPr>
            <a:r>
              <a:rPr lang="en-US"/>
              <a:t>Associate Director for Learning, ORC</a:t>
            </a:r>
            <a:endParaRPr/>
          </a:p>
        </p:txBody>
      </p:sp>
      <p:cxnSp>
        <p:nvCxnSpPr>
          <p:cNvPr id="160" name="Google Shape;160;p24"/>
          <p:cNvCxnSpPr/>
          <p:nvPr/>
        </p:nvCxnSpPr>
        <p:spPr>
          <a:xfrm>
            <a:off x="609600" y="4800600"/>
            <a:ext cx="8686800" cy="0"/>
          </a:xfrm>
          <a:prstGeom prst="straightConnector1">
            <a:avLst/>
          </a:prstGeom>
          <a:noFill/>
          <a:ln w="28575" cap="flat" cmpd="sng">
            <a:solidFill>
              <a:srgbClr val="2F006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1" name="Google Shape;161;p24"/>
          <p:cNvSpPr txBox="1">
            <a:spLocks noGrp="1"/>
          </p:cNvSpPr>
          <p:nvPr>
            <p:ph type="dt" idx="10"/>
          </p:nvPr>
        </p:nvSpPr>
        <p:spPr>
          <a:xfrm>
            <a:off x="0" y="6477000"/>
            <a:ext cx="9144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Feb 2025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 txBox="1">
            <a:spLocks noGrp="1"/>
          </p:cNvSpPr>
          <p:nvPr>
            <p:ph type="title"/>
          </p:nvPr>
        </p:nvSpPr>
        <p:spPr>
          <a:xfrm>
            <a:off x="457200" y="277327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50052"/>
              </a:buClr>
              <a:buSzPts val="3200"/>
              <a:buFont typeface="Open Sans ExtraBold"/>
              <a:buNone/>
            </a:pPr>
            <a:r>
              <a:rPr lang="en-US" sz="3200" b="0">
                <a:solidFill>
                  <a:srgbClr val="250052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NEW ON-DEMAND COURSES</a:t>
            </a:r>
            <a:endParaRPr/>
          </a:p>
        </p:txBody>
      </p:sp>
      <p:pic>
        <p:nvPicPr>
          <p:cNvPr id="167" name="Google Shape;167;p25" descr="Antique wood desk with pencil and pap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75" y="1216828"/>
            <a:ext cx="7590921" cy="5041732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168" name="Google Shape;168;p25" descr="A screenshot listing the Records Management of Research Team Basics and Introduction of Cost Share at UW CORE courses."/>
          <p:cNvSpPr/>
          <p:nvPr/>
        </p:nvSpPr>
        <p:spPr>
          <a:xfrm>
            <a:off x="822960" y="1216828"/>
            <a:ext cx="7590920" cy="5051892"/>
          </a:xfrm>
          <a:prstGeom prst="rect">
            <a:avLst/>
          </a:prstGeom>
          <a:solidFill>
            <a:schemeClr val="lt2">
              <a:alpha val="88627"/>
            </a:schemeClr>
          </a:solidFill>
          <a:ln w="25400" cap="flat" cmpd="sng">
            <a:solidFill>
              <a:srgbClr val="D3C9B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5"/>
          <p:cNvSpPr txBox="1">
            <a:spLocks noGrp="1"/>
          </p:cNvSpPr>
          <p:nvPr>
            <p:ph type="body" idx="1"/>
          </p:nvPr>
        </p:nvSpPr>
        <p:spPr>
          <a:xfrm>
            <a:off x="894080" y="1474712"/>
            <a:ext cx="732536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Records Management for Research Teams: The Basics</a:t>
            </a:r>
            <a:endParaRPr/>
          </a:p>
          <a:p>
            <a:pPr marL="1143000" lvl="2" indent="-2286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Release date February 17</a:t>
            </a:r>
            <a:endParaRPr/>
          </a:p>
          <a:p>
            <a:pPr marL="1143000" lvl="2" indent="-228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US" sz="2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Required for Certificate</a:t>
            </a:r>
            <a:endParaRPr sz="2000" b="0" i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>
                <a:latin typeface="Arial"/>
                <a:ea typeface="Arial"/>
                <a:cs typeface="Arial"/>
                <a:sym typeface="Arial"/>
              </a:rPr>
              <a:t>Introduction to Cost Share at the UW</a:t>
            </a:r>
            <a:endParaRPr/>
          </a:p>
          <a:p>
            <a:pPr marL="1143000" lvl="2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b="0" i="0">
                <a:latin typeface="Arial"/>
                <a:ea typeface="Arial"/>
                <a:cs typeface="Arial"/>
                <a:sym typeface="Arial"/>
              </a:rPr>
              <a:t>Target release date March 26</a:t>
            </a:r>
            <a:endParaRPr/>
          </a:p>
          <a:p>
            <a:pPr marL="1143000" lvl="2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Elective</a:t>
            </a:r>
            <a:endParaRPr sz="2000" b="0" i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 txBox="1">
            <a:spLocks noGrp="1"/>
          </p:cNvSpPr>
          <p:nvPr>
            <p:ph type="title" idx="4294967295"/>
          </p:nvPr>
        </p:nvSpPr>
        <p:spPr>
          <a:xfrm>
            <a:off x="457200" y="162878"/>
            <a:ext cx="8229600" cy="792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Open Sans ExtraBold"/>
              <a:buNone/>
            </a:pPr>
            <a:r>
              <a:rPr lang="en-US" sz="2800" b="1" i="0" u="none" strike="noStrike" cap="non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2025 WINTER SCHEDULE</a:t>
            </a:r>
            <a:endParaRPr/>
          </a:p>
        </p:txBody>
      </p:sp>
      <p:sp>
        <p:nvSpPr>
          <p:cNvPr id="175" name="Google Shape;175;p26"/>
          <p:cNvSpPr txBox="1"/>
          <p:nvPr/>
        </p:nvSpPr>
        <p:spPr>
          <a:xfrm>
            <a:off x="509968" y="727787"/>
            <a:ext cx="890212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Registration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(https://certificateresearchadmin-uwashington.talentlms.com/plus)</a:t>
            </a:r>
            <a:endParaRPr/>
          </a:p>
        </p:txBody>
      </p:sp>
      <p:graphicFrame>
        <p:nvGraphicFramePr>
          <p:cNvPr id="176" name="Google Shape;176;p26"/>
          <p:cNvGraphicFramePr/>
          <p:nvPr/>
        </p:nvGraphicFramePr>
        <p:xfrm>
          <a:off x="316928" y="1198562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{FAF7AAB3-B5E9-497B-981A-0E33D4B9F832}</a:tableStyleId>
              </a:tblPr>
              <a:tblGrid>
                <a:gridCol w="526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Course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Date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Time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Blueprint of a Proposal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Jan 7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9:30 am-12:00 pm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SAGE: Creating and Submitting eGC1s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Jan 14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pm-3:00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SAGE: Creating NIH Proposals in Grant Runner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Jan 21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pm-3:00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Understanding Your New Award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Jan 30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am-11:00 am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Reading the Notice of Award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am-11:00 am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SAGE: Budget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4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pm-3:00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SAGE Awards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11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pm-3:30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Award Administration: Fiscal Compliance</a:t>
                      </a:r>
                      <a:endParaRPr sz="1600">
                        <a:solidFill>
                          <a:srgbClr val="0070C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11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am-12:00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Preparing for Audit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18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am-11:30 am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Navigating the New Frontier of Financial Reporting for Grants Managers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25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 -11:30 am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SAGE: Budget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Mar 4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pm-3:00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Managing Cost Share at the UW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Mar 4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am-11:30 am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SAGE Awards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Mar 11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pm-3:30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77" name="Google Shape;177;p26" descr="A screenshot of the 2025 Winter CORE course schedule highlighting courses from January 7 to February 11."/>
          <p:cNvSpPr/>
          <p:nvPr/>
        </p:nvSpPr>
        <p:spPr>
          <a:xfrm>
            <a:off x="316928" y="1519944"/>
            <a:ext cx="8595360" cy="2970775"/>
          </a:xfrm>
          <a:prstGeom prst="rect">
            <a:avLst/>
          </a:prstGeom>
          <a:solidFill>
            <a:schemeClr val="lt2">
              <a:alpha val="61960"/>
            </a:schemeClr>
          </a:solidFill>
          <a:ln w="25400" cap="flat" cmpd="sng">
            <a:solidFill>
              <a:srgbClr val="6B54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6" descr="A screenshot highlighting a portion of the 2025 Winter CORE schedule from February 18th to March 11."/>
          <p:cNvSpPr/>
          <p:nvPr/>
        </p:nvSpPr>
        <p:spPr>
          <a:xfrm>
            <a:off x="316928" y="4490720"/>
            <a:ext cx="8595360" cy="2072322"/>
          </a:xfrm>
          <a:prstGeom prst="rect">
            <a:avLst/>
          </a:prstGeom>
          <a:solidFill>
            <a:schemeClr val="accent5">
              <a:alpha val="22745"/>
            </a:schemeClr>
          </a:solidFill>
          <a:ln w="25400" cap="flat" cmpd="sng">
            <a:solidFill>
              <a:srgbClr val="6B54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7"/>
          <p:cNvSpPr txBox="1">
            <a:spLocks noGrp="1"/>
          </p:cNvSpPr>
          <p:nvPr>
            <p:ph type="title" idx="4294967295"/>
          </p:nvPr>
        </p:nvSpPr>
        <p:spPr>
          <a:xfrm>
            <a:off x="457200" y="142558"/>
            <a:ext cx="8229600" cy="792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Open Sans ExtraBold"/>
              <a:buNone/>
            </a:pPr>
            <a:r>
              <a:rPr lang="en-US" sz="2800" b="1" i="0" u="none" strike="noStrike" cap="non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ON-DEMAND COURSES ALWAYS AVAILABLE</a:t>
            </a:r>
            <a:endParaRPr/>
          </a:p>
        </p:txBody>
      </p:sp>
      <p:sp>
        <p:nvSpPr>
          <p:cNvPr id="184" name="Google Shape;184;p27"/>
          <p:cNvSpPr txBox="1"/>
          <p:nvPr/>
        </p:nvSpPr>
        <p:spPr>
          <a:xfrm>
            <a:off x="457199" y="1534314"/>
            <a:ext cx="8447809" cy="4430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1000: Introduction to Research Administration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1002: Introduction to Sponsored Project Budgets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1013: Workshop: Preparing Sponsored Project Budgets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1031: Non-Financial Compliance Basics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1044: Payroll and Non-Payroll Accounting Adjustments on Sponsored Awards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1045: Post Award Food Purchases and Compliance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1046: Timing of Expenditures &amp; Benefit to Award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2000: Direct Billing of F&amp;A Type Costs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7"/>
          <p:cNvSpPr txBox="1"/>
          <p:nvPr/>
        </p:nvSpPr>
        <p:spPr>
          <a:xfrm>
            <a:off x="509968" y="727787"/>
            <a:ext cx="890212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Registration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(https://certificateresearchadmin-uwashington.talentlms.com/plus)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W BRAND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2006E"/>
      </a:accent1>
      <a:accent2>
        <a:srgbClr val="4B2E83"/>
      </a:accent2>
      <a:accent3>
        <a:srgbClr val="B7A57A"/>
      </a:accent3>
      <a:accent4>
        <a:srgbClr val="85754D"/>
      </a:accent4>
      <a:accent5>
        <a:srgbClr val="FFC700"/>
      </a:accent5>
      <a:accent6>
        <a:srgbClr val="AADB1E"/>
      </a:accent6>
      <a:hlink>
        <a:srgbClr val="2AD2C9"/>
      </a:hlink>
      <a:folHlink>
        <a:srgbClr val="C5B4E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On-screen Show (4:3)</PresentationFormat>
  <Paragraphs>66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Open Sans</vt:lpstr>
      <vt:lpstr>Open Sans ExtraBold</vt:lpstr>
      <vt:lpstr>Arial Black</vt:lpstr>
      <vt:lpstr>Arial</vt:lpstr>
      <vt:lpstr>Office Theme</vt:lpstr>
      <vt:lpstr>UPDATES</vt:lpstr>
      <vt:lpstr>NEW ON-DEMAND COURSES</vt:lpstr>
      <vt:lpstr>2025 WINTER SCHEDULE</vt:lpstr>
      <vt:lpstr>ON-DEMAND COURSES ALWAYS AVAILABLE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2025-02-14T23:23:06Z</dcterms:modified>
</cp:coreProperties>
</file>