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9144000"/>
  <p:notesSz cx="6858000" cy="9144000"/>
  <p:embeddedFontLst>
    <p:embeddedFont>
      <p:font typeface="Encode Sans Black"/>
      <p:bold r:id="rId16"/>
    </p:embeddedFont>
    <p:embeddedFont>
      <p:font typeface="Open Sans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OpenSans-regular.fntdata"/><Relationship Id="rId16" Type="http://schemas.openxmlformats.org/officeDocument/2006/relationships/font" Target="fonts/EncodeSansBlack-bold.fntdata"/><Relationship Id="rId5" Type="http://schemas.openxmlformats.org/officeDocument/2006/relationships/slide" Target="slides/slide1.xml"/><Relationship Id="rId19" Type="http://schemas.openxmlformats.org/officeDocument/2006/relationships/font" Target="fonts/OpenSans-italic.fntdata"/><Relationship Id="rId6" Type="http://schemas.openxmlformats.org/officeDocument/2006/relationships/slide" Target="slides/slide2.xml"/><Relationship Id="rId18" Type="http://schemas.openxmlformats.org/officeDocument/2006/relationships/font" Target="fonts/OpenSans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2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3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3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2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3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3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3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3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p3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3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3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Encode Sans Black"/>
              <a:buNone/>
              <a:defRPr b="1" i="0" sz="3750" u="none" cap="none" strike="noStrik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671756" y="371511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Encode Sans Black"/>
              <a:buNone/>
              <a:defRPr b="1" i="0" sz="225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20" name="Google Shape;20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71758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18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1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1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15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15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59306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15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35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2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05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23" name="Google Shape;2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82156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671757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  <a:defRPr b="1" i="0" sz="2250" u="none" cap="none" strike="noStrik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5"/>
          <p:cNvSpPr txBox="1"/>
          <p:nvPr>
            <p:ph idx="1" type="body"/>
          </p:nvPr>
        </p:nvSpPr>
        <p:spPr>
          <a:xfrm>
            <a:off x="659305" y="1736726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15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35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2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05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28" name="Google Shape;2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Encode Sans Black"/>
              <a:buNone/>
            </a:pPr>
            <a:r>
              <a:rPr lang="en-US"/>
              <a:t>Grant Security Hierarchies</a:t>
            </a:r>
            <a:endParaRPr/>
          </a:p>
        </p:txBody>
      </p:sp>
      <p:sp>
        <p:nvSpPr>
          <p:cNvPr id="34" name="Google Shape;34;p6"/>
          <p:cNvSpPr txBox="1"/>
          <p:nvPr/>
        </p:nvSpPr>
        <p:spPr>
          <a:xfrm>
            <a:off x="7266215" y="4833257"/>
            <a:ext cx="2212521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UW</a:t>
            </a:r>
            <a:endParaRPr b="1" i="0" sz="105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5"/>
          <p:cNvSpPr txBox="1"/>
          <p:nvPr>
            <p:ph type="title"/>
          </p:nvPr>
        </p:nvSpPr>
        <p:spPr>
          <a:xfrm>
            <a:off x="671757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Future State assigned by Eligible Investigator record</a:t>
            </a:r>
            <a:endParaRPr/>
          </a:p>
        </p:txBody>
      </p:sp>
      <p:pic>
        <p:nvPicPr>
          <p:cNvPr descr="A Workday screenshot of the &quot;Assign Roles&quot; window with the &quot;Principal Investigator (Grant)&quot; row highlighted. The &quot;Assigned To&quot; column is highlighted with a drop-down menu highlighting the &quot;Eligible Investigator: Flagg, Nicole&quot; option." id="118" name="Google Shape;11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0921" y="2266554"/>
            <a:ext cx="8802159" cy="219931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5"/>
          <p:cNvSpPr txBox="1"/>
          <p:nvPr/>
        </p:nvSpPr>
        <p:spPr>
          <a:xfrm>
            <a:off x="3510643" y="3845380"/>
            <a:ext cx="1657350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Future State 🡪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Current State 🡪</a:t>
            </a:r>
            <a:endParaRPr b="1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6"/>
          <p:cNvSpPr txBox="1"/>
          <p:nvPr>
            <p:ph type="title"/>
          </p:nvPr>
        </p:nvSpPr>
        <p:spPr>
          <a:xfrm>
            <a:off x="671757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 sz="1800"/>
              <a:t>Eligible Investigator record stays regardless of position changes</a:t>
            </a:r>
            <a:endParaRPr/>
          </a:p>
        </p:txBody>
      </p:sp>
      <p:pic>
        <p:nvPicPr>
          <p:cNvPr descr="A Workday screenshot of the &quot;Roles&quot; tab showing the &quot;Assignable Role&quot; of the &quot;Principal Investigator (Grant)&quot;." id="125" name="Google Shape;125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4647" y="2423386"/>
            <a:ext cx="8514707" cy="2311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accent3"/>
                </a:solidFill>
              </a:rPr>
              <a:t>Hierarchy Level </a:t>
            </a:r>
            <a:endParaRPr/>
          </a:p>
        </p:txBody>
      </p:sp>
      <p:sp>
        <p:nvSpPr>
          <p:cNvPr id="40" name="Google Shape;40;p7"/>
          <p:cNvSpPr txBox="1"/>
          <p:nvPr/>
        </p:nvSpPr>
        <p:spPr>
          <a:xfrm>
            <a:off x="538844" y="1186230"/>
            <a:ext cx="146957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Level 1</a:t>
            </a:r>
            <a:endParaRPr/>
          </a:p>
        </p:txBody>
      </p:sp>
      <p:sp>
        <p:nvSpPr>
          <p:cNvPr id="41" name="Google Shape;41;p7"/>
          <p:cNvSpPr/>
          <p:nvPr/>
        </p:nvSpPr>
        <p:spPr>
          <a:xfrm>
            <a:off x="3416754" y="967581"/>
            <a:ext cx="2053319" cy="697306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1F13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All Grants</a:t>
            </a:r>
            <a:endParaRPr/>
          </a:p>
        </p:txBody>
      </p:sp>
      <p:cxnSp>
        <p:nvCxnSpPr>
          <p:cNvPr id="42" name="Google Shape;42;p7"/>
          <p:cNvCxnSpPr/>
          <p:nvPr/>
        </p:nvCxnSpPr>
        <p:spPr>
          <a:xfrm>
            <a:off x="195942" y="1959428"/>
            <a:ext cx="8752115" cy="0"/>
          </a:xfrm>
          <a:prstGeom prst="straightConnector1">
            <a:avLst/>
          </a:prstGeom>
          <a:noFill/>
          <a:ln cap="flat" cmpd="sng" w="76200">
            <a:solidFill>
              <a:srgbClr val="482981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43" name="Google Shape;43;p7"/>
          <p:cNvCxnSpPr/>
          <p:nvPr/>
        </p:nvCxnSpPr>
        <p:spPr>
          <a:xfrm>
            <a:off x="195942" y="3077935"/>
            <a:ext cx="8752115" cy="0"/>
          </a:xfrm>
          <a:prstGeom prst="straightConnector1">
            <a:avLst/>
          </a:prstGeom>
          <a:noFill/>
          <a:ln cap="flat" cmpd="sng" w="76200">
            <a:solidFill>
              <a:srgbClr val="482981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44" name="Google Shape;44;p7"/>
          <p:cNvSpPr txBox="1"/>
          <p:nvPr/>
        </p:nvSpPr>
        <p:spPr>
          <a:xfrm>
            <a:off x="538844" y="2386379"/>
            <a:ext cx="146957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Level 2</a:t>
            </a:r>
            <a:endParaRPr/>
          </a:p>
        </p:txBody>
      </p:sp>
      <p:sp>
        <p:nvSpPr>
          <p:cNvPr id="45" name="Google Shape;45;p7"/>
          <p:cNvSpPr/>
          <p:nvPr/>
        </p:nvSpPr>
        <p:spPr>
          <a:xfrm>
            <a:off x="3416754" y="2170029"/>
            <a:ext cx="2053319" cy="697306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1F13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Schools/Colleges</a:t>
            </a:r>
            <a:endParaRPr/>
          </a:p>
        </p:txBody>
      </p:sp>
      <p:sp>
        <p:nvSpPr>
          <p:cNvPr id="46" name="Google Shape;46;p7"/>
          <p:cNvSpPr txBox="1"/>
          <p:nvPr/>
        </p:nvSpPr>
        <p:spPr>
          <a:xfrm>
            <a:off x="538844" y="3504884"/>
            <a:ext cx="146957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Level 3</a:t>
            </a:r>
            <a:endParaRPr/>
          </a:p>
        </p:txBody>
      </p:sp>
      <p:sp>
        <p:nvSpPr>
          <p:cNvPr id="47" name="Google Shape;47;p7"/>
          <p:cNvSpPr/>
          <p:nvPr/>
        </p:nvSpPr>
        <p:spPr>
          <a:xfrm>
            <a:off x="3416754" y="3345686"/>
            <a:ext cx="2053319" cy="697306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1F13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Units</a:t>
            </a:r>
            <a:endParaRPr/>
          </a:p>
        </p:txBody>
      </p:sp>
      <p:sp>
        <p:nvSpPr>
          <p:cNvPr id="48" name="Google Shape;48;p7"/>
          <p:cNvSpPr txBox="1"/>
          <p:nvPr/>
        </p:nvSpPr>
        <p:spPr>
          <a:xfrm>
            <a:off x="538844" y="4552323"/>
            <a:ext cx="146957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Level 4</a:t>
            </a:r>
            <a:endParaRPr/>
          </a:p>
        </p:txBody>
      </p:sp>
      <p:cxnSp>
        <p:nvCxnSpPr>
          <p:cNvPr id="49" name="Google Shape;49;p7"/>
          <p:cNvCxnSpPr/>
          <p:nvPr/>
        </p:nvCxnSpPr>
        <p:spPr>
          <a:xfrm>
            <a:off x="269421" y="4253592"/>
            <a:ext cx="8752115" cy="0"/>
          </a:xfrm>
          <a:prstGeom prst="straightConnector1">
            <a:avLst/>
          </a:prstGeom>
          <a:noFill/>
          <a:ln cap="flat" cmpd="sng" w="76200">
            <a:solidFill>
              <a:srgbClr val="482981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50" name="Google Shape;50;p7"/>
          <p:cNvSpPr/>
          <p:nvPr/>
        </p:nvSpPr>
        <p:spPr>
          <a:xfrm>
            <a:off x="3416754" y="4464194"/>
            <a:ext cx="2053319" cy="697306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1F13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Grant Portfolios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type="title"/>
          </p:nvPr>
        </p:nvSpPr>
        <p:spPr>
          <a:xfrm>
            <a:off x="1669408" y="387860"/>
            <a:ext cx="580518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School and Department Visual Flow</a:t>
            </a:r>
            <a:endParaRPr/>
          </a:p>
        </p:txBody>
      </p:sp>
      <p:sp>
        <p:nvSpPr>
          <p:cNvPr id="56" name="Google Shape;56;p8"/>
          <p:cNvSpPr/>
          <p:nvPr/>
        </p:nvSpPr>
        <p:spPr>
          <a:xfrm>
            <a:off x="4171950" y="963386"/>
            <a:ext cx="2310493" cy="791936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1F13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CAS | Psychology Grants (Security GRH 03)</a:t>
            </a:r>
            <a:endParaRPr/>
          </a:p>
        </p:txBody>
      </p:sp>
      <p:cxnSp>
        <p:nvCxnSpPr>
          <p:cNvPr id="57" name="Google Shape;57;p8"/>
          <p:cNvCxnSpPr>
            <a:stCxn id="56" idx="2"/>
            <a:endCxn id="58" idx="0"/>
          </p:cNvCxnSpPr>
          <p:nvPr/>
        </p:nvCxnSpPr>
        <p:spPr>
          <a:xfrm rot="5400000">
            <a:off x="4033147" y="853072"/>
            <a:ext cx="391800" cy="2196300"/>
          </a:xfrm>
          <a:prstGeom prst="bentConnector3">
            <a:avLst>
              <a:gd fmla="val 50000" name="adj1"/>
            </a:avLst>
          </a:prstGeom>
          <a:noFill/>
          <a:ln cap="flat" cmpd="sng" w="38100">
            <a:solidFill>
              <a:srgbClr val="48298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59" name="Google Shape;59;p8"/>
          <p:cNvSpPr txBox="1"/>
          <p:nvPr/>
        </p:nvSpPr>
        <p:spPr>
          <a:xfrm>
            <a:off x="171450" y="2139220"/>
            <a:ext cx="105319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Grant managers assigned at level 4</a:t>
            </a:r>
            <a:endParaRPr/>
          </a:p>
        </p:txBody>
      </p:sp>
      <p:cxnSp>
        <p:nvCxnSpPr>
          <p:cNvPr id="60" name="Google Shape;60;p8"/>
          <p:cNvCxnSpPr>
            <a:stCxn id="59" idx="3"/>
            <a:endCxn id="58" idx="1"/>
          </p:cNvCxnSpPr>
          <p:nvPr/>
        </p:nvCxnSpPr>
        <p:spPr>
          <a:xfrm flipH="1" rot="10800000">
            <a:off x="1224643" y="2543319"/>
            <a:ext cx="751200" cy="11400"/>
          </a:xfrm>
          <a:prstGeom prst="straightConnector1">
            <a:avLst/>
          </a:prstGeom>
          <a:noFill/>
          <a:ln cap="flat" cmpd="sng" w="38100">
            <a:solidFill>
              <a:srgbClr val="48298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58" name="Google Shape;58;p8"/>
          <p:cNvSpPr/>
          <p:nvPr/>
        </p:nvSpPr>
        <p:spPr>
          <a:xfrm>
            <a:off x="1975758" y="2147208"/>
            <a:ext cx="2310493" cy="791936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1F13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CAS | Psychology Grants Portfolio Awards Gold (Security GRH 04)</a:t>
            </a:r>
            <a:endParaRPr/>
          </a:p>
        </p:txBody>
      </p:sp>
      <p:cxnSp>
        <p:nvCxnSpPr>
          <p:cNvPr id="61" name="Google Shape;61;p8"/>
          <p:cNvCxnSpPr>
            <a:stCxn id="58" idx="2"/>
            <a:endCxn id="62" idx="1"/>
          </p:cNvCxnSpPr>
          <p:nvPr/>
        </p:nvCxnSpPr>
        <p:spPr>
          <a:xfrm rot="5400000">
            <a:off x="2703355" y="2962694"/>
            <a:ext cx="451200" cy="404100"/>
          </a:xfrm>
          <a:prstGeom prst="bentConnector4">
            <a:avLst>
              <a:gd fmla="val 23071" name="adj1"/>
              <a:gd fmla="val 142435" name="adj2"/>
            </a:avLst>
          </a:prstGeom>
          <a:noFill/>
          <a:ln cap="flat" cmpd="sng" w="38100">
            <a:solidFill>
              <a:srgbClr val="48298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62" name="Google Shape;62;p8"/>
          <p:cNvSpPr/>
          <p:nvPr/>
        </p:nvSpPr>
        <p:spPr>
          <a:xfrm>
            <a:off x="2726872" y="3147332"/>
            <a:ext cx="1322615" cy="485775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1F13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GR000001</a:t>
            </a:r>
            <a:endParaRPr/>
          </a:p>
        </p:txBody>
      </p:sp>
      <p:cxnSp>
        <p:nvCxnSpPr>
          <p:cNvPr id="63" name="Google Shape;63;p8"/>
          <p:cNvCxnSpPr>
            <a:endCxn id="64" idx="1"/>
          </p:cNvCxnSpPr>
          <p:nvPr/>
        </p:nvCxnSpPr>
        <p:spPr>
          <a:xfrm flipH="1" rot="-5400000">
            <a:off x="2245222" y="3700505"/>
            <a:ext cx="792000" cy="171300"/>
          </a:xfrm>
          <a:prstGeom prst="bentConnector2">
            <a:avLst/>
          </a:prstGeom>
          <a:noFill/>
          <a:ln cap="flat" cmpd="sng" w="38100">
            <a:solidFill>
              <a:srgbClr val="48298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64" name="Google Shape;64;p8"/>
          <p:cNvSpPr/>
          <p:nvPr/>
        </p:nvSpPr>
        <p:spPr>
          <a:xfrm>
            <a:off x="2726872" y="3939267"/>
            <a:ext cx="1322615" cy="485775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1F13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GR000002</a:t>
            </a:r>
            <a:endParaRPr/>
          </a:p>
        </p:txBody>
      </p:sp>
      <p:cxnSp>
        <p:nvCxnSpPr>
          <p:cNvPr id="65" name="Google Shape;65;p8"/>
          <p:cNvCxnSpPr>
            <a:endCxn id="66" idx="1"/>
          </p:cNvCxnSpPr>
          <p:nvPr/>
        </p:nvCxnSpPr>
        <p:spPr>
          <a:xfrm flipH="1" rot="-5400000">
            <a:off x="2245221" y="4492440"/>
            <a:ext cx="792000" cy="171300"/>
          </a:xfrm>
          <a:prstGeom prst="bentConnector2">
            <a:avLst/>
          </a:prstGeom>
          <a:noFill/>
          <a:ln cap="flat" cmpd="sng" w="38100">
            <a:solidFill>
              <a:srgbClr val="48298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66" name="Google Shape;66;p8"/>
          <p:cNvSpPr/>
          <p:nvPr/>
        </p:nvSpPr>
        <p:spPr>
          <a:xfrm>
            <a:off x="2726871" y="4731202"/>
            <a:ext cx="1322615" cy="485775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1F13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GR000003</a:t>
            </a:r>
            <a:endParaRPr/>
          </a:p>
        </p:txBody>
      </p:sp>
      <p:cxnSp>
        <p:nvCxnSpPr>
          <p:cNvPr id="67" name="Google Shape;67;p8"/>
          <p:cNvCxnSpPr>
            <a:stCxn id="56" idx="2"/>
            <a:endCxn id="68" idx="0"/>
          </p:cNvCxnSpPr>
          <p:nvPr/>
        </p:nvCxnSpPr>
        <p:spPr>
          <a:xfrm flipH="1" rot="-5400000">
            <a:off x="6096697" y="985822"/>
            <a:ext cx="391800" cy="1930800"/>
          </a:xfrm>
          <a:prstGeom prst="bentConnector3">
            <a:avLst>
              <a:gd fmla="val 50000" name="adj1"/>
            </a:avLst>
          </a:prstGeom>
          <a:noFill/>
          <a:ln cap="flat" cmpd="sng" w="38100">
            <a:solidFill>
              <a:srgbClr val="48298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68" name="Google Shape;68;p8"/>
          <p:cNvSpPr/>
          <p:nvPr/>
        </p:nvSpPr>
        <p:spPr>
          <a:xfrm>
            <a:off x="6102805" y="2147208"/>
            <a:ext cx="2310493" cy="791936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1F13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CAS | Psychology Grants Portfolio Awards Purple (Security GRH 04)</a:t>
            </a:r>
            <a:endParaRPr/>
          </a:p>
        </p:txBody>
      </p:sp>
      <p:cxnSp>
        <p:nvCxnSpPr>
          <p:cNvPr id="69" name="Google Shape;69;p8"/>
          <p:cNvCxnSpPr>
            <a:endCxn id="70" idx="1"/>
          </p:cNvCxnSpPr>
          <p:nvPr/>
        </p:nvCxnSpPr>
        <p:spPr>
          <a:xfrm rot="5400000">
            <a:off x="6818122" y="2962570"/>
            <a:ext cx="451200" cy="404100"/>
          </a:xfrm>
          <a:prstGeom prst="bentConnector4">
            <a:avLst>
              <a:gd fmla="val 23098" name="adj1"/>
              <a:gd fmla="val 142427" name="adj2"/>
            </a:avLst>
          </a:prstGeom>
          <a:noFill/>
          <a:ln cap="flat" cmpd="sng" w="38100">
            <a:solidFill>
              <a:srgbClr val="48298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70" name="Google Shape;70;p8"/>
          <p:cNvSpPr/>
          <p:nvPr/>
        </p:nvSpPr>
        <p:spPr>
          <a:xfrm>
            <a:off x="6841672" y="3147332"/>
            <a:ext cx="1322615" cy="485775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1F13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GR000004</a:t>
            </a:r>
            <a:endParaRPr/>
          </a:p>
        </p:txBody>
      </p:sp>
      <p:cxnSp>
        <p:nvCxnSpPr>
          <p:cNvPr id="71" name="Google Shape;71;p8"/>
          <p:cNvCxnSpPr>
            <a:endCxn id="72" idx="1"/>
          </p:cNvCxnSpPr>
          <p:nvPr/>
        </p:nvCxnSpPr>
        <p:spPr>
          <a:xfrm flipH="1" rot="-5400000">
            <a:off x="6360022" y="3700504"/>
            <a:ext cx="792000" cy="171300"/>
          </a:xfrm>
          <a:prstGeom prst="bentConnector2">
            <a:avLst/>
          </a:prstGeom>
          <a:noFill/>
          <a:ln cap="flat" cmpd="sng" w="38100">
            <a:solidFill>
              <a:srgbClr val="48298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72" name="Google Shape;72;p8"/>
          <p:cNvSpPr/>
          <p:nvPr/>
        </p:nvSpPr>
        <p:spPr>
          <a:xfrm>
            <a:off x="6841672" y="3939266"/>
            <a:ext cx="1322615" cy="485775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1F13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GR000005</a:t>
            </a:r>
            <a:endParaRPr/>
          </a:p>
        </p:txBody>
      </p:sp>
      <p:cxnSp>
        <p:nvCxnSpPr>
          <p:cNvPr id="73" name="Google Shape;73;p8"/>
          <p:cNvCxnSpPr>
            <a:endCxn id="74" idx="1"/>
          </p:cNvCxnSpPr>
          <p:nvPr/>
        </p:nvCxnSpPr>
        <p:spPr>
          <a:xfrm flipH="1" rot="-5400000">
            <a:off x="6360021" y="4492439"/>
            <a:ext cx="792000" cy="171300"/>
          </a:xfrm>
          <a:prstGeom prst="bentConnector2">
            <a:avLst/>
          </a:prstGeom>
          <a:noFill/>
          <a:ln cap="flat" cmpd="sng" w="38100">
            <a:solidFill>
              <a:srgbClr val="48298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74" name="Google Shape;74;p8"/>
          <p:cNvSpPr/>
          <p:nvPr/>
        </p:nvSpPr>
        <p:spPr>
          <a:xfrm>
            <a:off x="6841671" y="4731201"/>
            <a:ext cx="1322615" cy="485775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1F13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GR000006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"/>
          <p:cNvSpPr txBox="1"/>
          <p:nvPr>
            <p:ph type="title"/>
          </p:nvPr>
        </p:nvSpPr>
        <p:spPr>
          <a:xfrm>
            <a:off x="671756" y="371511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Encode Sans Black"/>
              <a:buNone/>
            </a:pPr>
            <a:r>
              <a:rPr lang="en-US"/>
              <a:t>Grant security is managed via grant hierarchies </a:t>
            </a:r>
            <a:r>
              <a:rPr b="0" lang="en-US" sz="1200"/>
              <a:t>(1 of 2)</a:t>
            </a:r>
            <a:endParaRPr b="0"/>
          </a:p>
        </p:txBody>
      </p:sp>
      <p:sp>
        <p:nvSpPr>
          <p:cNvPr id="80" name="Google Shape;80;p9"/>
          <p:cNvSpPr txBox="1"/>
          <p:nvPr>
            <p:ph idx="2" type="body"/>
          </p:nvPr>
        </p:nvSpPr>
        <p:spPr>
          <a:xfrm>
            <a:off x="659306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There are over 40,000 active grants in Production in Workday</a:t>
            </a:r>
            <a:endParaRPr/>
          </a:p>
          <a:p>
            <a:pPr indent="-28575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Assigning grant managers individually to all of these would be difficult</a:t>
            </a:r>
            <a:endParaRPr/>
          </a:p>
          <a:p>
            <a:pPr indent="-28575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Whenever someone is assigned to grant individually, it removes all assignments inherited via grant hierarchies – this has resulted in multiple tickets and issues for departments</a:t>
            </a:r>
            <a:endParaRPr/>
          </a:p>
          <a:p>
            <a:pPr indent="-13335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/>
          <p:nvPr>
            <p:ph type="title"/>
          </p:nvPr>
        </p:nvSpPr>
        <p:spPr>
          <a:xfrm>
            <a:off x="671756" y="371511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Encode Sans Black"/>
              <a:buNone/>
            </a:pPr>
            <a:r>
              <a:rPr lang="en-US"/>
              <a:t>Grant security is managed via grant hierarchies </a:t>
            </a:r>
            <a:r>
              <a:rPr lang="en-US" sz="1200"/>
              <a:t>(2 of 2)</a:t>
            </a:r>
            <a:endParaRPr/>
          </a:p>
        </p:txBody>
      </p:sp>
      <p:sp>
        <p:nvSpPr>
          <p:cNvPr id="86" name="Google Shape;86;p10"/>
          <p:cNvSpPr txBox="1"/>
          <p:nvPr>
            <p:ph idx="2" type="body"/>
          </p:nvPr>
        </p:nvSpPr>
        <p:spPr>
          <a:xfrm>
            <a:off x="659306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We have 300 level 3 grant hierarchies and 600 level 4 grant hierarchies</a:t>
            </a:r>
            <a:endParaRPr/>
          </a:p>
          <a:p>
            <a:pPr indent="-28575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These allow departments to more easily manage assigning security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/>
          <p:nvPr>
            <p:ph type="title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Encode Sans Black"/>
              <a:buNone/>
            </a:pPr>
            <a:r>
              <a:rPr lang="en-US"/>
              <a:t>Upgrading Workday Principal Investigator Assignments</a:t>
            </a:r>
            <a:endParaRPr/>
          </a:p>
        </p:txBody>
      </p:sp>
      <p:sp>
        <p:nvSpPr>
          <p:cNvPr id="92" name="Google Shape;92;p11"/>
          <p:cNvSpPr txBox="1"/>
          <p:nvPr/>
        </p:nvSpPr>
        <p:spPr>
          <a:xfrm>
            <a:off x="7266215" y="4833257"/>
            <a:ext cx="2212521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UW</a:t>
            </a:r>
            <a:endParaRPr b="1" i="0" sz="105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2"/>
          <p:cNvSpPr txBox="1"/>
          <p:nvPr>
            <p:ph type="title"/>
          </p:nvPr>
        </p:nvSpPr>
        <p:spPr>
          <a:xfrm>
            <a:off x="671756" y="684868"/>
            <a:ext cx="8183759" cy="743999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50" spcFirstLastPara="1" rIns="68550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3000"/>
              <a:t>Current State PI assignments have issues</a:t>
            </a:r>
            <a:endParaRPr/>
          </a:p>
        </p:txBody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59305" y="2046544"/>
            <a:ext cx="8196210" cy="301162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228124" lvl="0" marL="342424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228124" lvl="0" marL="342424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228124" lvl="0" marL="342424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228124" lvl="0" marL="342424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  <p:sp>
        <p:nvSpPr>
          <p:cNvPr id="100" name="Google Shape;100;p12"/>
          <p:cNvSpPr txBox="1"/>
          <p:nvPr/>
        </p:nvSpPr>
        <p:spPr>
          <a:xfrm>
            <a:off x="452804" y="1890347"/>
            <a:ext cx="8229600" cy="3725775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normAutofit/>
          </a:bodyPr>
          <a:lstStyle/>
          <a:p>
            <a:pPr indent="-266224" lvl="0" marL="456724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006F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3006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1056" lvl="0" marL="45672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138"/>
              <a:buFont typeface="Arial"/>
              <a:buChar char="&gt;"/>
            </a:pPr>
            <a:r>
              <a:rPr b="1" i="0" lang="en-US" sz="2138" u="none" cap="none" strike="noStrike">
                <a:solidFill>
                  <a:srgbClr val="33006F"/>
                </a:solidFill>
                <a:latin typeface="Calibri"/>
                <a:ea typeface="Calibri"/>
                <a:cs typeface="Calibri"/>
                <a:sym typeface="Calibri"/>
              </a:rPr>
              <a:t>PIs are assigned by position</a:t>
            </a:r>
            <a:endParaRPr/>
          </a:p>
          <a:p>
            <a:pPr indent="-351056" lvl="0" marL="456724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33006F"/>
              </a:buClr>
              <a:buSzPts val="2138"/>
              <a:buFont typeface="Arial"/>
              <a:buChar char="&gt;"/>
            </a:pPr>
            <a:r>
              <a:rPr b="1" i="0" lang="en-US" sz="2138" u="none" cap="none" strike="noStrike">
                <a:solidFill>
                  <a:srgbClr val="33006F"/>
                </a:solidFill>
                <a:latin typeface="Calibri"/>
                <a:ea typeface="Calibri"/>
                <a:cs typeface="Calibri"/>
                <a:sym typeface="Calibri"/>
              </a:rPr>
              <a:t>Employees change positions all the time </a:t>
            </a:r>
            <a:endParaRPr/>
          </a:p>
          <a:p>
            <a:pPr indent="-351056" lvl="0" marL="456724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33006F"/>
              </a:buClr>
              <a:buSzPts val="2138"/>
              <a:buFont typeface="Arial"/>
              <a:buChar char="&gt;"/>
            </a:pPr>
            <a:r>
              <a:rPr b="1" i="0" lang="en-US" sz="2138" u="none" cap="none" strike="noStrike">
                <a:solidFill>
                  <a:srgbClr val="33006F"/>
                </a:solidFill>
                <a:latin typeface="Calibri"/>
                <a:ea typeface="Calibri"/>
                <a:cs typeface="Calibri"/>
                <a:sym typeface="Calibri"/>
              </a:rPr>
              <a:t>Assistant Professor -&gt; </a:t>
            </a:r>
            <a:r>
              <a:rPr b="1" lang="en-US" sz="2138">
                <a:solidFill>
                  <a:srgbClr val="33006F"/>
                </a:solidFill>
                <a:latin typeface="Calibri"/>
                <a:ea typeface="Calibri"/>
                <a:cs typeface="Calibri"/>
                <a:sym typeface="Calibri"/>
              </a:rPr>
              <a:t>Adjunct</a:t>
            </a:r>
            <a:r>
              <a:rPr b="1" i="0" lang="en-US" sz="2138" u="none" cap="none" strike="noStrike">
                <a:solidFill>
                  <a:srgbClr val="33006F"/>
                </a:solidFill>
                <a:latin typeface="Calibri"/>
                <a:ea typeface="Calibri"/>
                <a:cs typeface="Calibri"/>
                <a:sym typeface="Calibri"/>
              </a:rPr>
              <a:t> Professor, etc.</a:t>
            </a:r>
            <a:endParaRPr/>
          </a:p>
          <a:p>
            <a:pPr indent="-351056" lvl="0" marL="456724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33006F"/>
              </a:buClr>
              <a:buSzPts val="2138"/>
              <a:buFont typeface="Arial"/>
              <a:buChar char="&gt;"/>
            </a:pPr>
            <a:r>
              <a:rPr b="1" i="0" lang="en-US" sz="2138" u="none" cap="none" strike="noStrike">
                <a:solidFill>
                  <a:srgbClr val="33006F"/>
                </a:solidFill>
                <a:latin typeface="Calibri"/>
                <a:ea typeface="Calibri"/>
                <a:cs typeface="Calibri"/>
                <a:sym typeface="Calibri"/>
              </a:rPr>
              <a:t>Creates a compliance and routing issues</a:t>
            </a:r>
            <a:endParaRPr b="1" i="0" sz="2138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191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3"/>
          <p:cNvSpPr txBox="1"/>
          <p:nvPr>
            <p:ph type="title"/>
          </p:nvPr>
        </p:nvSpPr>
        <p:spPr>
          <a:xfrm>
            <a:off x="671757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Current State</a:t>
            </a:r>
            <a:endParaRPr/>
          </a:p>
        </p:txBody>
      </p:sp>
      <p:pic>
        <p:nvPicPr>
          <p:cNvPr descr="An image of a Workday screenshot showing the &quot;Roles&quot; view of a Principal Investigitor assigned to a grant." id="106" name="Google Shape;10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9632" y="2284280"/>
            <a:ext cx="8064736" cy="2289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4"/>
          <p:cNvSpPr txBox="1"/>
          <p:nvPr>
            <p:ph type="title"/>
          </p:nvPr>
        </p:nvSpPr>
        <p:spPr>
          <a:xfrm>
            <a:off x="671757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Current State is assigned by position</a:t>
            </a:r>
            <a:endParaRPr/>
          </a:p>
        </p:txBody>
      </p:sp>
      <p:pic>
        <p:nvPicPr>
          <p:cNvPr descr="A Workday screenshot of the &quot;Assign Roles&quot; window showing the &quot;Principal Investigator (Grant)&quot; role. The &quot;Assigned To&quot; column box is highlighted. " id="112" name="Google Shape;11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5751" y="2190913"/>
            <a:ext cx="8138906" cy="27974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Custom Design">
  <a:themeElements>
    <a:clrScheme name="4b2e83 1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