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Encode Sans"/>
      <p:regular r:id="rId14"/>
      <p:bold r:id="rId15"/>
    </p:embeddedFont>
    <p:embeddedFont>
      <p:font typeface="Encode Sans Black"/>
      <p:bold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ncodeSans-bold.fntdata"/><Relationship Id="rId14" Type="http://schemas.openxmlformats.org/officeDocument/2006/relationships/font" Target="fonts/EncodeSans-regular.fntdata"/><Relationship Id="rId17" Type="http://schemas.openxmlformats.org/officeDocument/2006/relationships/font" Target="fonts/OpenSansLight-regular.fntdata"/><Relationship Id="rId16" Type="http://schemas.openxmlformats.org/officeDocument/2006/relationships/font" Target="fonts/EncodeSansBlack-bold.fntdata"/><Relationship Id="rId5" Type="http://schemas.openxmlformats.org/officeDocument/2006/relationships/slide" Target="slides/slide1.xml"/><Relationship Id="rId19" Type="http://schemas.openxmlformats.org/officeDocument/2006/relationships/font" Target="fonts/OpenSansLight-italic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ashington.edu/research/manage-your-office-of-research-subscriptions/#ori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sage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12200" y="2760550"/>
            <a:ext cx="84318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b="0" i="0" lang="en-US" sz="4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UPDATE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769100" y="5025300"/>
            <a:ext cx="66567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1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Judy Chung</a:t>
            </a:r>
            <a:endParaRPr b="1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August 14, 2025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60995" l="-571" r="-1531" t="0"/>
          <a:stretch/>
        </p:blipFill>
        <p:spPr>
          <a:xfrm>
            <a:off x="-161825" y="0"/>
            <a:ext cx="9467628" cy="24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Context for SAGE Migration</a:t>
            </a:r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The SAGE Suite moved to new AWS cloud architecture at end of June.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This involved…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Upgrading versions of various components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 learning curve around new technologies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Managing issues with older code on top of newer infrastructure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 stabilization period after a migration is typical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000"/>
              <a:buChar char="–"/>
            </a:pPr>
            <a:r>
              <a:rPr lang="en-US"/>
              <a:t>Ours has been more impactful and challenging than we anticipated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Progress on SAGE Stabilization: Trends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59300" y="1965325"/>
            <a:ext cx="8087100" cy="3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&gt;"/>
            </a:pPr>
            <a:r>
              <a:rPr b="1" lang="en-US" sz="2100">
                <a:solidFill>
                  <a:schemeClr val="dk1"/>
                </a:solidFill>
              </a:rPr>
              <a:t>July:</a:t>
            </a:r>
            <a:r>
              <a:rPr lang="en-US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3-week period of extreme fluctuation and instability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Configuration changes &amp; incremental releases made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&gt;"/>
            </a:pPr>
            <a:r>
              <a:rPr b="1" lang="en-US" sz="2100">
                <a:solidFill>
                  <a:schemeClr val="dk1"/>
                </a:solidFill>
              </a:rPr>
              <a:t>August: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Reduction in help desk calls &amp; errors in our logs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Performance improvements in key areas, but there’s still more to do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Expanded monitoring tools for early alerts, leading to quicker action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100">
                <a:solidFill>
                  <a:schemeClr val="dk1"/>
                </a:solidFill>
              </a:rPr>
            </a:br>
            <a:br>
              <a:rPr lang="en-US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Progress on SAGE Stabilization: Data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71750" y="1667725"/>
            <a:ext cx="514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chemeClr val="dk1"/>
                </a:solidFill>
              </a:rPr>
              <a:t>SAGE help desk incident reports by week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1600">
                <a:solidFill>
                  <a:schemeClr val="dk1"/>
                </a:solidFill>
              </a:rPr>
            </a:b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descr="Bar graph showing SAGE help desk incident reports by week. Late June and early July show a peak in performance-related reports, which then decreases afterwards."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750" y="2137000"/>
            <a:ext cx="7197400" cy="2252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71750" y="4461900"/>
            <a:ext cx="3287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>
                <a:solidFill>
                  <a:schemeClr val="dk1"/>
                </a:solidFill>
              </a:rPr>
              <a:t>Error log trends by week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1600">
                <a:solidFill>
                  <a:schemeClr val="dk1"/>
                </a:solidFill>
              </a:rPr>
            </a:b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descr="Bar graph showing a general trend of errors peaking above 6k in early July and lower dramatically after 7/20/25 to lower than 2k. " id="62" name="Google Shape;62;p9"/>
          <p:cNvPicPr preferRelativeResize="0"/>
          <p:nvPr/>
        </p:nvPicPr>
        <p:blipFill rotWithShape="1">
          <a:blip r:embed="rId4">
            <a:alphaModFix/>
          </a:blip>
          <a:srcRect b="7175" l="0" r="0" t="0"/>
          <a:stretch/>
        </p:blipFill>
        <p:spPr>
          <a:xfrm>
            <a:off x="671750" y="4872450"/>
            <a:ext cx="7566926" cy="1561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Overall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Overall System Uptime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Fine-tuned memory and CPU allocations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      Addressed errors leading to peak slowness &amp; outages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      Expanded monitoring tools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Continued monitoring &amp; prioritizing of problematic areas and emerging issues with performance and system stability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4010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0967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415" y="3949037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260134"/>
            <a:ext cx="273075" cy="2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SAGE Budget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659300" y="15843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SAGE Budget Performance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Resolved worksheet settings saving delays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Increased speed of other cost entry saving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Improved processing times for recalculation of totals </a:t>
            </a:r>
            <a:br>
              <a:rPr lang="en-US" sz="2100">
                <a:solidFill>
                  <a:schemeClr val="dk1"/>
                </a:solidFill>
              </a:rPr>
            </a:br>
            <a:r>
              <a:rPr lang="en-US" sz="2100">
                <a:solidFill>
                  <a:schemeClr val="dk1"/>
                </a:solidFill>
              </a:rPr>
              <a:t>	(more to come!)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Grant Runner: Decreased navigation &amp; load times when budget is connected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&gt;"/>
            </a:pPr>
            <a:r>
              <a:rPr lang="en-US" sz="2100">
                <a:solidFill>
                  <a:schemeClr val="dk1"/>
                </a:solidFill>
              </a:rPr>
              <a:t>Additional work on recalculating processing times</a:t>
            </a:r>
            <a:endParaRPr sz="2100">
              <a:solidFill>
                <a:schemeClr val="dk1"/>
              </a:solidFill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</a:rPr>
              <a:t>Personnel &amp; other cost entry; F&amp;A changes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More Grant Runner performance improvements 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23987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613974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99444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748040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82" y="4847392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Awards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2" name="Google Shape;92;p12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Awards Section Performance 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Reduced status change delays for ASRs &amp; MODs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Reduced general navigation slowness on requests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 sz="2200">
                <a:solidFill>
                  <a:schemeClr val="dk1"/>
                </a:solidFill>
              </a:rPr>
              <a:t>In Progress:</a:t>
            </a:r>
            <a:endParaRPr i="1" sz="2200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&gt;"/>
            </a:pPr>
            <a:r>
              <a:rPr lang="en-US" sz="2100">
                <a:solidFill>
                  <a:schemeClr val="dk1"/>
                </a:solidFill>
              </a:rPr>
              <a:t>Speeding up load time for large awards</a:t>
            </a:r>
            <a:endParaRPr sz="2100">
              <a:solidFill>
                <a:schemeClr val="dk1"/>
              </a:solidFill>
            </a:endParaRPr>
          </a:p>
          <a:p>
            <a:pPr indent="-3619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>
                <a:solidFill>
                  <a:schemeClr val="dk1"/>
                </a:solidFill>
              </a:rPr>
              <a:t>ADV (renewal) and MODs</a:t>
            </a:r>
            <a:endParaRPr sz="2100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&gt;"/>
            </a:pPr>
            <a:r>
              <a:rPr lang="en-US" sz="2100">
                <a:solidFill>
                  <a:schemeClr val="dk1"/>
                </a:solidFill>
              </a:rPr>
              <a:t>Fixing the award list not updating regularly for new personnel entry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4010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0967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07" y="3539367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Where to Get Updates on SAGE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-US">
                <a:solidFill>
                  <a:schemeClr val="dk1"/>
                </a:solidFill>
              </a:rPr>
              <a:t>SAGE Health </a:t>
            </a:r>
            <a:r>
              <a:rPr lang="en-US">
                <a:solidFill>
                  <a:schemeClr val="dk1"/>
                </a:solidFill>
              </a:rPr>
              <a:t>– </a:t>
            </a:r>
            <a:r>
              <a:rPr i="1" lang="en-US">
                <a:solidFill>
                  <a:schemeClr val="dk1"/>
                </a:solidFill>
              </a:rPr>
              <a:t>webpage coming soon!</a:t>
            </a:r>
            <a:endParaRPr i="1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share what is known of system issues or outages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-US">
                <a:solidFill>
                  <a:schemeClr val="dk1"/>
                </a:solidFill>
              </a:rPr>
              <a:t>Regular MRAM Report Outs</a:t>
            </a:r>
            <a:endParaRPr b="1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keep in touch on progress and planned work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-US">
                <a:solidFill>
                  <a:schemeClr val="dk1"/>
                </a:solidFill>
              </a:rPr>
              <a:t>Email Following Impactful Releases</a:t>
            </a:r>
            <a:endParaRPr b="1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MRAM and SAGE mailing list recipients (excludes PIs unless intentionally subscribed)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Subscribe to SAGE News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How To Keep In Touch with ORIS</a:t>
            </a:r>
            <a:endParaRPr/>
          </a:p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659300" y="1736725"/>
            <a:ext cx="80235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We thank you for your partnership and patience as we continue to update, refactor, and fully stabilize the SAGE Suite.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Please do continue to make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-US" sz="2200">
                <a:solidFill>
                  <a:schemeClr val="dk1"/>
                </a:solidFill>
              </a:rPr>
              <a:t> aware of issues, especially if you observe prolonged slow performance for more than 5-10 minutes.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Reporting issues allows us to act more quickly to resolve them!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200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