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6" r:id="rId1"/>
    <p:sldMasterId id="2147483657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embeddedFontLst>
    <p:embeddedFont>
      <p:font typeface="Encode Sans" panose="020B0604020202020204" charset="0"/>
      <p:regular r:id="rId12"/>
      <p:bold r:id="rId13"/>
    </p:embeddedFont>
    <p:embeddedFont>
      <p:font typeface="Encode Sans Black" panose="020B0604020202020204" charset="0"/>
      <p:bold r:id="rId14"/>
    </p:embeddedFont>
    <p:embeddedFont>
      <p:font typeface="Merriweather Sans" pitchFamily="2" charset="0"/>
      <p:regular r:id="rId15"/>
    </p:embeddedFont>
    <p:embeddedFont>
      <p:font typeface="Open Sans" panose="020B0606030504020204" pitchFamily="34" charset="0"/>
      <p:regular r:id="rId16"/>
      <p:bold r:id="rId17"/>
      <p:italic r:id="rId18"/>
      <p:boldItalic r:id="rId19"/>
    </p:embeddedFont>
    <p:embeddedFont>
      <p:font typeface="Open Sans Light" panose="020B0306030504020204" pitchFamily="3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8" y="108"/>
      </p:cViewPr>
      <p:guideLst>
        <p:guide orient="horz" pos="2488"/>
        <p:guide pos="4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font" Target="fonts/font10.fntdata"/><Relationship Id="rId7" Type="http://schemas.openxmlformats.org/officeDocument/2006/relationships/slide" Target="slides/slide5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font" Target="fonts/font4.fntdata"/><Relationship Id="rId23" Type="http://schemas.openxmlformats.org/officeDocument/2006/relationships/font" Target="fonts/font12.fntdata"/><Relationship Id="rId10" Type="http://schemas.openxmlformats.org/officeDocument/2006/relationships/slide" Target="slides/slide8.xml"/><Relationship Id="rId19" Type="http://schemas.openxmlformats.org/officeDocument/2006/relationships/font" Target="fonts/font8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font" Target="fonts/font3.fntdata"/><Relationship Id="rId22" Type="http://schemas.openxmlformats.org/officeDocument/2006/relationships/font" Target="fonts/font11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3" name="Google Shape;6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9" name="Google Shape;6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5" name="Google Shape;7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1" name="Google Shape;8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7" name="Google Shape;8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3" name="Google Shape;9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4B2E83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 txBox="1">
            <a:spLocks noGrp="1"/>
          </p:cNvSpPr>
          <p:nvPr>
            <p:ph type="title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Encode Sans Black"/>
              <a:buNone/>
              <a:defRPr sz="500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8" name="Google Shape;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2" descr="University of Washington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 descr="W log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671757" y="365069"/>
            <a:ext cx="8184662" cy="998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3" name="Google Shape;13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6" name="Google Shape;1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bg>
      <p:bgPr>
        <a:solidFill>
          <a:srgbClr val="4B2E8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064505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9" name="Google Shape;19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" name="Google Shape;2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bg>
      <p:bgPr>
        <a:solidFill>
          <a:srgbClr val="4B2E83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16644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4" name="Google Shape;24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6" name="Google Shape;2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30" name="Google Shape;30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2" name="Google Shape;32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Encode Sans Black"/>
              <a:buNone/>
              <a:defRPr sz="5000" b="1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35" name="Google Shape;35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8" descr="University of Washington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8" descr="W logo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4663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40" name="Google Shape;40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3" name="Google Shape;43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16644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  <a:defRPr sz="3000" b="1" i="0" u="none" strike="noStrike" cap="non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8" name="Google Shape;48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E8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.uw.edu/gca/award-lifecycle/award-setup/osp-gca-mods-executive-branch-action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washington.edu/provost/federal-policy-updates/" TargetMode="External"/><Relationship Id="rId5" Type="http://schemas.openxmlformats.org/officeDocument/2006/relationships/hyperlink" Target="https://www.washington.edu/research/or/guidance-on-new-admin-policy/" TargetMode="External"/><Relationship Id="rId4" Type="http://schemas.openxmlformats.org/officeDocument/2006/relationships/hyperlink" Target="https://www.washington.edu/research/myresearch-lifecycle/manage/award-changes/#stop-resume-exec-directiv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gcahelp@uw.edu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671757" y="1179824"/>
            <a:ext cx="6972300" cy="26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500"/>
              <a:buFont typeface="Encode Sans Black"/>
              <a:buNone/>
            </a:pPr>
            <a:r>
              <a:rPr lang="en-US" sz="3600"/>
              <a:t>STOP WORK ORDER AWARD LINE SPECIAL CONDITION</a:t>
            </a:r>
            <a:endParaRPr sz="3600"/>
          </a:p>
        </p:txBody>
      </p:sp>
      <p:sp>
        <p:nvSpPr>
          <p:cNvPr id="54" name="Google Shape;54;p11"/>
          <p:cNvSpPr txBox="1"/>
          <p:nvPr/>
        </p:nvSpPr>
        <p:spPr>
          <a:xfrm>
            <a:off x="830425" y="4236100"/>
            <a:ext cx="4208100" cy="172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accent3"/>
                </a:solidFill>
                <a:latin typeface="Encode Sans"/>
                <a:ea typeface="Encode Sans"/>
                <a:cs typeface="Encode Sans"/>
                <a:sym typeface="Encode Sans"/>
              </a:rPr>
              <a:t>Vincent Gonzalez, Associate Director</a:t>
            </a:r>
            <a:endParaRPr sz="1800" b="0" i="0" u="none" strike="noStrike" cap="none">
              <a:solidFill>
                <a:schemeClr val="accent3"/>
              </a:solidFill>
              <a:latin typeface="Encode Sans"/>
              <a:ea typeface="Encode Sans"/>
              <a:cs typeface="Encode Sans"/>
              <a:sym typeface="Encode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accent3"/>
                </a:solidFill>
                <a:latin typeface="Encode Sans"/>
                <a:ea typeface="Encode Sans"/>
                <a:cs typeface="Encode Sans"/>
                <a:sym typeface="Encode Sans"/>
              </a:rPr>
              <a:t>Grant and Contract Accounting</a:t>
            </a:r>
            <a:endParaRPr sz="1800" b="0" i="0" u="none" strike="noStrike" cap="none">
              <a:solidFill>
                <a:schemeClr val="accent3"/>
              </a:solidFill>
              <a:latin typeface="Encode Sans"/>
              <a:ea typeface="Encode Sans"/>
              <a:cs typeface="Encode Sans"/>
              <a:sym typeface="Encode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accent3"/>
                </a:solidFill>
                <a:latin typeface="Encode Sans"/>
                <a:ea typeface="Encode Sans"/>
                <a:cs typeface="Encode Sans"/>
                <a:sym typeface="Encode Sans"/>
              </a:rPr>
              <a:t>March 2025 MRAM</a:t>
            </a:r>
            <a:endParaRPr sz="1800" b="0" i="0" u="none" strike="noStrike" cap="none">
              <a:solidFill>
                <a:schemeClr val="accent3"/>
              </a:solidFill>
              <a:latin typeface="Encode Sans"/>
              <a:ea typeface="Encode Sans"/>
              <a:cs typeface="Encode Sans"/>
              <a:sym typeface="Encode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59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BACKGROUND</a:t>
            </a:r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New process for stop work orders, resume work orders and Executive Branch directive changes.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The new process is similar to what has been done in the past for government shutdowns.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2400"/>
              <a:buChar char="&gt;"/>
            </a:pPr>
            <a:r>
              <a:rPr lang="en-US"/>
              <a:t>There are new SAGE Modification Requests subcategories and Workday special conditions to help monitor impacted awards.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PROCESS FOR STOP WORK ORDERS</a:t>
            </a:r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Change the Award and Award Lines statuses to “Restricted from Use” to prevent spending</a:t>
            </a:r>
            <a:endParaRPr/>
          </a:p>
          <a:p>
            <a:pPr marL="742950" lvl="1" indent="-2857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–"/>
            </a:pPr>
            <a:r>
              <a:rPr lang="en-US">
                <a:solidFill>
                  <a:schemeClr val="dk1"/>
                </a:solidFill>
              </a:rPr>
              <a:t>GCA will work with the campus unit to post allowable charges to the grant worktag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Add new Workday award line special condition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Pause sponsor invoicing and the submission of financial reports if the sponsor portal is unavailable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475488" y="371511"/>
            <a:ext cx="8379968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NEW AWARD LINE SPECIAL CONDITIONS</a:t>
            </a:r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AutoNum type="arabicPeriod"/>
            </a:pPr>
            <a:r>
              <a:rPr lang="en-US">
                <a:solidFill>
                  <a:schemeClr val="accent6"/>
                </a:solidFill>
              </a:rPr>
              <a:t>Stop Work Order | All Activities</a:t>
            </a:r>
            <a:r>
              <a:rPr lang="en-US"/>
              <a:t> - Represents that the stop work order applies to all activities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AutoNum type="arabicPeriod"/>
            </a:pPr>
            <a:r>
              <a:rPr lang="en-US">
                <a:solidFill>
                  <a:schemeClr val="accent6"/>
                </a:solidFill>
              </a:rPr>
              <a:t>Stop Work Order | Subject to Sponsor Specifications</a:t>
            </a:r>
            <a:r>
              <a:rPr lang="en-US"/>
              <a:t> - Represents a partial stop to activities. Refer to the stop work order for details.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PROCESS FOR RESUME WORK ORDERS</a:t>
            </a:r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Change the Award and Award Lines statuses to “Open” so spending can resume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Remove stop work order award line special condition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Resume sponsor invoicing and financial reporting if a sponsor portal was previously unavailable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/>
              <a:t>GCA requires a Resume Work Order MOD in order to take these actions.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PROCESS FOR EXECUTIVE BRANCH DIRECTIVE CHANGES</a:t>
            </a:r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/>
              <a:t>The details of a directive change may differ depending on the topic.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/>
              <a:t>GCA reviews each of these actions to determine the appropriate course of action.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/>
              <a:t>There may be instances where the directive will not require an update in Workday.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/>
              <a:t>Refer to the MOD Comments &amp; History for details.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RESOURCES</a:t>
            </a:r>
            <a:endParaRPr/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/>
              <a:t>New GCA webpage for </a:t>
            </a:r>
            <a:r>
              <a:rPr lang="en-US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Executive Branch Actions</a:t>
            </a:r>
            <a:endParaRPr>
              <a:solidFill>
                <a:schemeClr val="accent6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Office of Sponsored Programs </a:t>
            </a:r>
            <a:r>
              <a:rPr lang="en-US" u="sng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Award Changes</a:t>
            </a:r>
            <a:endParaRPr>
              <a:solidFill>
                <a:schemeClr val="accent6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Office of Research </a:t>
            </a:r>
            <a:r>
              <a:rPr lang="en-US" u="sng">
                <a:solidFill>
                  <a:schemeClr val="accent6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Guidance on Federal Administration Research Policy</a:t>
            </a:r>
            <a:endParaRPr>
              <a:solidFill>
                <a:schemeClr val="accent6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/>
              <a:t>Office of the Provost </a:t>
            </a:r>
            <a:r>
              <a:rPr lang="en-US" u="sng">
                <a:solidFill>
                  <a:schemeClr val="accent6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Federal Policy Updates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671756" y="371511"/>
            <a:ext cx="81837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Encode Sans Black"/>
              <a:buNone/>
            </a:pPr>
            <a:r>
              <a:rPr lang="en-US"/>
              <a:t>QUESTIONS</a:t>
            </a:r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&gt;"/>
            </a:pPr>
            <a:r>
              <a:rPr lang="en-US">
                <a:solidFill>
                  <a:schemeClr val="dk1"/>
                </a:solidFill>
              </a:rPr>
              <a:t>Send award-specific questions to GCA through Award Portal using the topic “Other”</a:t>
            </a:r>
            <a:endParaRPr>
              <a:solidFill>
                <a:schemeClr val="dk1"/>
              </a:solidFill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&gt;"/>
            </a:pPr>
            <a:r>
              <a:rPr lang="en-US">
                <a:solidFill>
                  <a:schemeClr val="dk1"/>
                </a:solidFill>
              </a:rPr>
              <a:t>Send other questions to </a:t>
            </a:r>
            <a:r>
              <a:rPr lang="en-US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gcahelp@uw.edu</a:t>
            </a:r>
            <a:r>
              <a:rPr lang="en-US">
                <a:solidFill>
                  <a:schemeClr val="accent6"/>
                </a:solidFill>
              </a:rPr>
              <a:t> </a:t>
            </a:r>
            <a:endParaRPr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4b2e83 1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Microsoft Office PowerPoint</Application>
  <PresentationFormat>On-screen Show (4:3)</PresentationFormat>
  <Paragraphs>38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Open Sans</vt:lpstr>
      <vt:lpstr>Open Sans Light</vt:lpstr>
      <vt:lpstr>Arial</vt:lpstr>
      <vt:lpstr>Encode Sans Black</vt:lpstr>
      <vt:lpstr>Calibri</vt:lpstr>
      <vt:lpstr>Encode Sans</vt:lpstr>
      <vt:lpstr>Merriweather Sans</vt:lpstr>
      <vt:lpstr>Custom Design</vt:lpstr>
      <vt:lpstr>1_Custom Design</vt:lpstr>
      <vt:lpstr>STOP WORK ORDER AWARD LINE SPECIAL CONDITION</vt:lpstr>
      <vt:lpstr>BACKGROUND</vt:lpstr>
      <vt:lpstr>PROCESS FOR STOP WORK ORDERS</vt:lpstr>
      <vt:lpstr>NEW AWARD LINE SPECIAL CONDITIONS</vt:lpstr>
      <vt:lpstr>PROCESS FOR RESUME WORK ORDERS</vt:lpstr>
      <vt:lpstr>PROCESS FOR EXECUTIVE BRANCH DIRECTIVE CHANGES</vt:lpstr>
      <vt:lpstr>RESOURCES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2025-03-14T22:41:45Z</dcterms:modified>
</cp:coreProperties>
</file>