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5"/>
  </p:sldMasterIdLst>
  <p:notesMasterIdLst>
    <p:notesMasterId r:id="rId6"/>
  </p:notesMasterIdLst>
  <p:sldIdLst>
    <p:sldId id="256" r:id="rId7"/>
    <p:sldId id="257" r:id="rId8"/>
    <p:sldId id="258" r:id="rId9"/>
    <p:sldId id="259" r:id="rId10"/>
    <p:sldId id="260" r:id="rId11"/>
    <p:sldId id="261" r:id="rId12"/>
    <p:sldId id="262" r:id="rId13"/>
  </p:sldIdLst>
  <p:sldSz cy="6858000" cx="9144000"/>
  <p:notesSz cx="6858000" cy="9144000"/>
  <p:embeddedFontLst>
    <p:embeddedFont>
      <p:font typeface="Play"/>
      <p:regular r:id="rId14"/>
      <p:bold r:id="rId15"/>
    </p:embeddedFont>
    <p:embeddedFont>
      <p:font typeface="Quattrocento Sans"/>
      <p:regular r:id="rId16"/>
      <p:bold r:id="rId17"/>
      <p:italic r:id="rId18"/>
      <p:boldItalic r:id="rId19"/>
    </p:embeddedFont>
    <p:embeddedFont>
      <p:font typeface="Open Sans ExtraBold"/>
      <p:bold r:id="rId20"/>
      <p:boldItalic r:id="rId21"/>
    </p:embeddedFont>
    <p:embeddedFont>
      <p:font typeface="Arial Black"/>
      <p:regular r:id="rId22"/>
    </p:embeddedFont>
    <p:embeddedFont>
      <p:font typeface="Open Sans"/>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2D200454-40CA-4A62-9FC3-DE9A4176ACB9}">
      <p15:notesGuideLst>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2452284-05CB-45B1-AC99-C7479CEA0C9B}">
  <a:tblStyle styleId="{92452284-05CB-45B1-AC99-C7479CEA0C9B}"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E6EA"/>
          </a:solidFill>
        </a:fill>
      </a:tcStyle>
    </a:wholeTbl>
    <a:band1H>
      <a:tcTxStyle/>
      <a:tcStyle>
        <a:fill>
          <a:solidFill>
            <a:srgbClr val="CCCAD4"/>
          </a:solidFill>
        </a:fill>
      </a:tcStyle>
    </a:band1H>
    <a:band2H>
      <a:tcTxStyle/>
    </a:band2H>
    <a:band1V>
      <a:tcTxStyle/>
      <a:tcStyle>
        <a:fill>
          <a:solidFill>
            <a:srgbClr val="CCCAD4"/>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font" Target="fonts/OpenSansExtraBold-bold.fntdata"/><Relationship Id="rId22" Type="http://schemas.openxmlformats.org/officeDocument/2006/relationships/font" Target="fonts/ArialBlack-regular.fntdata"/><Relationship Id="rId21" Type="http://schemas.openxmlformats.org/officeDocument/2006/relationships/font" Target="fonts/OpenSansExtraBold-boldItalic.fntdata"/><Relationship Id="rId24" Type="http://schemas.openxmlformats.org/officeDocument/2006/relationships/font" Target="fonts/OpenSans-bold.fntdata"/><Relationship Id="rId23" Type="http://schemas.openxmlformats.org/officeDocument/2006/relationships/font" Target="fonts/OpenSans-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OpenSans-boldItalic.fntdata"/><Relationship Id="rId25" Type="http://schemas.openxmlformats.org/officeDocument/2006/relationships/font" Target="fonts/OpenSans-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font" Target="fonts/Play-bold.fntdata"/><Relationship Id="rId14" Type="http://schemas.openxmlformats.org/officeDocument/2006/relationships/font" Target="fonts/Play-regular.fntdata"/><Relationship Id="rId17" Type="http://schemas.openxmlformats.org/officeDocument/2006/relationships/font" Target="fonts/QuattrocentoSans-bold.fntdata"/><Relationship Id="rId16" Type="http://schemas.openxmlformats.org/officeDocument/2006/relationships/font" Target="fonts/QuattrocentoSans-regular.fntdata"/><Relationship Id="rId19" Type="http://schemas.openxmlformats.org/officeDocument/2006/relationships/font" Target="fonts/QuattrocentoSans-boldItalic.fntdata"/><Relationship Id="rId18" Type="http://schemas.openxmlformats.org/officeDocument/2006/relationships/font" Target="fonts/QuattrocentoSans-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Open Sans"/>
                <a:ea typeface="Open Sans"/>
                <a:cs typeface="Open Sans"/>
                <a:sym typeface="Open Sans"/>
              </a:defRPr>
            </a:lvl1pPr>
            <a:lvl2pPr indent="-228600" lvl="1" marL="914400" marR="0" rtl="0" algn="l">
              <a:spcBef>
                <a:spcPts val="0"/>
              </a:spcBef>
              <a:spcAft>
                <a:spcPts val="0"/>
              </a:spcAft>
              <a:buSzPts val="1400"/>
              <a:buNone/>
              <a:defRPr b="0" i="0" sz="1200" u="none" cap="none" strike="noStrike">
                <a:solidFill>
                  <a:schemeClr val="dk1"/>
                </a:solidFill>
                <a:latin typeface="Open Sans"/>
                <a:ea typeface="Open Sans"/>
                <a:cs typeface="Open Sans"/>
                <a:sym typeface="Open Sans"/>
              </a:defRPr>
            </a:lvl2pPr>
            <a:lvl3pPr indent="-228600" lvl="2" marL="1371600" marR="0" rtl="0" algn="l">
              <a:spcBef>
                <a:spcPts val="0"/>
              </a:spcBef>
              <a:spcAft>
                <a:spcPts val="0"/>
              </a:spcAft>
              <a:buSzPts val="1400"/>
              <a:buNone/>
              <a:defRPr b="0" i="0" sz="1200" u="none" cap="none" strike="noStrike">
                <a:solidFill>
                  <a:schemeClr val="dk1"/>
                </a:solidFill>
                <a:latin typeface="Open Sans"/>
                <a:ea typeface="Open Sans"/>
                <a:cs typeface="Open Sans"/>
                <a:sym typeface="Open Sans"/>
              </a:defRPr>
            </a:lvl3pPr>
            <a:lvl4pPr indent="-228600" lvl="3" marL="1828800" marR="0" rtl="0" algn="l">
              <a:spcBef>
                <a:spcPts val="0"/>
              </a:spcBef>
              <a:spcAft>
                <a:spcPts val="0"/>
              </a:spcAft>
              <a:buSzPts val="1400"/>
              <a:buNone/>
              <a:defRPr b="0" i="0" sz="1200" u="none" cap="none" strike="noStrike">
                <a:solidFill>
                  <a:schemeClr val="dk1"/>
                </a:solidFill>
                <a:latin typeface="Open Sans"/>
                <a:ea typeface="Open Sans"/>
                <a:cs typeface="Open Sans"/>
                <a:sym typeface="Open Sans"/>
              </a:defRPr>
            </a:lvl4pPr>
            <a:lvl5pPr indent="-228600" lvl="4" marL="2286000" marR="0" rtl="0" algn="l">
              <a:spcBef>
                <a:spcPts val="0"/>
              </a:spcBef>
              <a:spcAft>
                <a:spcPts val="0"/>
              </a:spcAft>
              <a:buSzPts val="1400"/>
              <a:buNone/>
              <a:defRPr b="0" i="0" sz="1200" u="none" cap="none" strike="noStrike">
                <a:solidFill>
                  <a:schemeClr val="dk1"/>
                </a:solidFill>
                <a:latin typeface="Open Sans"/>
                <a:ea typeface="Open Sans"/>
                <a:cs typeface="Open Sans"/>
                <a:sym typeface="Open Sans"/>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Open Sans"/>
                <a:ea typeface="Open Sans"/>
                <a:cs typeface="Open Sans"/>
                <a:sym typeface="Open Sans"/>
              </a:rPr>
              <a:t>‹#›</a:t>
            </a:fld>
            <a:endParaRPr b="0" i="0" sz="1200" u="none" cap="none" strike="noStrike">
              <a:solidFill>
                <a:schemeClr val="dk1"/>
              </a:solidFill>
              <a:latin typeface="Open Sans"/>
              <a:ea typeface="Open Sans"/>
              <a:cs typeface="Open Sans"/>
              <a:sym typeface="Open Sans"/>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4" name="Google Shape;154;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Laurie’s going to say we are excited to announce a new initiative today. CORE and the office of research are supporting a community of practice for research administrators. Stephanie and Chelsea are here with me to day to help introduce this initiative. But first, a quick reminder about CORE courses this quarter.</a:t>
            </a:r>
            <a:endParaRPr/>
          </a:p>
        </p:txBody>
      </p:sp>
      <p:sp>
        <p:nvSpPr>
          <p:cNvPr id="155" name="Google Shape;155;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5" name="Google Shape;165;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6" name="Google Shape;166;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4" name="Google Shape;174;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1" name="Google Shape;181;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latin typeface="Open Sans"/>
                <a:ea typeface="Open Sans"/>
                <a:cs typeface="Open Sans"/>
                <a:sym typeface="Open Sans"/>
              </a:rPr>
              <a:t>Stephanie: We understand that times are challenging and now more than any other time it’s important to have a community of peers to support and collaborate with other.</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latin typeface="Open Sans"/>
                <a:ea typeface="Open Sans"/>
                <a:cs typeface="Open Sans"/>
                <a:sym typeface="Open Sans"/>
              </a:rPr>
              <a:t> After the implementation of Workday, there were obvious signs that Academy needed a resource for day to day grant managers. As a product of CORE Works in Progress Laurie, Chelsea and I have been talking about the need for a Community of Practice over a year ago. With continuing opportunities after Workday, the Office of Research heard and recognized the campus identified need too and thus CoPRA was born.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latin typeface="Open Sans"/>
                <a:ea typeface="Open Sans"/>
                <a:cs typeface="Open Sans"/>
                <a:sym typeface="Open Sans"/>
              </a:rPr>
              <a:t>Summarize slide 2. </a:t>
            </a:r>
            <a:endParaRPr/>
          </a:p>
          <a:p>
            <a:pPr indent="0" lvl="0" marL="0" rtl="0" algn="l">
              <a:spcBef>
                <a:spcPts val="0"/>
              </a:spcBef>
              <a:spcAft>
                <a:spcPts val="0"/>
              </a:spcAft>
              <a:buNone/>
            </a:pPr>
            <a:r>
              <a:t/>
            </a:r>
            <a:endParaRPr/>
          </a:p>
        </p:txBody>
      </p:sp>
      <p:sp>
        <p:nvSpPr>
          <p:cNvPr id="182" name="Google Shape;182;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8" name="Google Shape;188;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latin typeface="Calibri"/>
                <a:ea typeface="Calibri"/>
                <a:cs typeface="Calibri"/>
                <a:sym typeface="Calibri"/>
              </a:rPr>
              <a:t>Stephanie will talk slide 3 </a:t>
            </a:r>
            <a:endParaRPr/>
          </a:p>
        </p:txBody>
      </p:sp>
      <p:sp>
        <p:nvSpPr>
          <p:cNvPr id="189" name="Google Shape;189;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5" name="Google Shape;195;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latin typeface="Calibri"/>
                <a:ea typeface="Calibri"/>
                <a:cs typeface="Calibri"/>
                <a:sym typeface="Calibri"/>
              </a:rPr>
              <a:t>Chelsea: Many of you may be familiar with RAPN, the "Research Administrator Peer Network" sponsored by School of Medicine. CoPRA is similar to RAPN, but </a:t>
            </a:r>
            <a:r>
              <a:rPr lang="en-US">
                <a:latin typeface="Open Sans"/>
                <a:ea typeface="Open Sans"/>
                <a:cs typeface="Open Sans"/>
                <a:sym typeface="Open Sans"/>
              </a:rPr>
              <a:t>led by (and for) research administration professionals</a:t>
            </a:r>
            <a:endParaRPr/>
          </a:p>
          <a:p>
            <a:pPr indent="0" lvl="0" marL="0" rtl="0" algn="l">
              <a:spcBef>
                <a:spcPts val="0"/>
              </a:spcBef>
              <a:spcAft>
                <a:spcPts val="0"/>
              </a:spcAft>
              <a:buNone/>
            </a:pPr>
            <a:r>
              <a:rPr lang="en-US">
                <a:latin typeface="Open Sans"/>
                <a:ea typeface="Open Sans"/>
                <a:cs typeface="Open Sans"/>
                <a:sym typeface="Open Sans"/>
              </a:rPr>
              <a:t>in the academy. The community will take many forms. There will be a teams channel for more casual conversation and discussions. We'll send out announcements on the MRAM listserv and will post meeting and workshop information on a Trumba calendar. </a:t>
            </a:r>
            <a:r>
              <a:rPr lang="en-US">
                <a:latin typeface="Calibri"/>
                <a:ea typeface="Calibri"/>
                <a:cs typeface="Calibri"/>
                <a:sym typeface="Calibri"/>
              </a:rPr>
              <a:t>We've created a community needs survey (more on next slide) to gather feedback for live meetings/workshops. We also have a website which will contain all this information. </a:t>
            </a:r>
            <a:br>
              <a:rPr lang="en-US">
                <a:latin typeface="Calibri"/>
                <a:ea typeface="Calibri"/>
                <a:cs typeface="Calibri"/>
                <a:sym typeface="Calibri"/>
              </a:rPr>
            </a:br>
            <a:r>
              <a:rPr lang="en-US">
                <a:latin typeface="Calibri"/>
                <a:ea typeface="Calibri"/>
                <a:cs typeface="Calibri"/>
                <a:sym typeface="Calibri"/>
              </a:rPr>
              <a:t>Post link to Teams channel, and link to website, link to trumba calendar</a:t>
            </a:r>
            <a:endParaRPr/>
          </a:p>
        </p:txBody>
      </p:sp>
      <p:sp>
        <p:nvSpPr>
          <p:cNvPr id="196" name="Google Shape;196;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2" name="Google Shape;202;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latin typeface="Open Sans"/>
                <a:ea typeface="Open Sans"/>
                <a:cs typeface="Open Sans"/>
                <a:sym typeface="Open Sans"/>
              </a:rPr>
              <a:t>The first step – we need your help! Please complete the (very brief) community needs survey by 5/16. it's a short turnaround time, but let's be honest - if we wait too long you won't complete it. Maybe take a pause right now to complete the survey? The faster you fill out the survey the more timely we can choose topics and really start up the community – as you can see, the first meeting will be determined by the survey results. You don't have to answer all the questions. CoPRA team will collate results and will send out more details using the MRAM listserv and Teams channel. </a:t>
            </a:r>
            <a:endParaRPr/>
          </a:p>
        </p:txBody>
      </p:sp>
      <p:sp>
        <p:nvSpPr>
          <p:cNvPr id="203" name="Google Shape;203;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5.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5.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5.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secHead">
  <p:cSld name="SECTION_HEADER">
    <p:bg>
      <p:bgPr>
        <a:solidFill>
          <a:schemeClr val="lt1"/>
        </a:solidFill>
      </p:bgPr>
    </p:bg>
    <p:spTree>
      <p:nvGrpSpPr>
        <p:cNvPr id="13" name="Shape 13"/>
        <p:cNvGrpSpPr/>
        <p:nvPr/>
      </p:nvGrpSpPr>
      <p:grpSpPr>
        <a:xfrm>
          <a:off x="0" y="0"/>
          <a:ext cx="0" cy="0"/>
          <a:chOff x="0" y="0"/>
          <a:chExt cx="0" cy="0"/>
        </a:xfrm>
      </p:grpSpPr>
      <p:sp>
        <p:nvSpPr>
          <p:cNvPr id="14" name="Google Shape;14;p2"/>
          <p:cNvSpPr txBox="1"/>
          <p:nvPr>
            <p:ph type="title"/>
          </p:nvPr>
        </p:nvSpPr>
        <p:spPr>
          <a:xfrm>
            <a:off x="609600" y="1447800"/>
            <a:ext cx="5830887" cy="1362075"/>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3600"/>
              <a:buFont typeface="Open Sans ExtraBold"/>
              <a:buNone/>
              <a:defRPr b="1" sz="3600" cap="none">
                <a:solidFill>
                  <a:schemeClr val="accent1"/>
                </a:solidFill>
                <a:latin typeface="Open Sans ExtraBold"/>
                <a:ea typeface="Open Sans ExtraBold"/>
                <a:cs typeface="Open Sans ExtraBold"/>
                <a:sym typeface="Open Sans ExtraBold"/>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 name="Google Shape;15;p2"/>
          <p:cNvSpPr txBox="1"/>
          <p:nvPr>
            <p:ph idx="1" type="body"/>
          </p:nvPr>
        </p:nvSpPr>
        <p:spPr>
          <a:xfrm>
            <a:off x="609600" y="4138744"/>
            <a:ext cx="5297487" cy="673100"/>
          </a:xfrm>
          <a:prstGeom prst="rect">
            <a:avLst/>
          </a:prstGeom>
          <a:noFill/>
          <a:ln>
            <a:noFill/>
          </a:ln>
        </p:spPr>
        <p:txBody>
          <a:bodyPr anchorCtr="0" anchor="t" bIns="45700" lIns="91425" spcFirstLastPara="1" rIns="91425" wrap="square" tIns="45700">
            <a:normAutofit/>
          </a:bodyPr>
          <a:lstStyle>
            <a:lvl1pPr indent="-228600" lvl="0" marL="457200" algn="l">
              <a:spcBef>
                <a:spcPts val="400"/>
              </a:spcBef>
              <a:spcAft>
                <a:spcPts val="0"/>
              </a:spcAft>
              <a:buClr>
                <a:srgbClr val="262626"/>
              </a:buClr>
              <a:buSzPts val="2000"/>
              <a:buNone/>
              <a:defRPr b="1" sz="2000">
                <a:solidFill>
                  <a:srgbClr val="262626"/>
                </a:solidFill>
                <a:latin typeface="Open Sans"/>
                <a:ea typeface="Open Sans"/>
                <a:cs typeface="Open Sans"/>
                <a:sym typeface="Open Sans"/>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pic>
        <p:nvPicPr>
          <p:cNvPr id="16" name="Google Shape;16;p2"/>
          <p:cNvPicPr preferRelativeResize="0"/>
          <p:nvPr/>
        </p:nvPicPr>
        <p:blipFill rotWithShape="1">
          <a:blip r:embed="rId2">
            <a:alphaModFix/>
          </a:blip>
          <a:srcRect b="0" l="0" r="0" t="0"/>
          <a:stretch/>
        </p:blipFill>
        <p:spPr>
          <a:xfrm>
            <a:off x="0" y="0"/>
            <a:ext cx="9144000" cy="796066"/>
          </a:xfrm>
          <a:prstGeom prst="rect">
            <a:avLst/>
          </a:prstGeom>
          <a:noFill/>
          <a:ln>
            <a:noFill/>
          </a:ln>
        </p:spPr>
      </p:pic>
      <p:pic>
        <p:nvPicPr>
          <p:cNvPr id="17" name="Google Shape;17;p2"/>
          <p:cNvPicPr preferRelativeResize="0"/>
          <p:nvPr/>
        </p:nvPicPr>
        <p:blipFill rotWithShape="1">
          <a:blip r:embed="rId3">
            <a:alphaModFix/>
          </a:blip>
          <a:srcRect b="0" l="0" r="0" t="0"/>
          <a:stretch/>
        </p:blipFill>
        <p:spPr>
          <a:xfrm>
            <a:off x="0" y="6350924"/>
            <a:ext cx="9144000" cy="507076"/>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stacked content with Titles">
  <p:cSld name="Two stacked content with Titles">
    <p:spTree>
      <p:nvGrpSpPr>
        <p:cNvPr id="72" name="Shape 72"/>
        <p:cNvGrpSpPr/>
        <p:nvPr/>
      </p:nvGrpSpPr>
      <p:grpSpPr>
        <a:xfrm>
          <a:off x="0" y="0"/>
          <a:ext cx="0" cy="0"/>
          <a:chOff x="0" y="0"/>
          <a:chExt cx="0" cy="0"/>
        </a:xfrm>
      </p:grpSpPr>
      <p:sp>
        <p:nvSpPr>
          <p:cNvPr id="73" name="Google Shape;73;p11"/>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74" name="Google Shape;74;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Open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5" name="Google Shape;75;p11"/>
          <p:cNvSpPr txBox="1"/>
          <p:nvPr>
            <p:ph idx="1" type="body"/>
          </p:nvPr>
        </p:nvSpPr>
        <p:spPr>
          <a:xfrm>
            <a:off x="457200" y="1535113"/>
            <a:ext cx="8229600"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76" name="Google Shape;76;p11"/>
          <p:cNvSpPr txBox="1"/>
          <p:nvPr>
            <p:ph idx="2" type="body"/>
          </p:nvPr>
        </p:nvSpPr>
        <p:spPr>
          <a:xfrm>
            <a:off x="457200" y="2209790"/>
            <a:ext cx="8229600" cy="1600210"/>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77" name="Google Shape;77;p11"/>
          <p:cNvSpPr txBox="1"/>
          <p:nvPr>
            <p:ph idx="3" type="body"/>
          </p:nvPr>
        </p:nvSpPr>
        <p:spPr>
          <a:xfrm>
            <a:off x="457200" y="3968769"/>
            <a:ext cx="8229600"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78" name="Google Shape;78;p11"/>
          <p:cNvSpPr txBox="1"/>
          <p:nvPr>
            <p:ph idx="4" type="body"/>
          </p:nvPr>
        </p:nvSpPr>
        <p:spPr>
          <a:xfrm>
            <a:off x="455613" y="4654560"/>
            <a:ext cx="8231187" cy="1635125"/>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pic>
        <p:nvPicPr>
          <p:cNvPr id="79" name="Google Shape;79;p11"/>
          <p:cNvPicPr preferRelativeResize="0"/>
          <p:nvPr/>
        </p:nvPicPr>
        <p:blipFill rotWithShape="1">
          <a:blip r:embed="rId2">
            <a:alphaModFix/>
          </a:blip>
          <a:srcRect b="0" l="0" r="0" t="0"/>
          <a:stretch/>
        </p:blipFill>
        <p:spPr>
          <a:xfrm>
            <a:off x="128726" y="6243656"/>
            <a:ext cx="532863" cy="496858"/>
          </a:xfrm>
          <a:prstGeom prst="rect">
            <a:avLst/>
          </a:prstGeom>
          <a:noFill/>
          <a:ln>
            <a:noFill/>
          </a:ln>
        </p:spPr>
      </p:pic>
      <p:pic>
        <p:nvPicPr>
          <p:cNvPr id="80" name="Google Shape;80;p11"/>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81" name="Google Shape;81;p11"/>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82" name="Google Shape;82;p11"/>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3" name="Shape 83"/>
        <p:cNvGrpSpPr/>
        <p:nvPr/>
      </p:nvGrpSpPr>
      <p:grpSpPr>
        <a:xfrm>
          <a:off x="0" y="0"/>
          <a:ext cx="0" cy="0"/>
          <a:chOff x="0" y="0"/>
          <a:chExt cx="0" cy="0"/>
        </a:xfrm>
      </p:grpSpPr>
      <p:sp>
        <p:nvSpPr>
          <p:cNvPr id="84" name="Google Shape;84;p12"/>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85" name="Google Shape;85;p12"/>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Open Sans"/>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6" name="Google Shape;86;p12"/>
          <p:cNvSpPr txBox="1"/>
          <p:nvPr>
            <p:ph idx="1" type="body"/>
          </p:nvPr>
        </p:nvSpPr>
        <p:spPr>
          <a:xfrm>
            <a:off x="3575050" y="1435100"/>
            <a:ext cx="5111750" cy="469106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87" name="Google Shape;87;p12"/>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pic>
        <p:nvPicPr>
          <p:cNvPr id="88" name="Google Shape;88;p12"/>
          <p:cNvPicPr preferRelativeResize="0"/>
          <p:nvPr/>
        </p:nvPicPr>
        <p:blipFill rotWithShape="1">
          <a:blip r:embed="rId2">
            <a:alphaModFix/>
          </a:blip>
          <a:srcRect b="0" l="0" r="0" t="0"/>
          <a:stretch/>
        </p:blipFill>
        <p:spPr>
          <a:xfrm>
            <a:off x="128726" y="6243656"/>
            <a:ext cx="532863" cy="496859"/>
          </a:xfrm>
          <a:prstGeom prst="rect">
            <a:avLst/>
          </a:prstGeom>
          <a:noFill/>
          <a:ln>
            <a:noFill/>
          </a:ln>
        </p:spPr>
      </p:pic>
      <p:pic>
        <p:nvPicPr>
          <p:cNvPr id="89" name="Google Shape;89;p12"/>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90" name="Google Shape;90;p12"/>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91" name="Google Shape;91;p12"/>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92" name="Shape 92"/>
        <p:cNvGrpSpPr/>
        <p:nvPr/>
      </p:nvGrpSpPr>
      <p:grpSpPr>
        <a:xfrm>
          <a:off x="0" y="0"/>
          <a:ext cx="0" cy="0"/>
          <a:chOff x="0" y="0"/>
          <a:chExt cx="0" cy="0"/>
        </a:xfrm>
      </p:grpSpPr>
      <p:sp>
        <p:nvSpPr>
          <p:cNvPr id="93" name="Google Shape;93;p13"/>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94" name="Google Shape;94;p13"/>
          <p:cNvSpPr txBox="1"/>
          <p:nvPr>
            <p:ph type="title"/>
          </p:nvPr>
        </p:nvSpPr>
        <p:spPr>
          <a:xfrm>
            <a:off x="1792288" y="4800600"/>
            <a:ext cx="5486400" cy="566738"/>
          </a:xfrm>
          <a:prstGeom prst="rect">
            <a:avLst/>
          </a:prstGeom>
          <a:solidFill>
            <a:srgbClr val="323F4F"/>
          </a:solidFill>
          <a:ln>
            <a:noFill/>
          </a:ln>
        </p:spPr>
        <p:txBody>
          <a:bodyPr anchorCtr="0" anchor="b" bIns="45700" lIns="91425" spcFirstLastPara="1" rIns="91425" wrap="square" tIns="45700">
            <a:normAutofit/>
          </a:bodyPr>
          <a:lstStyle>
            <a:lvl1pPr lvl="0" algn="l">
              <a:spcBef>
                <a:spcPts val="0"/>
              </a:spcBef>
              <a:spcAft>
                <a:spcPts val="0"/>
              </a:spcAft>
              <a:buClr>
                <a:schemeClr val="lt2"/>
              </a:buClr>
              <a:buSzPts val="2000"/>
              <a:buFont typeface="Open Sans"/>
              <a:buNone/>
              <a:defRPr b="1" sz="2000">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5" name="Google Shape;95;p13"/>
          <p:cNvSpPr/>
          <p:nvPr>
            <p:ph idx="2" type="pic"/>
          </p:nvPr>
        </p:nvSpPr>
        <p:spPr>
          <a:xfrm>
            <a:off x="1792288" y="612775"/>
            <a:ext cx="5486400" cy="4114800"/>
          </a:xfrm>
          <a:prstGeom prst="rect">
            <a:avLst/>
          </a:prstGeom>
          <a:noFill/>
          <a:ln>
            <a:noFill/>
          </a:ln>
        </p:spPr>
      </p:sp>
      <p:sp>
        <p:nvSpPr>
          <p:cNvPr id="96" name="Google Shape;96;p13"/>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rgbClr val="3F3F3F"/>
              </a:buClr>
              <a:buSzPts val="1400"/>
              <a:buNone/>
              <a:defRPr sz="1400">
                <a:solidFill>
                  <a:srgbClr val="3F3F3F"/>
                </a:solidFill>
              </a:defRPr>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pic>
        <p:nvPicPr>
          <p:cNvPr id="97" name="Google Shape;97;p13"/>
          <p:cNvPicPr preferRelativeResize="0"/>
          <p:nvPr/>
        </p:nvPicPr>
        <p:blipFill rotWithShape="1">
          <a:blip r:embed="rId2">
            <a:alphaModFix/>
          </a:blip>
          <a:srcRect b="0" l="0" r="0" t="0"/>
          <a:stretch/>
        </p:blipFill>
        <p:spPr>
          <a:xfrm>
            <a:off x="128726" y="6243656"/>
            <a:ext cx="532863" cy="496859"/>
          </a:xfrm>
          <a:prstGeom prst="rect">
            <a:avLst/>
          </a:prstGeom>
          <a:noFill/>
          <a:ln>
            <a:noFill/>
          </a:ln>
        </p:spPr>
      </p:pic>
      <p:pic>
        <p:nvPicPr>
          <p:cNvPr id="98" name="Google Shape;98;p13"/>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99" name="Google Shape;99;p13"/>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100" name="Google Shape;100;p13"/>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ized content and logos">
  <p:cSld name="Sized content and logos">
    <p:bg>
      <p:bgPr>
        <a:solidFill>
          <a:schemeClr val="lt2"/>
        </a:solidFill>
      </p:bgPr>
    </p:bg>
    <p:spTree>
      <p:nvGrpSpPr>
        <p:cNvPr id="101" name="Shape 101"/>
        <p:cNvGrpSpPr/>
        <p:nvPr/>
      </p:nvGrpSpPr>
      <p:grpSpPr>
        <a:xfrm>
          <a:off x="0" y="0"/>
          <a:ext cx="0" cy="0"/>
          <a:chOff x="0" y="0"/>
          <a:chExt cx="0" cy="0"/>
        </a:xfrm>
      </p:grpSpPr>
      <p:sp>
        <p:nvSpPr>
          <p:cNvPr id="102" name="Google Shape;102;p14"/>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103" name="Google Shape;103;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pic>
        <p:nvPicPr>
          <p:cNvPr id="104" name="Google Shape;104;p14"/>
          <p:cNvPicPr preferRelativeResize="0"/>
          <p:nvPr/>
        </p:nvPicPr>
        <p:blipFill rotWithShape="1">
          <a:blip r:embed="rId2">
            <a:alphaModFix/>
          </a:blip>
          <a:srcRect b="0" l="0" r="0" t="0"/>
          <a:stretch/>
        </p:blipFill>
        <p:spPr>
          <a:xfrm>
            <a:off x="128726" y="6243656"/>
            <a:ext cx="532863" cy="496859"/>
          </a:xfrm>
          <a:prstGeom prst="rect">
            <a:avLst/>
          </a:prstGeom>
          <a:noFill/>
          <a:ln>
            <a:noFill/>
          </a:ln>
        </p:spPr>
      </p:pic>
      <p:pic>
        <p:nvPicPr>
          <p:cNvPr id="105" name="Google Shape;105;p14"/>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106" name="Google Shape;106;p14"/>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107" name="Google Shape;107;p14"/>
          <p:cNvSpPr txBox="1"/>
          <p:nvPr>
            <p:ph idx="12" type="sldNum"/>
          </p:nvPr>
        </p:nvSpPr>
        <p:spPr>
          <a:xfrm>
            <a:off x="93214" y="6427434"/>
            <a:ext cx="404674"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sz="1000">
                <a:solidFill>
                  <a:srgbClr val="191919"/>
                </a:solidFill>
                <a:latin typeface="Open Sans"/>
                <a:ea typeface="Open Sans"/>
                <a:cs typeface="Open Sans"/>
                <a:sym typeface="Open Sans"/>
              </a:defRPr>
            </a:lvl1pPr>
            <a:lvl2pPr indent="0" lvl="1" marL="0" algn="l">
              <a:spcBef>
                <a:spcPts val="0"/>
              </a:spcBef>
              <a:buNone/>
              <a:defRPr sz="1000">
                <a:solidFill>
                  <a:srgbClr val="191919"/>
                </a:solidFill>
                <a:latin typeface="Open Sans"/>
                <a:ea typeface="Open Sans"/>
                <a:cs typeface="Open Sans"/>
                <a:sym typeface="Open Sans"/>
              </a:defRPr>
            </a:lvl2pPr>
            <a:lvl3pPr indent="0" lvl="2" marL="0" algn="l">
              <a:spcBef>
                <a:spcPts val="0"/>
              </a:spcBef>
              <a:buNone/>
              <a:defRPr sz="1000">
                <a:solidFill>
                  <a:srgbClr val="191919"/>
                </a:solidFill>
                <a:latin typeface="Open Sans"/>
                <a:ea typeface="Open Sans"/>
                <a:cs typeface="Open Sans"/>
                <a:sym typeface="Open Sans"/>
              </a:defRPr>
            </a:lvl3pPr>
            <a:lvl4pPr indent="0" lvl="3" marL="0" algn="l">
              <a:spcBef>
                <a:spcPts val="0"/>
              </a:spcBef>
              <a:buNone/>
              <a:defRPr sz="1000">
                <a:solidFill>
                  <a:srgbClr val="191919"/>
                </a:solidFill>
                <a:latin typeface="Open Sans"/>
                <a:ea typeface="Open Sans"/>
                <a:cs typeface="Open Sans"/>
                <a:sym typeface="Open Sans"/>
              </a:defRPr>
            </a:lvl4pPr>
            <a:lvl5pPr indent="0" lvl="4" marL="0" algn="l">
              <a:spcBef>
                <a:spcPts val="0"/>
              </a:spcBef>
              <a:buNone/>
              <a:defRPr sz="1000">
                <a:solidFill>
                  <a:srgbClr val="191919"/>
                </a:solidFill>
                <a:latin typeface="Open Sans"/>
                <a:ea typeface="Open Sans"/>
                <a:cs typeface="Open Sans"/>
                <a:sym typeface="Open Sans"/>
              </a:defRPr>
            </a:lvl5pPr>
            <a:lvl6pPr indent="0" lvl="5" marL="0" algn="l">
              <a:spcBef>
                <a:spcPts val="0"/>
              </a:spcBef>
              <a:buNone/>
              <a:defRPr sz="1000">
                <a:solidFill>
                  <a:srgbClr val="191919"/>
                </a:solidFill>
                <a:latin typeface="Open Sans"/>
                <a:ea typeface="Open Sans"/>
                <a:cs typeface="Open Sans"/>
                <a:sym typeface="Open Sans"/>
              </a:defRPr>
            </a:lvl6pPr>
            <a:lvl7pPr indent="0" lvl="6" marL="0" algn="l">
              <a:spcBef>
                <a:spcPts val="0"/>
              </a:spcBef>
              <a:buNone/>
              <a:defRPr sz="1000">
                <a:solidFill>
                  <a:srgbClr val="191919"/>
                </a:solidFill>
                <a:latin typeface="Open Sans"/>
                <a:ea typeface="Open Sans"/>
                <a:cs typeface="Open Sans"/>
                <a:sym typeface="Open Sans"/>
              </a:defRPr>
            </a:lvl7pPr>
            <a:lvl8pPr indent="0" lvl="7" marL="0" algn="l">
              <a:spcBef>
                <a:spcPts val="0"/>
              </a:spcBef>
              <a:buNone/>
              <a:defRPr sz="1000">
                <a:solidFill>
                  <a:srgbClr val="191919"/>
                </a:solidFill>
                <a:latin typeface="Open Sans"/>
                <a:ea typeface="Open Sans"/>
                <a:cs typeface="Open Sans"/>
                <a:sym typeface="Open Sans"/>
              </a:defRPr>
            </a:lvl8pPr>
            <a:lvl9pPr indent="0" lvl="8" marL="0" algn="l">
              <a:spcBef>
                <a:spcPts val="0"/>
              </a:spcBef>
              <a:buNone/>
              <a:defRPr sz="1000">
                <a:solidFill>
                  <a:srgbClr val="191919"/>
                </a:solidFill>
                <a:latin typeface="Open Sans"/>
                <a:ea typeface="Open Sans"/>
                <a:cs typeface="Open Sans"/>
                <a:sym typeface="Open Sans"/>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ullscreen Content w/logos (gray)">
  <p:cSld name="Fullscreen Content w/logos (gray)">
    <p:spTree>
      <p:nvGrpSpPr>
        <p:cNvPr id="108" name="Shape 108"/>
        <p:cNvGrpSpPr/>
        <p:nvPr/>
      </p:nvGrpSpPr>
      <p:grpSpPr>
        <a:xfrm>
          <a:off x="0" y="0"/>
          <a:ext cx="0" cy="0"/>
          <a:chOff x="0" y="0"/>
          <a:chExt cx="0" cy="0"/>
        </a:xfrm>
      </p:grpSpPr>
      <p:sp>
        <p:nvSpPr>
          <p:cNvPr id="109" name="Google Shape;109;p15"/>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pic>
        <p:nvPicPr>
          <p:cNvPr id="110" name="Google Shape;110;p15"/>
          <p:cNvPicPr preferRelativeResize="0"/>
          <p:nvPr/>
        </p:nvPicPr>
        <p:blipFill rotWithShape="1">
          <a:blip r:embed="rId2">
            <a:alphaModFix/>
          </a:blip>
          <a:srcRect b="0" l="0" r="0" t="0"/>
          <a:stretch/>
        </p:blipFill>
        <p:spPr>
          <a:xfrm>
            <a:off x="128726" y="6243656"/>
            <a:ext cx="532863" cy="496858"/>
          </a:xfrm>
          <a:prstGeom prst="rect">
            <a:avLst/>
          </a:prstGeom>
          <a:noFill/>
          <a:ln>
            <a:noFill/>
          </a:ln>
        </p:spPr>
      </p:pic>
      <p:pic>
        <p:nvPicPr>
          <p:cNvPr id="111" name="Google Shape;111;p15"/>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112" name="Google Shape;112;p15"/>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113" name="Google Shape;113;p15"/>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114" name="Google Shape;114;p15"/>
          <p:cNvSpPr txBox="1"/>
          <p:nvPr>
            <p:ph idx="1" type="body"/>
          </p:nvPr>
        </p:nvSpPr>
        <p:spPr>
          <a:xfrm>
            <a:off x="128588" y="152400"/>
            <a:ext cx="8863012" cy="6091238"/>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ullscreen Content w/logos (white)">
  <p:cSld name="Fullscreen Content w/logos (white)">
    <p:spTree>
      <p:nvGrpSpPr>
        <p:cNvPr id="115" name="Shape 115"/>
        <p:cNvGrpSpPr/>
        <p:nvPr/>
      </p:nvGrpSpPr>
      <p:grpSpPr>
        <a:xfrm>
          <a:off x="0" y="0"/>
          <a:ext cx="0" cy="0"/>
          <a:chOff x="0" y="0"/>
          <a:chExt cx="0" cy="0"/>
        </a:xfrm>
      </p:grpSpPr>
      <p:pic>
        <p:nvPicPr>
          <p:cNvPr id="116" name="Google Shape;116;p16"/>
          <p:cNvPicPr preferRelativeResize="0"/>
          <p:nvPr/>
        </p:nvPicPr>
        <p:blipFill rotWithShape="1">
          <a:blip r:embed="rId2">
            <a:alphaModFix/>
          </a:blip>
          <a:srcRect b="0" l="0" r="0" t="0"/>
          <a:stretch/>
        </p:blipFill>
        <p:spPr>
          <a:xfrm>
            <a:off x="128726" y="6243656"/>
            <a:ext cx="532863" cy="496859"/>
          </a:xfrm>
          <a:prstGeom prst="rect">
            <a:avLst/>
          </a:prstGeom>
          <a:noFill/>
          <a:ln>
            <a:noFill/>
          </a:ln>
        </p:spPr>
      </p:pic>
      <p:pic>
        <p:nvPicPr>
          <p:cNvPr id="117" name="Google Shape;117;p16"/>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118" name="Google Shape;118;p16"/>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119" name="Google Shape;119;p16"/>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120" name="Google Shape;120;p16"/>
          <p:cNvSpPr txBox="1"/>
          <p:nvPr>
            <p:ph idx="1" type="body"/>
          </p:nvPr>
        </p:nvSpPr>
        <p:spPr>
          <a:xfrm>
            <a:off x="128588" y="152400"/>
            <a:ext cx="8863012" cy="6091238"/>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Fullscreen Content Only (white)">
  <p:cSld name="Fullscreen Content Only (white)">
    <p:spTree>
      <p:nvGrpSpPr>
        <p:cNvPr id="121" name="Shape 121"/>
        <p:cNvGrpSpPr/>
        <p:nvPr/>
      </p:nvGrpSpPr>
      <p:grpSpPr>
        <a:xfrm>
          <a:off x="0" y="0"/>
          <a:ext cx="0" cy="0"/>
          <a:chOff x="0" y="0"/>
          <a:chExt cx="0" cy="0"/>
        </a:xfrm>
      </p:grpSpPr>
      <p:sp>
        <p:nvSpPr>
          <p:cNvPr id="122" name="Google Shape;122;p17"/>
          <p:cNvSpPr txBox="1"/>
          <p:nvPr>
            <p:ph idx="1" type="body"/>
          </p:nvPr>
        </p:nvSpPr>
        <p:spPr>
          <a:xfrm>
            <a:off x="128588" y="152399"/>
            <a:ext cx="8863012" cy="6520307"/>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Logos" type="titleOnly">
  <p:cSld name="TITLE_ONLY">
    <p:spTree>
      <p:nvGrpSpPr>
        <p:cNvPr id="123" name="Shape 123"/>
        <p:cNvGrpSpPr/>
        <p:nvPr/>
      </p:nvGrpSpPr>
      <p:grpSpPr>
        <a:xfrm>
          <a:off x="0" y="0"/>
          <a:ext cx="0" cy="0"/>
          <a:chOff x="0" y="0"/>
          <a:chExt cx="0" cy="0"/>
        </a:xfrm>
      </p:grpSpPr>
      <p:sp>
        <p:nvSpPr>
          <p:cNvPr id="124" name="Google Shape;124;p18"/>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125" name="Google Shape;125;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126" name="Google Shape;126;p18"/>
          <p:cNvPicPr preferRelativeResize="0"/>
          <p:nvPr/>
        </p:nvPicPr>
        <p:blipFill rotWithShape="1">
          <a:blip r:embed="rId2">
            <a:alphaModFix/>
          </a:blip>
          <a:srcRect b="0" l="0" r="0" t="0"/>
          <a:stretch/>
        </p:blipFill>
        <p:spPr>
          <a:xfrm>
            <a:off x="128726" y="6243656"/>
            <a:ext cx="532863" cy="496858"/>
          </a:xfrm>
          <a:prstGeom prst="rect">
            <a:avLst/>
          </a:prstGeom>
          <a:noFill/>
          <a:ln>
            <a:noFill/>
          </a:ln>
        </p:spPr>
      </p:pic>
      <p:pic>
        <p:nvPicPr>
          <p:cNvPr id="127" name="Google Shape;127;p18"/>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128" name="Google Shape;128;p18"/>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129" name="Google Shape;129;p18"/>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 gray">
  <p:cSld name="Title on gray">
    <p:spTree>
      <p:nvGrpSpPr>
        <p:cNvPr id="130" name="Shape 130"/>
        <p:cNvGrpSpPr/>
        <p:nvPr/>
      </p:nvGrpSpPr>
      <p:grpSpPr>
        <a:xfrm>
          <a:off x="0" y="0"/>
          <a:ext cx="0" cy="0"/>
          <a:chOff x="0" y="0"/>
          <a:chExt cx="0" cy="0"/>
        </a:xfrm>
      </p:grpSpPr>
      <p:sp>
        <p:nvSpPr>
          <p:cNvPr id="131" name="Google Shape;131;p19"/>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132" name="Google Shape;132;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otally Blank (gray)">
  <p:cSld name="Totally Blank (gray)">
    <p:spTree>
      <p:nvGrpSpPr>
        <p:cNvPr id="133" name="Shape 133"/>
        <p:cNvGrpSpPr/>
        <p:nvPr/>
      </p:nvGrpSpPr>
      <p:grpSpPr>
        <a:xfrm>
          <a:off x="0" y="0"/>
          <a:ext cx="0" cy="0"/>
          <a:chOff x="0" y="0"/>
          <a:chExt cx="0" cy="0"/>
        </a:xfrm>
      </p:grpSpPr>
      <p:sp>
        <p:nvSpPr>
          <p:cNvPr id="134" name="Google Shape;134;p20"/>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bg>
      <p:bgPr>
        <a:solidFill>
          <a:schemeClr val="lt1"/>
        </a:solidFill>
      </p:bgPr>
    </p:bg>
    <p:spTree>
      <p:nvGrpSpPr>
        <p:cNvPr id="18" name="Shape 18"/>
        <p:cNvGrpSpPr/>
        <p:nvPr/>
      </p:nvGrpSpPr>
      <p:grpSpPr>
        <a:xfrm>
          <a:off x="0" y="0"/>
          <a:ext cx="0" cy="0"/>
          <a:chOff x="0" y="0"/>
          <a:chExt cx="0" cy="0"/>
        </a:xfrm>
      </p:grpSpPr>
      <p:sp>
        <p:nvSpPr>
          <p:cNvPr id="19" name="Google Shape;19;p3"/>
          <p:cNvSpPr txBox="1"/>
          <p:nvPr>
            <p:ph type="title"/>
          </p:nvPr>
        </p:nvSpPr>
        <p:spPr>
          <a:xfrm>
            <a:off x="457200" y="277327"/>
            <a:ext cx="8229600" cy="715962"/>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2800"/>
              <a:buFont typeface="Open Sans ExtraBold"/>
              <a:buNone/>
              <a:defRPr b="1" sz="2800">
                <a:solidFill>
                  <a:schemeClr val="accent1"/>
                </a:solidFill>
                <a:latin typeface="Open Sans ExtraBold"/>
                <a:ea typeface="Open Sans ExtraBold"/>
                <a:cs typeface="Open Sans ExtraBold"/>
                <a:sym typeface="Open Sans ExtraBold"/>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3"/>
          <p:cNvSpPr txBox="1"/>
          <p:nvPr>
            <p:ph idx="1" type="body"/>
          </p:nvPr>
        </p:nvSpPr>
        <p:spPr>
          <a:xfrm>
            <a:off x="457200" y="1338748"/>
            <a:ext cx="8229600" cy="4525963"/>
          </a:xfrm>
          <a:prstGeom prst="rect">
            <a:avLst/>
          </a:prstGeom>
          <a:noFill/>
          <a:ln>
            <a:noFill/>
          </a:ln>
        </p:spPr>
        <p:txBody>
          <a:bodyPr anchorCtr="0" anchor="t" bIns="45700" lIns="91425" spcFirstLastPara="1" rIns="91425" wrap="square" tIns="45700">
            <a:normAutofit/>
          </a:bodyPr>
          <a:lstStyle>
            <a:lvl1pPr indent="-228600" lvl="0" marL="457200" algn="l">
              <a:spcBef>
                <a:spcPts val="400"/>
              </a:spcBef>
              <a:spcAft>
                <a:spcPts val="0"/>
              </a:spcAft>
              <a:buClr>
                <a:schemeClr val="dk1"/>
              </a:buClr>
              <a:buSzPts val="2000"/>
              <a:buNone/>
              <a:defRPr b="1" sz="2000">
                <a:latin typeface="Open Sans"/>
                <a:ea typeface="Open Sans"/>
                <a:cs typeface="Open Sans"/>
                <a:sym typeface="Open Sans"/>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cxnSp>
        <p:nvCxnSpPr>
          <p:cNvPr id="21" name="Google Shape;21;p3"/>
          <p:cNvCxnSpPr/>
          <p:nvPr/>
        </p:nvCxnSpPr>
        <p:spPr>
          <a:xfrm>
            <a:off x="457200" y="1090001"/>
            <a:ext cx="8686800" cy="0"/>
          </a:xfrm>
          <a:prstGeom prst="straightConnector1">
            <a:avLst/>
          </a:prstGeom>
          <a:noFill/>
          <a:ln cap="flat" cmpd="sng" w="28575">
            <a:solidFill>
              <a:srgbClr val="2F006D"/>
            </a:solidFill>
            <a:prstDash val="solid"/>
            <a:round/>
            <a:headEnd len="sm" w="sm" type="none"/>
            <a:tailEnd len="sm" w="sm" type="none"/>
          </a:ln>
        </p:spPr>
      </p:cxnSp>
      <p:sp>
        <p:nvSpPr>
          <p:cNvPr id="22" name="Google Shape;22;p3"/>
          <p:cNvSpPr txBox="1"/>
          <p:nvPr/>
        </p:nvSpPr>
        <p:spPr>
          <a:xfrm>
            <a:off x="54864" y="6520875"/>
            <a:ext cx="402336" cy="24447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fld id="{00000000-1234-1234-1234-123412341234}" type="slidenum">
              <a:rPr lang="en-US" sz="1000">
                <a:solidFill>
                  <a:schemeClr val="accent1"/>
                </a:solidFill>
                <a:latin typeface="Open Sans"/>
                <a:ea typeface="Open Sans"/>
                <a:cs typeface="Open Sans"/>
                <a:sym typeface="Open Sans"/>
              </a:rPr>
              <a:t>‹#›</a:t>
            </a:fld>
            <a:endParaRPr sz="1000">
              <a:solidFill>
                <a:schemeClr val="accent1"/>
              </a:solidFill>
              <a:latin typeface="Open Sans"/>
              <a:ea typeface="Open Sans"/>
              <a:cs typeface="Open Sans"/>
              <a:sym typeface="Open Sans"/>
            </a:endParaRPr>
          </a:p>
        </p:txBody>
      </p:sp>
      <p:pic>
        <p:nvPicPr>
          <p:cNvPr id="23" name="Google Shape;23;p3"/>
          <p:cNvPicPr preferRelativeResize="0"/>
          <p:nvPr/>
        </p:nvPicPr>
        <p:blipFill rotWithShape="1">
          <a:blip r:embed="rId2">
            <a:alphaModFix/>
          </a:blip>
          <a:srcRect b="0" l="0" r="0" t="0"/>
          <a:stretch/>
        </p:blipFill>
        <p:spPr>
          <a:xfrm>
            <a:off x="0" y="6350924"/>
            <a:ext cx="9144000" cy="507076"/>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otally Blank (white)">
  <p:cSld name="Totally Blank (white)">
    <p:spTree>
      <p:nvGrpSpPr>
        <p:cNvPr id="135" name="Shape 135"/>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36" name="Shape 136"/>
        <p:cNvGrpSpPr/>
        <p:nvPr/>
      </p:nvGrpSpPr>
      <p:grpSpPr>
        <a:xfrm>
          <a:off x="0" y="0"/>
          <a:ext cx="0" cy="0"/>
          <a:chOff x="0" y="0"/>
          <a:chExt cx="0" cy="0"/>
        </a:xfrm>
      </p:grpSpPr>
      <p:sp>
        <p:nvSpPr>
          <p:cNvPr id="137" name="Google Shape;137;p22"/>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138" name="Google Shape;138;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9" name="Google Shape;139;p22"/>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pic>
        <p:nvPicPr>
          <p:cNvPr id="140" name="Google Shape;140;p22"/>
          <p:cNvPicPr preferRelativeResize="0"/>
          <p:nvPr/>
        </p:nvPicPr>
        <p:blipFill rotWithShape="1">
          <a:blip r:embed="rId2">
            <a:alphaModFix/>
          </a:blip>
          <a:srcRect b="0" l="0" r="0" t="0"/>
          <a:stretch/>
        </p:blipFill>
        <p:spPr>
          <a:xfrm>
            <a:off x="128726" y="6243656"/>
            <a:ext cx="532863" cy="496859"/>
          </a:xfrm>
          <a:prstGeom prst="rect">
            <a:avLst/>
          </a:prstGeom>
          <a:noFill/>
          <a:ln>
            <a:noFill/>
          </a:ln>
        </p:spPr>
      </p:pic>
      <p:pic>
        <p:nvPicPr>
          <p:cNvPr id="141" name="Google Shape;141;p22"/>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142" name="Google Shape;142;p22"/>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143" name="Google Shape;143;p22"/>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44" name="Shape 144"/>
        <p:cNvGrpSpPr/>
        <p:nvPr/>
      </p:nvGrpSpPr>
      <p:grpSpPr>
        <a:xfrm>
          <a:off x="0" y="0"/>
          <a:ext cx="0" cy="0"/>
          <a:chOff x="0" y="0"/>
          <a:chExt cx="0" cy="0"/>
        </a:xfrm>
      </p:grpSpPr>
      <p:sp>
        <p:nvSpPr>
          <p:cNvPr id="145" name="Google Shape;145;p23"/>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146" name="Google Shape;146;p23"/>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7" name="Google Shape;147;p23"/>
          <p:cNvSpPr txBox="1"/>
          <p:nvPr>
            <p:ph idx="1" type="body"/>
          </p:nvPr>
        </p:nvSpPr>
        <p:spPr>
          <a:xfrm rot="5400000">
            <a:off x="579438" y="228601"/>
            <a:ext cx="5851525" cy="5943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pic>
        <p:nvPicPr>
          <p:cNvPr id="148" name="Google Shape;148;p23"/>
          <p:cNvPicPr preferRelativeResize="0"/>
          <p:nvPr/>
        </p:nvPicPr>
        <p:blipFill rotWithShape="1">
          <a:blip r:embed="rId2">
            <a:alphaModFix/>
          </a:blip>
          <a:srcRect b="0" l="0" r="0" t="0"/>
          <a:stretch/>
        </p:blipFill>
        <p:spPr>
          <a:xfrm rot="5400000">
            <a:off x="124389" y="192254"/>
            <a:ext cx="532863" cy="496859"/>
          </a:xfrm>
          <a:prstGeom prst="rect">
            <a:avLst/>
          </a:prstGeom>
          <a:noFill/>
          <a:ln>
            <a:noFill/>
          </a:ln>
        </p:spPr>
      </p:pic>
      <p:pic>
        <p:nvPicPr>
          <p:cNvPr id="149" name="Google Shape;149;p23"/>
          <p:cNvPicPr preferRelativeResize="0"/>
          <p:nvPr/>
        </p:nvPicPr>
        <p:blipFill rotWithShape="1">
          <a:blip r:embed="rId3">
            <a:alphaModFix/>
          </a:blip>
          <a:srcRect b="0" l="0" r="0" t="0"/>
          <a:stretch/>
        </p:blipFill>
        <p:spPr>
          <a:xfrm rot="5400000">
            <a:off x="128726" y="6324600"/>
            <a:ext cx="481598" cy="324276"/>
          </a:xfrm>
          <a:prstGeom prst="rect">
            <a:avLst/>
          </a:prstGeom>
          <a:noFill/>
          <a:ln>
            <a:noFill/>
          </a:ln>
        </p:spPr>
      </p:pic>
      <p:sp>
        <p:nvSpPr>
          <p:cNvPr id="150" name="Google Shape;150;p23"/>
          <p:cNvSpPr txBox="1"/>
          <p:nvPr>
            <p:ph idx="12" type="sldNum"/>
          </p:nvPr>
        </p:nvSpPr>
        <p:spPr>
          <a:xfrm rot="5400000">
            <a:off x="113797" y="220663"/>
            <a:ext cx="381000"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151" name="Google Shape;151;p23"/>
          <p:cNvSpPr/>
          <p:nvPr/>
        </p:nvSpPr>
        <p:spPr>
          <a:xfrm rot="5400000">
            <a:off x="64725" y="6214780"/>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ubtitle, content">
  <p:cSld name="Title, subtitle, content">
    <p:bg>
      <p:bgPr>
        <a:solidFill>
          <a:schemeClr val="lt1"/>
        </a:solidFill>
      </p:bgPr>
    </p:bg>
    <p:spTree>
      <p:nvGrpSpPr>
        <p:cNvPr id="24" name="Shape 24"/>
        <p:cNvGrpSpPr/>
        <p:nvPr/>
      </p:nvGrpSpPr>
      <p:grpSpPr>
        <a:xfrm>
          <a:off x="0" y="0"/>
          <a:ext cx="0" cy="0"/>
          <a:chOff x="0" y="0"/>
          <a:chExt cx="0" cy="0"/>
        </a:xfrm>
      </p:grpSpPr>
      <p:sp>
        <p:nvSpPr>
          <p:cNvPr id="25" name="Google Shape;25;p4"/>
          <p:cNvSpPr txBox="1"/>
          <p:nvPr/>
        </p:nvSpPr>
        <p:spPr>
          <a:xfrm>
            <a:off x="54864" y="6520875"/>
            <a:ext cx="402336" cy="244475"/>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fld id="{00000000-1234-1234-1234-123412341234}" type="slidenum">
              <a:rPr lang="en-US" sz="1000">
                <a:solidFill>
                  <a:schemeClr val="accent1"/>
                </a:solidFill>
                <a:latin typeface="Open Sans"/>
                <a:ea typeface="Open Sans"/>
                <a:cs typeface="Open Sans"/>
                <a:sym typeface="Open Sans"/>
              </a:rPr>
              <a:t>‹#›</a:t>
            </a:fld>
            <a:endParaRPr sz="1000">
              <a:solidFill>
                <a:schemeClr val="accent1"/>
              </a:solidFill>
              <a:latin typeface="Open Sans"/>
              <a:ea typeface="Open Sans"/>
              <a:cs typeface="Open Sans"/>
              <a:sym typeface="Open Sans"/>
            </a:endParaRPr>
          </a:p>
        </p:txBody>
      </p:sp>
      <p:pic>
        <p:nvPicPr>
          <p:cNvPr id="26" name="Google Shape;26;p4"/>
          <p:cNvPicPr preferRelativeResize="0"/>
          <p:nvPr/>
        </p:nvPicPr>
        <p:blipFill rotWithShape="1">
          <a:blip r:embed="rId2">
            <a:alphaModFix/>
          </a:blip>
          <a:srcRect b="0" l="0" r="0" t="0"/>
          <a:stretch/>
        </p:blipFill>
        <p:spPr>
          <a:xfrm>
            <a:off x="0" y="6350924"/>
            <a:ext cx="9144000" cy="507076"/>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Title">
  <p:cSld name="Content with Title">
    <p:bg>
      <p:bgPr>
        <a:solidFill>
          <a:schemeClr val="lt1"/>
        </a:solidFill>
      </p:bgPr>
    </p:bg>
    <p:spTree>
      <p:nvGrpSpPr>
        <p:cNvPr id="27" name="Shape 27"/>
        <p:cNvGrpSpPr/>
        <p:nvPr/>
      </p:nvGrpSpPr>
      <p:grpSpPr>
        <a:xfrm>
          <a:off x="0" y="0"/>
          <a:ext cx="0" cy="0"/>
          <a:chOff x="0" y="0"/>
          <a:chExt cx="0" cy="0"/>
        </a:xfrm>
      </p:grpSpPr>
      <p:pic>
        <p:nvPicPr>
          <p:cNvPr id="28" name="Google Shape;28;p5"/>
          <p:cNvPicPr preferRelativeResize="0"/>
          <p:nvPr/>
        </p:nvPicPr>
        <p:blipFill rotWithShape="1">
          <a:blip r:embed="rId2">
            <a:alphaModFix/>
          </a:blip>
          <a:srcRect b="0" l="0" r="0" t="0"/>
          <a:stretch/>
        </p:blipFill>
        <p:spPr>
          <a:xfrm>
            <a:off x="128726" y="6243656"/>
            <a:ext cx="532863" cy="496858"/>
          </a:xfrm>
          <a:prstGeom prst="rect">
            <a:avLst/>
          </a:prstGeom>
          <a:noFill/>
          <a:ln>
            <a:noFill/>
          </a:ln>
        </p:spPr>
      </p:pic>
      <p:sp>
        <p:nvSpPr>
          <p:cNvPr id="29" name="Google Shape;29;p5"/>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structors and Thank you">
  <p:cSld name="Instructors and Thank you">
    <p:spTree>
      <p:nvGrpSpPr>
        <p:cNvPr id="30" name="Shape 30"/>
        <p:cNvGrpSpPr/>
        <p:nvPr/>
      </p:nvGrpSpPr>
      <p:grpSpPr>
        <a:xfrm>
          <a:off x="0" y="0"/>
          <a:ext cx="0" cy="0"/>
          <a:chOff x="0" y="0"/>
          <a:chExt cx="0" cy="0"/>
        </a:xfrm>
      </p:grpSpPr>
      <p:sp>
        <p:nvSpPr>
          <p:cNvPr id="31" name="Google Shape;31;p6"/>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32" name="Google Shape;32;p6"/>
          <p:cNvSpPr txBox="1"/>
          <p:nvPr>
            <p:ph type="title"/>
          </p:nvPr>
        </p:nvSpPr>
        <p:spPr>
          <a:xfrm>
            <a:off x="457200" y="1447800"/>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6"/>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pic>
        <p:nvPicPr>
          <p:cNvPr id="34" name="Google Shape;34;p6"/>
          <p:cNvPicPr preferRelativeResize="0"/>
          <p:nvPr/>
        </p:nvPicPr>
        <p:blipFill rotWithShape="1">
          <a:blip r:embed="rId2">
            <a:alphaModFix/>
          </a:blip>
          <a:srcRect b="0" l="0" r="0" t="0"/>
          <a:stretch/>
        </p:blipFill>
        <p:spPr>
          <a:xfrm>
            <a:off x="128726" y="6243656"/>
            <a:ext cx="532863" cy="496859"/>
          </a:xfrm>
          <a:prstGeom prst="rect">
            <a:avLst/>
          </a:prstGeom>
          <a:noFill/>
          <a:ln>
            <a:noFill/>
          </a:ln>
        </p:spPr>
      </p:pic>
      <p:pic>
        <p:nvPicPr>
          <p:cNvPr id="35" name="Google Shape;35;p6"/>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36" name="Google Shape;36;p6"/>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37" name="Google Shape;37;p6"/>
          <p:cNvSpPr txBox="1"/>
          <p:nvPr>
            <p:ph idx="1" type="body"/>
          </p:nvPr>
        </p:nvSpPr>
        <p:spPr>
          <a:xfrm>
            <a:off x="838200" y="2819400"/>
            <a:ext cx="7543800" cy="27432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ay Section Header">
  <p:cSld name="Gray Section Header">
    <p:bg>
      <p:bgPr>
        <a:solidFill>
          <a:srgbClr val="BFBFBF"/>
        </a:solidFill>
      </p:bgPr>
    </p:bg>
    <p:spTree>
      <p:nvGrpSpPr>
        <p:cNvPr id="38" name="Shape 38"/>
        <p:cNvGrpSpPr/>
        <p:nvPr/>
      </p:nvGrpSpPr>
      <p:grpSpPr>
        <a:xfrm>
          <a:off x="0" y="0"/>
          <a:ext cx="0" cy="0"/>
          <a:chOff x="0" y="0"/>
          <a:chExt cx="0" cy="0"/>
        </a:xfrm>
      </p:grpSpPr>
      <p:sp>
        <p:nvSpPr>
          <p:cNvPr id="39" name="Google Shape;39;p7"/>
          <p:cNvSpPr/>
          <p:nvPr/>
        </p:nvSpPr>
        <p:spPr>
          <a:xfrm>
            <a:off x="609600" y="2582678"/>
            <a:ext cx="8382000" cy="1524000"/>
          </a:xfrm>
          <a:custGeom>
            <a:rect b="b" l="l" r="r" t="t"/>
            <a:pathLst>
              <a:path extrusionOk="0" h="1676400" w="7848600">
                <a:moveTo>
                  <a:pt x="0" y="0"/>
                </a:moveTo>
                <a:lnTo>
                  <a:pt x="7848600" y="0"/>
                </a:lnTo>
                <a:lnTo>
                  <a:pt x="7200530" y="1667522"/>
                </a:lnTo>
                <a:lnTo>
                  <a:pt x="0" y="1676400"/>
                </a:lnTo>
                <a:lnTo>
                  <a:pt x="0"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40" name="Google Shape;40;p7"/>
          <p:cNvSpPr txBox="1"/>
          <p:nvPr>
            <p:ph idx="1" type="subTitle"/>
          </p:nvPr>
        </p:nvSpPr>
        <p:spPr>
          <a:xfrm>
            <a:off x="228600" y="4265676"/>
            <a:ext cx="7391400" cy="685800"/>
          </a:xfrm>
          <a:prstGeom prst="rect">
            <a:avLst/>
          </a:prstGeom>
          <a:noFill/>
          <a:ln>
            <a:noFill/>
          </a:ln>
        </p:spPr>
        <p:txBody>
          <a:bodyPr anchorCtr="0" anchor="t" bIns="45700" lIns="91425" spcFirstLastPara="1" rIns="91425" wrap="square" tIns="45700">
            <a:normAutofit/>
          </a:bodyPr>
          <a:lstStyle>
            <a:lvl1pPr lvl="0" algn="l">
              <a:spcBef>
                <a:spcPts val="560"/>
              </a:spcBef>
              <a:spcAft>
                <a:spcPts val="0"/>
              </a:spcAft>
              <a:buClr>
                <a:srgbClr val="191919"/>
              </a:buClr>
              <a:buSzPts val="2800"/>
              <a:buNone/>
              <a:defRPr sz="2800">
                <a:solidFill>
                  <a:srgbClr val="191919"/>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41" name="Google Shape;41;p7"/>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42" name="Google Shape;42;p7"/>
          <p:cNvSpPr txBox="1"/>
          <p:nvPr>
            <p:ph type="title"/>
          </p:nvPr>
        </p:nvSpPr>
        <p:spPr>
          <a:xfrm>
            <a:off x="312864" y="2438400"/>
            <a:ext cx="7391400" cy="15240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2"/>
              </a:buClr>
              <a:buSzPts val="5400"/>
              <a:buFont typeface="Arial Black"/>
              <a:buNone/>
              <a:defRPr b="1" sz="5400" cap="none">
                <a:solidFill>
                  <a:schemeClr val="lt2"/>
                </a:solidFill>
                <a:latin typeface="Arial Black"/>
                <a:ea typeface="Arial Black"/>
                <a:cs typeface="Arial Black"/>
                <a:sym typeface="Arial Black"/>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Content" type="twoObj">
  <p:cSld name="TWO_OBJECTS">
    <p:spTree>
      <p:nvGrpSpPr>
        <p:cNvPr id="43" name="Shape 43"/>
        <p:cNvGrpSpPr/>
        <p:nvPr/>
      </p:nvGrpSpPr>
      <p:grpSpPr>
        <a:xfrm>
          <a:off x="0" y="0"/>
          <a:ext cx="0" cy="0"/>
          <a:chOff x="0" y="0"/>
          <a:chExt cx="0" cy="0"/>
        </a:xfrm>
      </p:grpSpPr>
      <p:sp>
        <p:nvSpPr>
          <p:cNvPr id="44" name="Google Shape;44;p8"/>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45" name="Google Shape;45;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8"/>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7" name="Google Shape;47;p8"/>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pic>
        <p:nvPicPr>
          <p:cNvPr id="48" name="Google Shape;48;p8"/>
          <p:cNvPicPr preferRelativeResize="0"/>
          <p:nvPr/>
        </p:nvPicPr>
        <p:blipFill rotWithShape="1">
          <a:blip r:embed="rId2">
            <a:alphaModFix/>
          </a:blip>
          <a:srcRect b="0" l="0" r="0" t="0"/>
          <a:stretch/>
        </p:blipFill>
        <p:spPr>
          <a:xfrm>
            <a:off x="128726" y="6243656"/>
            <a:ext cx="532863" cy="496858"/>
          </a:xfrm>
          <a:prstGeom prst="rect">
            <a:avLst/>
          </a:prstGeom>
          <a:noFill/>
          <a:ln>
            <a:noFill/>
          </a:ln>
        </p:spPr>
      </p:pic>
      <p:pic>
        <p:nvPicPr>
          <p:cNvPr id="49" name="Google Shape;49;p8"/>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50" name="Google Shape;50;p8"/>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51" name="Google Shape;51;p8"/>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stacked content">
  <p:cSld name="2 stacked content">
    <p:spTree>
      <p:nvGrpSpPr>
        <p:cNvPr id="52" name="Shape 52"/>
        <p:cNvGrpSpPr/>
        <p:nvPr/>
      </p:nvGrpSpPr>
      <p:grpSpPr>
        <a:xfrm>
          <a:off x="0" y="0"/>
          <a:ext cx="0" cy="0"/>
          <a:chOff x="0" y="0"/>
          <a:chExt cx="0" cy="0"/>
        </a:xfrm>
      </p:grpSpPr>
      <p:sp>
        <p:nvSpPr>
          <p:cNvPr id="53" name="Google Shape;53;p9"/>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54" name="Google Shape;54;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9"/>
          <p:cNvSpPr txBox="1"/>
          <p:nvPr>
            <p:ph idx="1" type="body"/>
          </p:nvPr>
        </p:nvSpPr>
        <p:spPr>
          <a:xfrm>
            <a:off x="457200" y="1600201"/>
            <a:ext cx="8229600" cy="2133600"/>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56" name="Google Shape;56;p9"/>
          <p:cNvSpPr txBox="1"/>
          <p:nvPr>
            <p:ph idx="2" type="body"/>
          </p:nvPr>
        </p:nvSpPr>
        <p:spPr>
          <a:xfrm>
            <a:off x="457200" y="3733801"/>
            <a:ext cx="8229600" cy="2392362"/>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pic>
        <p:nvPicPr>
          <p:cNvPr id="57" name="Google Shape;57;p9"/>
          <p:cNvPicPr preferRelativeResize="0"/>
          <p:nvPr/>
        </p:nvPicPr>
        <p:blipFill rotWithShape="1">
          <a:blip r:embed="rId2">
            <a:alphaModFix/>
          </a:blip>
          <a:srcRect b="0" l="0" r="0" t="0"/>
          <a:stretch/>
        </p:blipFill>
        <p:spPr>
          <a:xfrm>
            <a:off x="128726" y="6243656"/>
            <a:ext cx="532863" cy="496858"/>
          </a:xfrm>
          <a:prstGeom prst="rect">
            <a:avLst/>
          </a:prstGeom>
          <a:noFill/>
          <a:ln>
            <a:noFill/>
          </a:ln>
        </p:spPr>
      </p:pic>
      <p:pic>
        <p:nvPicPr>
          <p:cNvPr id="58" name="Google Shape;58;p9"/>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59" name="Google Shape;59;p9"/>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60" name="Google Shape;60;p9"/>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Content with Titles" type="twoTxTwoObj">
  <p:cSld name="TWO_OBJECTS_WITH_TEXT">
    <p:spTree>
      <p:nvGrpSpPr>
        <p:cNvPr id="61" name="Shape 61"/>
        <p:cNvGrpSpPr/>
        <p:nvPr/>
      </p:nvGrpSpPr>
      <p:grpSpPr>
        <a:xfrm>
          <a:off x="0" y="0"/>
          <a:ext cx="0" cy="0"/>
          <a:chOff x="0" y="0"/>
          <a:chExt cx="0" cy="0"/>
        </a:xfrm>
      </p:grpSpPr>
      <p:sp>
        <p:nvSpPr>
          <p:cNvPr id="62" name="Google Shape;62;p10"/>
          <p:cNvSpPr/>
          <p:nvPr/>
        </p:nvSpPr>
        <p:spPr>
          <a:xfrm>
            <a:off x="128726" y="152400"/>
            <a:ext cx="8862874" cy="6588116"/>
          </a:xfrm>
          <a:prstGeom prst="rect">
            <a:avLst/>
          </a:prstGeom>
          <a:solidFill>
            <a:srgbClr val="DBDA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
        <p:nvSpPr>
          <p:cNvPr id="63" name="Google Shape;63;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Open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4" name="Google Shape;64;p10"/>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65" name="Google Shape;65;p10"/>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66" name="Google Shape;66;p10"/>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67" name="Google Shape;67;p10"/>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pic>
        <p:nvPicPr>
          <p:cNvPr id="68" name="Google Shape;68;p10"/>
          <p:cNvPicPr preferRelativeResize="0"/>
          <p:nvPr/>
        </p:nvPicPr>
        <p:blipFill rotWithShape="1">
          <a:blip r:embed="rId2">
            <a:alphaModFix/>
          </a:blip>
          <a:srcRect b="0" l="0" r="0" t="0"/>
          <a:stretch/>
        </p:blipFill>
        <p:spPr>
          <a:xfrm>
            <a:off x="128726" y="6243656"/>
            <a:ext cx="532863" cy="496858"/>
          </a:xfrm>
          <a:prstGeom prst="rect">
            <a:avLst/>
          </a:prstGeom>
          <a:noFill/>
          <a:ln>
            <a:noFill/>
          </a:ln>
        </p:spPr>
      </p:pic>
      <p:pic>
        <p:nvPicPr>
          <p:cNvPr id="69" name="Google Shape;69;p10"/>
          <p:cNvPicPr preferRelativeResize="0"/>
          <p:nvPr/>
        </p:nvPicPr>
        <p:blipFill rotWithShape="1">
          <a:blip r:embed="rId3">
            <a:alphaModFix/>
          </a:blip>
          <a:srcRect b="0" l="0" r="0" t="0"/>
          <a:stretch/>
        </p:blipFill>
        <p:spPr>
          <a:xfrm>
            <a:off x="8510002" y="6324600"/>
            <a:ext cx="481598" cy="324276"/>
          </a:xfrm>
          <a:prstGeom prst="rect">
            <a:avLst/>
          </a:prstGeom>
          <a:noFill/>
          <a:ln>
            <a:noFill/>
          </a:ln>
        </p:spPr>
      </p:pic>
      <p:sp>
        <p:nvSpPr>
          <p:cNvPr id="70" name="Google Shape;70;p10"/>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
        <p:nvSpPr>
          <p:cNvPr id="71" name="Google Shape;71;p10"/>
          <p:cNvSpPr/>
          <p:nvPr/>
        </p:nvSpPr>
        <p:spPr>
          <a:xfrm>
            <a:off x="8382000" y="6289685"/>
            <a:ext cx="609600" cy="415915"/>
          </a:xfrm>
          <a:prstGeom prst="rect">
            <a:avLst/>
          </a:prstGeom>
          <a:solidFill>
            <a:srgbClr val="DBDADA">
              <a:alpha val="3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Open Sans"/>
              <a:ea typeface="Open Sans"/>
              <a:cs typeface="Open Sans"/>
              <a:sym typeface="Open Sans"/>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11" Type="http://schemas.openxmlformats.org/officeDocument/2006/relationships/slideLayout" Target="../slideLayouts/slideLayout11.xml"/><Relationship Id="rId22" Type="http://schemas.openxmlformats.org/officeDocument/2006/relationships/slideLayout" Target="../slideLayouts/slideLayout22.xml"/><Relationship Id="rId10" Type="http://schemas.openxmlformats.org/officeDocument/2006/relationships/slideLayout" Target="../slideLayouts/slideLayout10.xml"/><Relationship Id="rId21" Type="http://schemas.openxmlformats.org/officeDocument/2006/relationships/slideLayout" Target="../slideLayouts/slideLayout2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2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Open Sans"/>
              <a:buNone/>
              <a:defRPr b="1" i="0" sz="4400" u="none" cap="none" strike="noStrike">
                <a:solidFill>
                  <a:schemeClr val="dk1"/>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Open Sans"/>
                <a:ea typeface="Open Sans"/>
                <a:cs typeface="Open Sans"/>
                <a:sym typeface="Open Sans"/>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Open Sans"/>
                <a:ea typeface="Open Sans"/>
                <a:cs typeface="Open Sans"/>
                <a:sym typeface="Open Sans"/>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Open Sans"/>
                <a:ea typeface="Open Sans"/>
                <a:cs typeface="Open Sans"/>
                <a:sym typeface="Open Sans"/>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Open Sans"/>
                <a:ea typeface="Open Sans"/>
                <a:cs typeface="Open Sans"/>
                <a:sym typeface="Open Sans"/>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2" type="sldNum"/>
          </p:nvPr>
        </p:nvSpPr>
        <p:spPr>
          <a:xfrm>
            <a:off x="91440" y="6428232"/>
            <a:ext cx="402336" cy="244475"/>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1000" u="none" cap="none" strike="noStrike">
                <a:solidFill>
                  <a:srgbClr val="191919"/>
                </a:solidFill>
                <a:latin typeface="Open Sans"/>
                <a:ea typeface="Open Sans"/>
                <a:cs typeface="Open Sans"/>
                <a:sym typeface="Open Sans"/>
              </a:defRPr>
            </a:lvl1pPr>
            <a:lvl2pPr indent="0" lvl="1" marL="0" marR="0" rtl="0" algn="l">
              <a:spcBef>
                <a:spcPts val="0"/>
              </a:spcBef>
              <a:buNone/>
              <a:defRPr b="0" i="0" sz="1000" u="none" cap="none" strike="noStrike">
                <a:solidFill>
                  <a:srgbClr val="191919"/>
                </a:solidFill>
                <a:latin typeface="Open Sans"/>
                <a:ea typeface="Open Sans"/>
                <a:cs typeface="Open Sans"/>
                <a:sym typeface="Open Sans"/>
              </a:defRPr>
            </a:lvl2pPr>
            <a:lvl3pPr indent="0" lvl="2" marL="0" marR="0" rtl="0" algn="l">
              <a:spcBef>
                <a:spcPts val="0"/>
              </a:spcBef>
              <a:buNone/>
              <a:defRPr b="0" i="0" sz="1000" u="none" cap="none" strike="noStrike">
                <a:solidFill>
                  <a:srgbClr val="191919"/>
                </a:solidFill>
                <a:latin typeface="Open Sans"/>
                <a:ea typeface="Open Sans"/>
                <a:cs typeface="Open Sans"/>
                <a:sym typeface="Open Sans"/>
              </a:defRPr>
            </a:lvl3pPr>
            <a:lvl4pPr indent="0" lvl="3" marL="0" marR="0" rtl="0" algn="l">
              <a:spcBef>
                <a:spcPts val="0"/>
              </a:spcBef>
              <a:buNone/>
              <a:defRPr b="0" i="0" sz="1000" u="none" cap="none" strike="noStrike">
                <a:solidFill>
                  <a:srgbClr val="191919"/>
                </a:solidFill>
                <a:latin typeface="Open Sans"/>
                <a:ea typeface="Open Sans"/>
                <a:cs typeface="Open Sans"/>
                <a:sym typeface="Open Sans"/>
              </a:defRPr>
            </a:lvl4pPr>
            <a:lvl5pPr indent="0" lvl="4" marL="0" marR="0" rtl="0" algn="l">
              <a:spcBef>
                <a:spcPts val="0"/>
              </a:spcBef>
              <a:buNone/>
              <a:defRPr b="0" i="0" sz="1000" u="none" cap="none" strike="noStrike">
                <a:solidFill>
                  <a:srgbClr val="191919"/>
                </a:solidFill>
                <a:latin typeface="Open Sans"/>
                <a:ea typeface="Open Sans"/>
                <a:cs typeface="Open Sans"/>
                <a:sym typeface="Open Sans"/>
              </a:defRPr>
            </a:lvl5pPr>
            <a:lvl6pPr indent="0" lvl="5" marL="0" marR="0" rtl="0" algn="l">
              <a:spcBef>
                <a:spcPts val="0"/>
              </a:spcBef>
              <a:buNone/>
              <a:defRPr b="0" i="0" sz="1000" u="none" cap="none" strike="noStrike">
                <a:solidFill>
                  <a:srgbClr val="191919"/>
                </a:solidFill>
                <a:latin typeface="Open Sans"/>
                <a:ea typeface="Open Sans"/>
                <a:cs typeface="Open Sans"/>
                <a:sym typeface="Open Sans"/>
              </a:defRPr>
            </a:lvl6pPr>
            <a:lvl7pPr indent="0" lvl="6" marL="0" marR="0" rtl="0" algn="l">
              <a:spcBef>
                <a:spcPts val="0"/>
              </a:spcBef>
              <a:buNone/>
              <a:defRPr b="0" i="0" sz="1000" u="none" cap="none" strike="noStrike">
                <a:solidFill>
                  <a:srgbClr val="191919"/>
                </a:solidFill>
                <a:latin typeface="Open Sans"/>
                <a:ea typeface="Open Sans"/>
                <a:cs typeface="Open Sans"/>
                <a:sym typeface="Open Sans"/>
              </a:defRPr>
            </a:lvl7pPr>
            <a:lvl8pPr indent="0" lvl="7" marL="0" marR="0" rtl="0" algn="l">
              <a:spcBef>
                <a:spcPts val="0"/>
              </a:spcBef>
              <a:buNone/>
              <a:defRPr b="0" i="0" sz="1000" u="none" cap="none" strike="noStrike">
                <a:solidFill>
                  <a:srgbClr val="191919"/>
                </a:solidFill>
                <a:latin typeface="Open Sans"/>
                <a:ea typeface="Open Sans"/>
                <a:cs typeface="Open Sans"/>
                <a:sym typeface="Open Sans"/>
              </a:defRPr>
            </a:lvl8pPr>
            <a:lvl9pPr indent="0" lvl="8" marL="0" marR="0" rtl="0" algn="l">
              <a:spcBef>
                <a:spcPts val="0"/>
              </a:spcBef>
              <a:buNone/>
              <a:defRPr b="0" i="0" sz="1000" u="none" cap="none" strike="noStrike">
                <a:solidFill>
                  <a:srgbClr val="191919"/>
                </a:solidFill>
                <a:latin typeface="Open Sans"/>
                <a:ea typeface="Open Sans"/>
                <a:cs typeface="Open Sans"/>
                <a:sym typeface="Open Sans"/>
              </a:defRPr>
            </a:lvl9pPr>
          </a:lstStyle>
          <a:p>
            <a:pPr indent="0" lvl="0" marL="0" rtl="0" algn="l">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certificateresearchadmin-uwashington.talentlms.com/plus/catalo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certificateresearchadmin-uwashington.talentlms.com/plus/catalo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teams.microsoft.com/l/team/19%3AfNKe4t05H9hPSGJf7qS_R0BWCqQTJaL29Qm2gVeHTpU1%40thread.tacv2/conversations?groupId=6c6ec82c-1b0e-4db9-b14b-539e51527629&amp;tenantId=f6b6dd5b-f02f-441a-99a0-162ac5060bd2" TargetMode="External"/><Relationship Id="rId4" Type="http://schemas.openxmlformats.org/officeDocument/2006/relationships/hyperlink" Target="https://www.washington.edu/research/training/core/communities/community-of-practice-for-research-administrators-copra/"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urldefense.com/v3/__https:/forms.cloud.microsoft/r/Fw2Aut4HXn__;!!K-Hz7m0Vt54!iYCz7J6bSlJurXMZiy0IuEAcKV7tnSNNA9WGm3W_3950J_9lzEC_Mc2j8Tu29nGxYkIor_PfmBoTT_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4"/>
          <p:cNvSpPr txBox="1"/>
          <p:nvPr/>
        </p:nvSpPr>
        <p:spPr>
          <a:xfrm>
            <a:off x="609600" y="383256"/>
            <a:ext cx="2362200"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000" u="none" cap="none" strike="noStrike">
                <a:solidFill>
                  <a:schemeClr val="lt1"/>
                </a:solidFill>
                <a:latin typeface="Open Sans ExtraBold"/>
                <a:ea typeface="Open Sans ExtraBold"/>
                <a:cs typeface="Open Sans ExtraBold"/>
                <a:sym typeface="Open Sans ExtraBold"/>
              </a:rPr>
              <a:t>MRAM UPDATE</a:t>
            </a:r>
            <a:endParaRPr/>
          </a:p>
        </p:txBody>
      </p:sp>
      <p:pic>
        <p:nvPicPr>
          <p:cNvPr descr="A yellow Collaborative for Research Education (CORE), University of Washington program logo." id="158" name="Google Shape;158;p24"/>
          <p:cNvPicPr preferRelativeResize="0"/>
          <p:nvPr/>
        </p:nvPicPr>
        <p:blipFill rotWithShape="1">
          <a:blip r:embed="rId3">
            <a:alphaModFix/>
          </a:blip>
          <a:srcRect b="0" l="0" r="0" t="0"/>
          <a:stretch/>
        </p:blipFill>
        <p:spPr>
          <a:xfrm>
            <a:off x="484752" y="1234461"/>
            <a:ext cx="3048000" cy="855095"/>
          </a:xfrm>
          <a:prstGeom prst="rect">
            <a:avLst/>
          </a:prstGeom>
          <a:noFill/>
          <a:ln>
            <a:noFill/>
          </a:ln>
        </p:spPr>
      </p:pic>
      <p:sp>
        <p:nvSpPr>
          <p:cNvPr id="159" name="Google Shape;159;p24"/>
          <p:cNvSpPr txBox="1"/>
          <p:nvPr>
            <p:ph type="title"/>
          </p:nvPr>
        </p:nvSpPr>
        <p:spPr>
          <a:xfrm>
            <a:off x="617308" y="2089556"/>
            <a:ext cx="5830887" cy="1362075"/>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chemeClr val="accent1"/>
              </a:buClr>
              <a:buSzPts val="3600"/>
              <a:buFont typeface="Open Sans ExtraBold"/>
              <a:buNone/>
            </a:pPr>
            <a:r>
              <a:rPr lang="en-US">
                <a:latin typeface="Open Sans ExtraBold"/>
                <a:ea typeface="Open Sans ExtraBold"/>
                <a:cs typeface="Open Sans ExtraBold"/>
                <a:sym typeface="Open Sans ExtraBold"/>
              </a:rPr>
              <a:t>NEW INITIATIVE</a:t>
            </a:r>
            <a:endParaRPr/>
          </a:p>
        </p:txBody>
      </p:sp>
      <p:sp>
        <p:nvSpPr>
          <p:cNvPr id="160" name="Google Shape;160;p24"/>
          <p:cNvSpPr txBox="1"/>
          <p:nvPr>
            <p:ph idx="1" type="body"/>
          </p:nvPr>
        </p:nvSpPr>
        <p:spPr>
          <a:xfrm>
            <a:off x="609600" y="3667540"/>
            <a:ext cx="6814930" cy="1144304"/>
          </a:xfrm>
          <a:prstGeom prst="rect">
            <a:avLst/>
          </a:prstGeom>
          <a:noFill/>
          <a:ln>
            <a:noFill/>
          </a:ln>
        </p:spPr>
        <p:txBody>
          <a:bodyPr anchorCtr="0" anchor="t" bIns="45700" lIns="91425" spcFirstLastPara="1" rIns="91425" wrap="square" tIns="45700">
            <a:normAutofit fontScale="92500"/>
          </a:bodyPr>
          <a:lstStyle/>
          <a:p>
            <a:pPr indent="0" lvl="0" marL="0" rtl="0" algn="l">
              <a:spcBef>
                <a:spcPts val="0"/>
              </a:spcBef>
              <a:spcAft>
                <a:spcPts val="0"/>
              </a:spcAft>
              <a:buClr>
                <a:srgbClr val="262626"/>
              </a:buClr>
              <a:buSzPct val="100000"/>
              <a:buNone/>
            </a:pPr>
            <a:r>
              <a:rPr lang="en-US" sz="1800"/>
              <a:t>Stephanie McConnel, Senior Grant Manager, CSE</a:t>
            </a:r>
            <a:endParaRPr/>
          </a:p>
          <a:p>
            <a:pPr indent="0" lvl="0" marL="0" rtl="0" algn="l">
              <a:spcBef>
                <a:spcPts val="333"/>
              </a:spcBef>
              <a:spcAft>
                <a:spcPts val="0"/>
              </a:spcAft>
              <a:buClr>
                <a:srgbClr val="262626"/>
              </a:buClr>
              <a:buSzPct val="100000"/>
              <a:buNone/>
            </a:pPr>
            <a:r>
              <a:rPr lang="en-US" sz="1800"/>
              <a:t>Chelsea Musick, Director of Research Administration, COEd</a:t>
            </a:r>
            <a:endParaRPr/>
          </a:p>
          <a:p>
            <a:pPr indent="0" lvl="0" marL="0" rtl="0" algn="l">
              <a:spcBef>
                <a:spcPts val="333"/>
              </a:spcBef>
              <a:spcAft>
                <a:spcPts val="0"/>
              </a:spcAft>
              <a:buClr>
                <a:srgbClr val="262626"/>
              </a:buClr>
              <a:buSzPct val="100000"/>
              <a:buNone/>
            </a:pPr>
            <a:r>
              <a:rPr lang="en-US" sz="1800"/>
              <a:t>Laurie Stephan, Associate Director for Learning, ORC</a:t>
            </a:r>
            <a:endParaRPr/>
          </a:p>
        </p:txBody>
      </p:sp>
      <p:cxnSp>
        <p:nvCxnSpPr>
          <p:cNvPr id="161" name="Google Shape;161;p24"/>
          <p:cNvCxnSpPr/>
          <p:nvPr/>
        </p:nvCxnSpPr>
        <p:spPr>
          <a:xfrm>
            <a:off x="609600" y="4800600"/>
            <a:ext cx="8686800" cy="0"/>
          </a:xfrm>
          <a:prstGeom prst="straightConnector1">
            <a:avLst/>
          </a:prstGeom>
          <a:noFill/>
          <a:ln cap="flat" cmpd="sng" w="28575">
            <a:solidFill>
              <a:srgbClr val="2F006D"/>
            </a:solidFill>
            <a:prstDash val="solid"/>
            <a:round/>
            <a:headEnd len="sm" w="sm" type="none"/>
            <a:tailEnd len="sm" w="sm" type="none"/>
          </a:ln>
        </p:spPr>
      </p:cxnSp>
      <p:sp>
        <p:nvSpPr>
          <p:cNvPr id="162" name="Google Shape;162;p24"/>
          <p:cNvSpPr txBox="1"/>
          <p:nvPr>
            <p:ph idx="10" type="dt"/>
          </p:nvPr>
        </p:nvSpPr>
        <p:spPr>
          <a:xfrm>
            <a:off x="0" y="6477000"/>
            <a:ext cx="914400" cy="24447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000">
                <a:solidFill>
                  <a:schemeClr val="dk1"/>
                </a:solidFill>
                <a:latin typeface="Open Sans"/>
                <a:ea typeface="Open Sans"/>
                <a:cs typeface="Open Sans"/>
                <a:sym typeface="Open Sans"/>
              </a:rPr>
              <a:t>May 2025</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5"/>
          <p:cNvSpPr txBox="1"/>
          <p:nvPr>
            <p:ph idx="4294967295" type="title"/>
          </p:nvPr>
        </p:nvSpPr>
        <p:spPr>
          <a:xfrm>
            <a:off x="457200" y="30798"/>
            <a:ext cx="8229600" cy="792158"/>
          </a:xfrm>
          <a:prstGeom prst="rect">
            <a:avLst/>
          </a:prstGeom>
          <a:noFill/>
          <a:ln>
            <a:noFill/>
          </a:ln>
        </p:spPr>
        <p:txBody>
          <a:bodyPr anchorCtr="0" anchor="t" bIns="45700" lIns="91425" spcFirstLastPara="1" rIns="91425" wrap="square" tIns="45700">
            <a:normAutofit fontScale="97500"/>
          </a:bodyPr>
          <a:lstStyle/>
          <a:p>
            <a:pPr indent="0" lvl="0" marL="0" marR="0" rtl="0" algn="l">
              <a:lnSpc>
                <a:spcPct val="100000"/>
              </a:lnSpc>
              <a:spcBef>
                <a:spcPts val="0"/>
              </a:spcBef>
              <a:spcAft>
                <a:spcPts val="0"/>
              </a:spcAft>
              <a:buClr>
                <a:schemeClr val="accent1"/>
              </a:buClr>
              <a:buSzPct val="100000"/>
              <a:buFont typeface="Open Sans ExtraBold"/>
              <a:buNone/>
            </a:pPr>
            <a:r>
              <a:rPr b="1" i="0" lang="en-US" sz="2800" u="none" cap="none" strike="noStrike">
                <a:solidFill>
                  <a:schemeClr val="accent1"/>
                </a:solidFill>
                <a:latin typeface="Open Sans ExtraBold"/>
                <a:ea typeface="Open Sans ExtraBold"/>
                <a:cs typeface="Open Sans ExtraBold"/>
                <a:sym typeface="Open Sans ExtraBold"/>
              </a:rPr>
              <a:t>2025 SPRING SCHEDULE</a:t>
            </a:r>
            <a:endParaRPr/>
          </a:p>
        </p:txBody>
      </p:sp>
      <p:sp>
        <p:nvSpPr>
          <p:cNvPr id="169" name="Google Shape;169;p25"/>
          <p:cNvSpPr txBox="1"/>
          <p:nvPr/>
        </p:nvSpPr>
        <p:spPr>
          <a:xfrm>
            <a:off x="4749074" y="30798"/>
            <a:ext cx="429867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200" u="sng">
                <a:solidFill>
                  <a:srgbClr val="0070C0"/>
                </a:solidFill>
                <a:latin typeface="Calibri"/>
                <a:ea typeface="Calibri"/>
                <a:cs typeface="Calibri"/>
                <a:sym typeface="Calibri"/>
                <a:hlinkClick r:id="rId3">
                  <a:extLst>
                    <a:ext uri="{A12FA001-AC4F-418D-AE19-62706E023703}">
                      <ahyp:hlinkClr val="tx"/>
                    </a:ext>
                  </a:extLst>
                </a:hlinkClick>
              </a:rPr>
              <a:t>Course Registration </a:t>
            </a:r>
            <a:r>
              <a:rPr lang="en-US" sz="1200">
                <a:solidFill>
                  <a:schemeClr val="dk1"/>
                </a:solidFill>
                <a:latin typeface="Calibri"/>
                <a:ea typeface="Calibri"/>
                <a:cs typeface="Calibri"/>
                <a:sym typeface="Calibri"/>
              </a:rPr>
              <a:t>(https://certificateresearchadmin-uwashington.talentlms.com/plus/catalog)</a:t>
            </a:r>
            <a:endParaRPr/>
          </a:p>
        </p:txBody>
      </p:sp>
      <p:graphicFrame>
        <p:nvGraphicFramePr>
          <p:cNvPr id="170" name="Google Shape;170;p25"/>
          <p:cNvGraphicFramePr/>
          <p:nvPr/>
        </p:nvGraphicFramePr>
        <p:xfrm>
          <a:off x="96251" y="495826"/>
          <a:ext cx="3000000" cy="3000000"/>
        </p:xfrm>
        <a:graphic>
          <a:graphicData uri="http://schemas.openxmlformats.org/drawingml/2006/table">
            <a:tbl>
              <a:tblPr bandRow="1" firstRow="1">
                <a:noFill/>
                <a:tableStyleId>{92452284-05CB-45B1-AC99-C7479CEA0C9B}</a:tableStyleId>
              </a:tblPr>
              <a:tblGrid>
                <a:gridCol w="6175300"/>
                <a:gridCol w="885875"/>
                <a:gridCol w="1926425"/>
              </a:tblGrid>
              <a:tr h="360100">
                <a:tc>
                  <a:txBody>
                    <a:bodyPr/>
                    <a:lstStyle/>
                    <a:p>
                      <a:pPr indent="0" lvl="0" marL="0" marR="0" rtl="0" algn="l">
                        <a:spcBef>
                          <a:spcPts val="0"/>
                        </a:spcBef>
                        <a:spcAft>
                          <a:spcPts val="0"/>
                        </a:spcAft>
                        <a:buNone/>
                      </a:pPr>
                      <a:r>
                        <a:rPr lang="en-US" sz="1800" u="none" cap="none" strike="noStrike"/>
                        <a:t>Course</a:t>
                      </a:r>
                      <a:endParaRPr/>
                    </a:p>
                  </a:txBody>
                  <a:tcPr marT="45725" marB="45725" marR="91450" marL="91450"/>
                </a:tc>
                <a:tc>
                  <a:txBody>
                    <a:bodyPr/>
                    <a:lstStyle/>
                    <a:p>
                      <a:pPr indent="0" lvl="0" marL="0" marR="0" rtl="0" algn="l">
                        <a:spcBef>
                          <a:spcPts val="0"/>
                        </a:spcBef>
                        <a:spcAft>
                          <a:spcPts val="0"/>
                        </a:spcAft>
                        <a:buNone/>
                      </a:pPr>
                      <a:r>
                        <a:rPr lang="en-US" sz="1800"/>
                        <a:t>Date</a:t>
                      </a:r>
                      <a:endParaRPr/>
                    </a:p>
                  </a:txBody>
                  <a:tcPr marT="45725" marB="45725" marR="91450" marL="91450"/>
                </a:tc>
                <a:tc>
                  <a:txBody>
                    <a:bodyPr/>
                    <a:lstStyle/>
                    <a:p>
                      <a:pPr indent="0" lvl="0" marL="0" marR="0" rtl="0" algn="l">
                        <a:spcBef>
                          <a:spcPts val="0"/>
                        </a:spcBef>
                        <a:spcAft>
                          <a:spcPts val="0"/>
                        </a:spcAft>
                        <a:buNone/>
                      </a:pPr>
                      <a:r>
                        <a:rPr lang="en-US" sz="1800"/>
                        <a:t>Time</a:t>
                      </a:r>
                      <a:endParaRPr/>
                    </a:p>
                  </a:txBody>
                  <a:tcPr marT="45725" marB="45725" marR="91450" marL="91450"/>
                </a:tc>
              </a:tr>
              <a:tr h="330100">
                <a:tc>
                  <a:txBody>
                    <a:bodyPr/>
                    <a:lstStyle/>
                    <a:p>
                      <a:pPr indent="0" lvl="0" marL="0" marR="0" rtl="0" algn="l">
                        <a:spcBef>
                          <a:spcPts val="0"/>
                        </a:spcBef>
                        <a:spcAft>
                          <a:spcPts val="0"/>
                        </a:spcAft>
                        <a:buNone/>
                      </a:pPr>
                      <a:r>
                        <a:rPr lang="en-US" sz="1600">
                          <a:solidFill>
                            <a:srgbClr val="232323"/>
                          </a:solidFill>
                          <a:latin typeface="Arial"/>
                          <a:ea typeface="Arial"/>
                          <a:cs typeface="Arial"/>
                          <a:sym typeface="Arial"/>
                        </a:rPr>
                        <a:t>Blueprint of a Proposal</a:t>
                      </a:r>
                      <a:endParaRPr sz="1600">
                        <a:latin typeface="Arial"/>
                        <a:ea typeface="Arial"/>
                        <a:cs typeface="Arial"/>
                        <a:sym typeface="Arial"/>
                      </a:endParaRPr>
                    </a:p>
                  </a:txBody>
                  <a:tcPr marT="45725" marB="45725" marR="91450" marL="91450"/>
                </a:tc>
                <a:tc>
                  <a:txBody>
                    <a:bodyPr/>
                    <a:lstStyle/>
                    <a:p>
                      <a:pPr indent="0" lvl="0" marL="0" marR="0" rtl="0" algn="l">
                        <a:spcBef>
                          <a:spcPts val="0"/>
                        </a:spcBef>
                        <a:spcAft>
                          <a:spcPts val="0"/>
                        </a:spcAft>
                        <a:buNone/>
                      </a:pPr>
                      <a:r>
                        <a:rPr lang="en-US" sz="1600">
                          <a:latin typeface="Arial"/>
                          <a:ea typeface="Arial"/>
                          <a:cs typeface="Arial"/>
                          <a:sym typeface="Arial"/>
                        </a:rPr>
                        <a:t>Mar 27</a:t>
                      </a:r>
                      <a:endParaRPr/>
                    </a:p>
                  </a:txBody>
                  <a:tcPr marT="45725" marB="45725" marR="91450" marL="91450"/>
                </a:tc>
                <a:tc>
                  <a:txBody>
                    <a:bodyPr/>
                    <a:lstStyle/>
                    <a:p>
                      <a:pPr indent="0" lvl="0" marL="0" marR="0" rtl="0" algn="l">
                        <a:spcBef>
                          <a:spcPts val="0"/>
                        </a:spcBef>
                        <a:spcAft>
                          <a:spcPts val="0"/>
                        </a:spcAft>
                        <a:buNone/>
                      </a:pPr>
                      <a:r>
                        <a:rPr lang="en-US" sz="1600">
                          <a:latin typeface="Arial"/>
                          <a:ea typeface="Arial"/>
                          <a:cs typeface="Arial"/>
                          <a:sym typeface="Arial"/>
                        </a:rPr>
                        <a:t>9:30 am-12:00 pm</a:t>
                      </a:r>
                      <a:endParaRPr/>
                    </a:p>
                  </a:txBody>
                  <a:tcPr marT="45725" marB="45725" marR="91450" marL="91450"/>
                </a:tc>
              </a:tr>
              <a:tr h="330100">
                <a:tc>
                  <a:txBody>
                    <a:bodyPr/>
                    <a:lstStyle/>
                    <a:p>
                      <a:pPr indent="0" lvl="0" marL="0" marR="0" rtl="0" algn="l">
                        <a:spcBef>
                          <a:spcPts val="0"/>
                        </a:spcBef>
                        <a:spcAft>
                          <a:spcPts val="0"/>
                        </a:spcAft>
                        <a:buNone/>
                      </a:pPr>
                      <a:r>
                        <a:rPr lang="en-US" sz="1600">
                          <a:solidFill>
                            <a:srgbClr val="232323"/>
                          </a:solidFill>
                          <a:latin typeface="Arial"/>
                          <a:ea typeface="Arial"/>
                          <a:cs typeface="Arial"/>
                          <a:sym typeface="Arial"/>
                        </a:rPr>
                        <a:t>Managing Cost Share at the UW</a:t>
                      </a:r>
                      <a:endParaRPr sz="1600">
                        <a:latin typeface="Arial"/>
                        <a:ea typeface="Arial"/>
                        <a:cs typeface="Arial"/>
                        <a:sym typeface="Arial"/>
                      </a:endParaRPr>
                    </a:p>
                  </a:txBody>
                  <a:tcPr marT="45725" marB="45725" marR="91450" marL="91450"/>
                </a:tc>
                <a:tc>
                  <a:txBody>
                    <a:bodyPr/>
                    <a:lstStyle/>
                    <a:p>
                      <a:pPr indent="0" lvl="0" marL="0" marR="0" rtl="0" algn="l">
                        <a:spcBef>
                          <a:spcPts val="0"/>
                        </a:spcBef>
                        <a:spcAft>
                          <a:spcPts val="0"/>
                        </a:spcAft>
                        <a:buNone/>
                      </a:pPr>
                      <a:r>
                        <a:rPr lang="en-US" sz="1600">
                          <a:latin typeface="Arial"/>
                          <a:ea typeface="Arial"/>
                          <a:cs typeface="Arial"/>
                          <a:sym typeface="Arial"/>
                        </a:rPr>
                        <a:t>Apr 8</a:t>
                      </a:r>
                      <a:endParaRPr/>
                    </a:p>
                  </a:txBody>
                  <a:tcPr marT="45725" marB="45725" marR="91450" marL="91450"/>
                </a:tc>
                <a:tc>
                  <a:txBody>
                    <a:bodyPr/>
                    <a:lstStyle/>
                    <a:p>
                      <a:pPr indent="0" lvl="0" marL="0" marR="0" rtl="0" algn="l">
                        <a:spcBef>
                          <a:spcPts val="0"/>
                        </a:spcBef>
                        <a:spcAft>
                          <a:spcPts val="0"/>
                        </a:spcAft>
                        <a:buNone/>
                      </a:pPr>
                      <a:r>
                        <a:rPr lang="en-US" sz="1600">
                          <a:solidFill>
                            <a:srgbClr val="232323"/>
                          </a:solidFill>
                          <a:latin typeface="Arial"/>
                          <a:ea typeface="Arial"/>
                          <a:cs typeface="Arial"/>
                          <a:sym typeface="Arial"/>
                        </a:rPr>
                        <a:t>9:30 am-11:30 am</a:t>
                      </a:r>
                      <a:endParaRPr sz="1600">
                        <a:latin typeface="Arial"/>
                        <a:ea typeface="Arial"/>
                        <a:cs typeface="Arial"/>
                        <a:sym typeface="Arial"/>
                      </a:endParaRPr>
                    </a:p>
                  </a:txBody>
                  <a:tcPr marT="45725" marB="45725" marR="91450" marL="91450"/>
                </a:tc>
              </a:tr>
              <a:tr h="439500">
                <a:tc>
                  <a:txBody>
                    <a:bodyPr/>
                    <a:lstStyle/>
                    <a:p>
                      <a:pPr indent="0" lvl="0" marL="0" marR="0" rtl="0" algn="l">
                        <a:spcBef>
                          <a:spcPts val="0"/>
                        </a:spcBef>
                        <a:spcAft>
                          <a:spcPts val="0"/>
                        </a:spcAft>
                        <a:buNone/>
                      </a:pPr>
                      <a:r>
                        <a:rPr lang="en-US" sz="1600">
                          <a:latin typeface="Arial"/>
                          <a:ea typeface="Arial"/>
                          <a:cs typeface="Arial"/>
                          <a:sym typeface="Arial"/>
                        </a:rPr>
                        <a:t>SAGE: Creating and Submitting eGC1s</a:t>
                      </a:r>
                      <a:endParaRPr/>
                    </a:p>
                  </a:txBody>
                  <a:tcPr marT="45725" marB="45725" marR="91450" marL="91450"/>
                </a:tc>
                <a:tc>
                  <a:txBody>
                    <a:bodyPr/>
                    <a:lstStyle/>
                    <a:p>
                      <a:pPr indent="0" lvl="0" marL="0" marR="0" rtl="0" algn="l">
                        <a:spcBef>
                          <a:spcPts val="0"/>
                        </a:spcBef>
                        <a:spcAft>
                          <a:spcPts val="0"/>
                        </a:spcAft>
                        <a:buNone/>
                      </a:pPr>
                      <a:r>
                        <a:rPr lang="en-US" sz="1600">
                          <a:latin typeface="Arial"/>
                          <a:ea typeface="Arial"/>
                          <a:cs typeface="Arial"/>
                          <a:sym typeface="Arial"/>
                        </a:rPr>
                        <a:t>Apr 9</a:t>
                      </a:r>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1600"/>
                        <a:buFont typeface="Arial"/>
                        <a:buNone/>
                      </a:pPr>
                      <a:r>
                        <a:rPr lang="en-US" sz="1600">
                          <a:latin typeface="Arial"/>
                          <a:ea typeface="Arial"/>
                          <a:cs typeface="Arial"/>
                          <a:sym typeface="Arial"/>
                        </a:rPr>
                        <a:t>1:00 pm – 3:00 pm</a:t>
                      </a:r>
                      <a:endParaRPr/>
                    </a:p>
                  </a:txBody>
                  <a:tcPr marT="45725" marB="45725" marR="91450" marL="91450"/>
                </a:tc>
              </a:tr>
              <a:tr h="570175">
                <a:tc>
                  <a:txBody>
                    <a:bodyPr/>
                    <a:lstStyle/>
                    <a:p>
                      <a:pPr indent="0" lvl="0" marL="0" marR="0" rtl="0" algn="l">
                        <a:spcBef>
                          <a:spcPts val="0"/>
                        </a:spcBef>
                        <a:spcAft>
                          <a:spcPts val="0"/>
                        </a:spcAft>
                        <a:buNone/>
                      </a:pPr>
                      <a:r>
                        <a:rPr lang="en-US" sz="1600">
                          <a:solidFill>
                            <a:srgbClr val="232323"/>
                          </a:solidFill>
                          <a:latin typeface="Arial"/>
                          <a:ea typeface="Arial"/>
                          <a:cs typeface="Arial"/>
                          <a:sym typeface="Arial"/>
                        </a:rPr>
                        <a:t>SAGE: Budget</a:t>
                      </a:r>
                      <a:endParaRPr sz="1600">
                        <a:latin typeface="Arial"/>
                        <a:ea typeface="Arial"/>
                        <a:cs typeface="Arial"/>
                        <a:sym typeface="Arial"/>
                      </a:endParaRPr>
                    </a:p>
                  </a:txBody>
                  <a:tcPr marT="45725" marB="45725" marR="91450" marL="91450"/>
                </a:tc>
                <a:tc>
                  <a:txBody>
                    <a:bodyPr/>
                    <a:lstStyle/>
                    <a:p>
                      <a:pPr indent="0" lvl="0" marL="0" marR="0" rtl="0" algn="l">
                        <a:spcBef>
                          <a:spcPts val="0"/>
                        </a:spcBef>
                        <a:spcAft>
                          <a:spcPts val="0"/>
                        </a:spcAft>
                        <a:buNone/>
                      </a:pPr>
                      <a:r>
                        <a:rPr lang="en-US" sz="1600">
                          <a:latin typeface="Arial"/>
                          <a:ea typeface="Arial"/>
                          <a:cs typeface="Arial"/>
                          <a:sym typeface="Arial"/>
                        </a:rPr>
                        <a:t>Apr 15</a:t>
                      </a:r>
                      <a:endParaRPr/>
                    </a:p>
                  </a:txBody>
                  <a:tcPr marT="45725" marB="45725" marR="91450" marL="91450"/>
                </a:tc>
                <a:tc>
                  <a:txBody>
                    <a:bodyPr/>
                    <a:lstStyle/>
                    <a:p>
                      <a:pPr indent="0" lvl="0" marL="0" marR="0" rtl="0" algn="l">
                        <a:lnSpc>
                          <a:spcPct val="100000"/>
                        </a:lnSpc>
                        <a:spcBef>
                          <a:spcPts val="0"/>
                        </a:spcBef>
                        <a:spcAft>
                          <a:spcPts val="0"/>
                        </a:spcAft>
                        <a:buClr>
                          <a:srgbClr val="232323"/>
                        </a:buClr>
                        <a:buSzPts val="1600"/>
                        <a:buFont typeface="Arial"/>
                        <a:buNone/>
                      </a:pPr>
                      <a:r>
                        <a:rPr lang="en-US" sz="1600">
                          <a:solidFill>
                            <a:srgbClr val="232323"/>
                          </a:solidFill>
                          <a:latin typeface="Arial"/>
                          <a:ea typeface="Arial"/>
                          <a:cs typeface="Arial"/>
                          <a:sym typeface="Arial"/>
                        </a:rPr>
                        <a:t>1:00 pm-3:00 pm</a:t>
                      </a:r>
                      <a:endParaRPr sz="1600">
                        <a:latin typeface="Arial"/>
                        <a:ea typeface="Arial"/>
                        <a:cs typeface="Arial"/>
                        <a:sym typeface="Arial"/>
                      </a:endParaRPr>
                    </a:p>
                  </a:txBody>
                  <a:tcPr marT="45725" marB="45725" marR="91450" marL="91450"/>
                </a:tc>
              </a:tr>
              <a:tr h="330100">
                <a:tc>
                  <a:txBody>
                    <a:bodyPr/>
                    <a:lstStyle/>
                    <a:p>
                      <a:pPr indent="0" lvl="0" marL="0" marR="0" rtl="0" algn="l">
                        <a:spcBef>
                          <a:spcPts val="0"/>
                        </a:spcBef>
                        <a:spcAft>
                          <a:spcPts val="0"/>
                        </a:spcAft>
                        <a:buNone/>
                      </a:pPr>
                      <a:r>
                        <a:rPr lang="en-US" sz="1600">
                          <a:solidFill>
                            <a:srgbClr val="232323"/>
                          </a:solidFill>
                          <a:latin typeface="Arial"/>
                          <a:ea typeface="Arial"/>
                          <a:cs typeface="Arial"/>
                          <a:sym typeface="Arial"/>
                        </a:rPr>
                        <a:t>SAGE: Creating NIH Proposals in Grant Runner</a:t>
                      </a:r>
                      <a:endParaRPr sz="1600">
                        <a:latin typeface="Arial"/>
                        <a:ea typeface="Arial"/>
                        <a:cs typeface="Arial"/>
                        <a:sym typeface="Arial"/>
                      </a:endParaRPr>
                    </a:p>
                  </a:txBody>
                  <a:tcPr marT="45725" marB="45725" marR="91450" marL="91450"/>
                </a:tc>
                <a:tc>
                  <a:txBody>
                    <a:bodyPr/>
                    <a:lstStyle/>
                    <a:p>
                      <a:pPr indent="0" lvl="0" marL="0" marR="0" rtl="0" algn="l">
                        <a:spcBef>
                          <a:spcPts val="0"/>
                        </a:spcBef>
                        <a:spcAft>
                          <a:spcPts val="0"/>
                        </a:spcAft>
                        <a:buNone/>
                      </a:pPr>
                      <a:r>
                        <a:rPr lang="en-US" sz="1600">
                          <a:latin typeface="Arial"/>
                          <a:ea typeface="Arial"/>
                          <a:cs typeface="Arial"/>
                          <a:sym typeface="Arial"/>
                        </a:rPr>
                        <a:t>Apr 29</a:t>
                      </a:r>
                      <a:endParaRPr/>
                    </a:p>
                  </a:txBody>
                  <a:tcPr marT="45725" marB="45725" marR="91450" marL="91450"/>
                </a:tc>
                <a:tc>
                  <a:txBody>
                    <a:bodyPr/>
                    <a:lstStyle/>
                    <a:p>
                      <a:pPr indent="0" lvl="0" marL="0" marR="0" rtl="0" algn="l">
                        <a:lnSpc>
                          <a:spcPct val="100000"/>
                        </a:lnSpc>
                        <a:spcBef>
                          <a:spcPts val="0"/>
                        </a:spcBef>
                        <a:spcAft>
                          <a:spcPts val="0"/>
                        </a:spcAft>
                        <a:buClr>
                          <a:srgbClr val="232323"/>
                        </a:buClr>
                        <a:buSzPts val="1600"/>
                        <a:buFont typeface="Arial"/>
                        <a:buNone/>
                      </a:pPr>
                      <a:r>
                        <a:rPr lang="en-US" sz="1600">
                          <a:solidFill>
                            <a:srgbClr val="232323"/>
                          </a:solidFill>
                          <a:latin typeface="Arial"/>
                          <a:ea typeface="Arial"/>
                          <a:cs typeface="Arial"/>
                          <a:sym typeface="Arial"/>
                        </a:rPr>
                        <a:t>1:00 pm-3:00 pm</a:t>
                      </a:r>
                      <a:endParaRPr sz="1600">
                        <a:latin typeface="Arial"/>
                        <a:ea typeface="Arial"/>
                        <a:cs typeface="Arial"/>
                        <a:sym typeface="Arial"/>
                      </a:endParaRPr>
                    </a:p>
                  </a:txBody>
                  <a:tcPr marT="45725" marB="45725" marR="91450" marL="91450"/>
                </a:tc>
              </a:tr>
              <a:tr h="330100">
                <a:tc>
                  <a:txBody>
                    <a:bodyPr/>
                    <a:lstStyle/>
                    <a:p>
                      <a:pPr indent="0" lvl="0" marL="0" marR="0" rtl="0" algn="l">
                        <a:lnSpc>
                          <a:spcPct val="100000"/>
                        </a:lnSpc>
                        <a:spcBef>
                          <a:spcPts val="0"/>
                        </a:spcBef>
                        <a:spcAft>
                          <a:spcPts val="0"/>
                        </a:spcAft>
                        <a:buClr>
                          <a:srgbClr val="232323"/>
                        </a:buClr>
                        <a:buSzPts val="1600"/>
                        <a:buFont typeface="Arial"/>
                        <a:buNone/>
                      </a:pPr>
                      <a:r>
                        <a:rPr lang="en-US" sz="1600">
                          <a:solidFill>
                            <a:srgbClr val="232323"/>
                          </a:solidFill>
                          <a:latin typeface="Arial"/>
                          <a:ea typeface="Arial"/>
                          <a:cs typeface="Arial"/>
                          <a:sym typeface="Arial"/>
                        </a:rPr>
                        <a:t>Understanding Your New Award</a:t>
                      </a:r>
                      <a:endParaRPr sz="1600">
                        <a:latin typeface="Arial"/>
                        <a:ea typeface="Arial"/>
                        <a:cs typeface="Arial"/>
                        <a:sym typeface="Arial"/>
                      </a:endParaRPr>
                    </a:p>
                  </a:txBody>
                  <a:tcPr marT="45725" marB="45725" marR="91450" marL="91450"/>
                </a:tc>
                <a:tc>
                  <a:txBody>
                    <a:bodyPr/>
                    <a:lstStyle/>
                    <a:p>
                      <a:pPr indent="0" lvl="0" marL="0" marR="0" rtl="0" algn="l">
                        <a:spcBef>
                          <a:spcPts val="0"/>
                        </a:spcBef>
                        <a:spcAft>
                          <a:spcPts val="0"/>
                        </a:spcAft>
                        <a:buNone/>
                      </a:pPr>
                      <a:r>
                        <a:rPr lang="en-US" sz="1600">
                          <a:latin typeface="Arial"/>
                          <a:ea typeface="Arial"/>
                          <a:cs typeface="Arial"/>
                          <a:sym typeface="Arial"/>
                        </a:rPr>
                        <a:t>Apr 29</a:t>
                      </a:r>
                      <a:endParaRPr/>
                    </a:p>
                  </a:txBody>
                  <a:tcPr marT="45725" marB="45725" marR="91450" marL="91450"/>
                </a:tc>
                <a:tc>
                  <a:txBody>
                    <a:bodyPr/>
                    <a:lstStyle/>
                    <a:p>
                      <a:pPr indent="0" lvl="0" marL="0" marR="0" rtl="0" algn="l">
                        <a:lnSpc>
                          <a:spcPct val="100000"/>
                        </a:lnSpc>
                        <a:spcBef>
                          <a:spcPts val="0"/>
                        </a:spcBef>
                        <a:spcAft>
                          <a:spcPts val="0"/>
                        </a:spcAft>
                        <a:buClr>
                          <a:srgbClr val="232323"/>
                        </a:buClr>
                        <a:buSzPts val="1600"/>
                        <a:buFont typeface="Arial"/>
                        <a:buNone/>
                      </a:pPr>
                      <a:r>
                        <a:rPr lang="en-US" sz="1600">
                          <a:solidFill>
                            <a:srgbClr val="232323"/>
                          </a:solidFill>
                          <a:latin typeface="Arial"/>
                          <a:ea typeface="Arial"/>
                          <a:cs typeface="Arial"/>
                          <a:sym typeface="Arial"/>
                        </a:rPr>
                        <a:t>9:30 am-11:00 am</a:t>
                      </a:r>
                      <a:endParaRPr sz="1600">
                        <a:latin typeface="Arial"/>
                        <a:ea typeface="Arial"/>
                        <a:cs typeface="Arial"/>
                        <a:sym typeface="Arial"/>
                      </a:endParaRPr>
                    </a:p>
                  </a:txBody>
                  <a:tcPr marT="45725" marB="45725" marR="91450" marL="91450"/>
                </a:tc>
              </a:tr>
              <a:tr h="330100">
                <a:tc>
                  <a:txBody>
                    <a:bodyPr/>
                    <a:lstStyle/>
                    <a:p>
                      <a:pPr indent="0" lvl="0" marL="0" marR="0" rtl="0" algn="l">
                        <a:lnSpc>
                          <a:spcPct val="100000"/>
                        </a:lnSpc>
                        <a:spcBef>
                          <a:spcPts val="0"/>
                        </a:spcBef>
                        <a:spcAft>
                          <a:spcPts val="0"/>
                        </a:spcAft>
                        <a:buClr>
                          <a:srgbClr val="232323"/>
                        </a:buClr>
                        <a:buSzPts val="1600"/>
                        <a:buFont typeface="Arial"/>
                        <a:buNone/>
                      </a:pPr>
                      <a:r>
                        <a:rPr lang="en-US" sz="1600">
                          <a:solidFill>
                            <a:srgbClr val="232323"/>
                          </a:solidFill>
                          <a:latin typeface="Arial"/>
                          <a:ea typeface="Arial"/>
                          <a:cs typeface="Arial"/>
                          <a:sym typeface="Arial"/>
                        </a:rPr>
                        <a:t>Reading the Notice of Award</a:t>
                      </a:r>
                      <a:endParaRPr sz="1600">
                        <a:latin typeface="Arial"/>
                        <a:ea typeface="Arial"/>
                        <a:cs typeface="Arial"/>
                        <a:sym typeface="Arial"/>
                      </a:endParaRPr>
                    </a:p>
                  </a:txBody>
                  <a:tcPr marT="45725" marB="45725" marR="91450" marL="91450"/>
                </a:tc>
                <a:tc>
                  <a:txBody>
                    <a:bodyPr/>
                    <a:lstStyle/>
                    <a:p>
                      <a:pPr indent="0" lvl="0" marL="0" marR="0" rtl="0" algn="l">
                        <a:spcBef>
                          <a:spcPts val="0"/>
                        </a:spcBef>
                        <a:spcAft>
                          <a:spcPts val="0"/>
                        </a:spcAft>
                        <a:buNone/>
                      </a:pPr>
                      <a:r>
                        <a:rPr lang="en-US" sz="1600">
                          <a:latin typeface="Arial"/>
                          <a:ea typeface="Arial"/>
                          <a:cs typeface="Arial"/>
                          <a:sym typeface="Arial"/>
                        </a:rPr>
                        <a:t>May 6</a:t>
                      </a:r>
                      <a:endParaRPr/>
                    </a:p>
                  </a:txBody>
                  <a:tcPr marT="45725" marB="45725" marR="91450" marL="91450"/>
                </a:tc>
                <a:tc>
                  <a:txBody>
                    <a:bodyPr/>
                    <a:lstStyle/>
                    <a:p>
                      <a:pPr indent="0" lvl="0" marL="0" marR="0" rtl="0" algn="l">
                        <a:lnSpc>
                          <a:spcPct val="100000"/>
                        </a:lnSpc>
                        <a:spcBef>
                          <a:spcPts val="0"/>
                        </a:spcBef>
                        <a:spcAft>
                          <a:spcPts val="0"/>
                        </a:spcAft>
                        <a:buClr>
                          <a:srgbClr val="232323"/>
                        </a:buClr>
                        <a:buSzPts val="1600"/>
                        <a:buFont typeface="Arial"/>
                        <a:buNone/>
                      </a:pPr>
                      <a:r>
                        <a:rPr lang="en-US" sz="1600">
                          <a:solidFill>
                            <a:srgbClr val="232323"/>
                          </a:solidFill>
                          <a:latin typeface="Arial"/>
                          <a:ea typeface="Arial"/>
                          <a:cs typeface="Arial"/>
                          <a:sym typeface="Arial"/>
                        </a:rPr>
                        <a:t>9:30 am-11:00 am</a:t>
                      </a:r>
                      <a:endParaRPr sz="1600">
                        <a:latin typeface="Arial"/>
                        <a:ea typeface="Arial"/>
                        <a:cs typeface="Arial"/>
                        <a:sym typeface="Arial"/>
                      </a:endParaRPr>
                    </a:p>
                  </a:txBody>
                  <a:tcPr marT="45725" marB="45725" marR="91450" marL="91450"/>
                </a:tc>
              </a:tr>
              <a:tr h="330100">
                <a:tc>
                  <a:txBody>
                    <a:bodyPr/>
                    <a:lstStyle/>
                    <a:p>
                      <a:pPr indent="0" lvl="0" marL="0" marR="0" rtl="0" algn="l">
                        <a:spcBef>
                          <a:spcPts val="0"/>
                        </a:spcBef>
                        <a:spcAft>
                          <a:spcPts val="0"/>
                        </a:spcAft>
                        <a:buClr>
                          <a:srgbClr val="232323"/>
                        </a:buClr>
                        <a:buSzPts val="1600"/>
                        <a:buFont typeface="Arial"/>
                        <a:buNone/>
                      </a:pPr>
                      <a:r>
                        <a:rPr lang="en-US" sz="1600">
                          <a:solidFill>
                            <a:srgbClr val="232323"/>
                          </a:solidFill>
                          <a:latin typeface="Arial"/>
                          <a:ea typeface="Arial"/>
                          <a:cs typeface="Arial"/>
                          <a:sym typeface="Arial"/>
                        </a:rPr>
                        <a:t>Award Administration: Fiscal Compliance</a:t>
                      </a:r>
                      <a:endParaRPr sz="1600">
                        <a:solidFill>
                          <a:srgbClr val="0070C0"/>
                        </a:solidFill>
                        <a:latin typeface="Arial"/>
                        <a:ea typeface="Arial"/>
                        <a:cs typeface="Arial"/>
                        <a:sym typeface="Arial"/>
                      </a:endParaRPr>
                    </a:p>
                  </a:txBody>
                  <a:tcPr marT="45725" marB="45725" marR="91450" marL="91450"/>
                </a:tc>
                <a:tc>
                  <a:txBody>
                    <a:bodyPr/>
                    <a:lstStyle/>
                    <a:p>
                      <a:pPr indent="0" lvl="0" marL="0" marR="0" rtl="0" algn="l">
                        <a:spcBef>
                          <a:spcPts val="0"/>
                        </a:spcBef>
                        <a:spcAft>
                          <a:spcPts val="0"/>
                        </a:spcAft>
                        <a:buNone/>
                      </a:pPr>
                      <a:r>
                        <a:rPr lang="en-US" sz="1600">
                          <a:latin typeface="Arial"/>
                          <a:ea typeface="Arial"/>
                          <a:cs typeface="Arial"/>
                          <a:sym typeface="Arial"/>
                        </a:rPr>
                        <a:t>May 13</a:t>
                      </a:r>
                      <a:endParaRPr/>
                    </a:p>
                  </a:txBody>
                  <a:tcPr marT="45725" marB="45725" marR="91450" marL="91450"/>
                </a:tc>
                <a:tc>
                  <a:txBody>
                    <a:bodyPr/>
                    <a:lstStyle/>
                    <a:p>
                      <a:pPr indent="0" lvl="0" marL="0" marR="0" rtl="0" algn="l">
                        <a:spcBef>
                          <a:spcPts val="0"/>
                        </a:spcBef>
                        <a:spcAft>
                          <a:spcPts val="0"/>
                        </a:spcAft>
                        <a:buNone/>
                      </a:pPr>
                      <a:r>
                        <a:rPr lang="en-US" sz="1600">
                          <a:solidFill>
                            <a:srgbClr val="232323"/>
                          </a:solidFill>
                          <a:latin typeface="Arial"/>
                          <a:ea typeface="Arial"/>
                          <a:cs typeface="Arial"/>
                          <a:sym typeface="Arial"/>
                        </a:rPr>
                        <a:t>9:30 am-12:00 pm</a:t>
                      </a:r>
                      <a:endParaRPr sz="1600">
                        <a:latin typeface="Arial"/>
                        <a:ea typeface="Arial"/>
                        <a:cs typeface="Arial"/>
                        <a:sym typeface="Arial"/>
                      </a:endParaRPr>
                    </a:p>
                  </a:txBody>
                  <a:tcPr marT="45725" marB="45725" marR="91450" marL="91450"/>
                </a:tc>
              </a:tr>
              <a:tr h="570175">
                <a:tc>
                  <a:txBody>
                    <a:bodyPr/>
                    <a:lstStyle/>
                    <a:p>
                      <a:pPr indent="0" lvl="0" marL="0" marR="0" rtl="0" algn="l">
                        <a:spcBef>
                          <a:spcPts val="0"/>
                        </a:spcBef>
                        <a:spcAft>
                          <a:spcPts val="0"/>
                        </a:spcAft>
                        <a:buNone/>
                      </a:pPr>
                      <a:r>
                        <a:rPr lang="en-US" sz="1600">
                          <a:solidFill>
                            <a:srgbClr val="232323"/>
                          </a:solidFill>
                          <a:latin typeface="Arial"/>
                          <a:ea typeface="Arial"/>
                          <a:cs typeface="Arial"/>
                          <a:sym typeface="Arial"/>
                        </a:rPr>
                        <a:t>SAGE Awards</a:t>
                      </a:r>
                      <a:endParaRPr sz="1600">
                        <a:latin typeface="Arial"/>
                        <a:ea typeface="Arial"/>
                        <a:cs typeface="Arial"/>
                        <a:sym typeface="Arial"/>
                      </a:endParaRPr>
                    </a:p>
                  </a:txBody>
                  <a:tcPr marT="45725" marB="45725" marR="91450" marL="91450"/>
                </a:tc>
                <a:tc>
                  <a:txBody>
                    <a:bodyPr/>
                    <a:lstStyle/>
                    <a:p>
                      <a:pPr indent="0" lvl="0" marL="0" marR="0" rtl="0" algn="l">
                        <a:spcBef>
                          <a:spcPts val="0"/>
                        </a:spcBef>
                        <a:spcAft>
                          <a:spcPts val="0"/>
                        </a:spcAft>
                        <a:buNone/>
                      </a:pPr>
                      <a:r>
                        <a:rPr lang="en-US" sz="1600">
                          <a:latin typeface="Arial"/>
                          <a:ea typeface="Arial"/>
                          <a:cs typeface="Arial"/>
                          <a:sym typeface="Arial"/>
                        </a:rPr>
                        <a:t>May 14, June 11</a:t>
                      </a:r>
                      <a:endParaRPr/>
                    </a:p>
                  </a:txBody>
                  <a:tcPr marT="45725" marB="45725" marR="91450" marL="91450"/>
                </a:tc>
                <a:tc>
                  <a:txBody>
                    <a:bodyPr/>
                    <a:lstStyle/>
                    <a:p>
                      <a:pPr indent="0" lvl="0" marL="0" marR="0" rtl="0" algn="l">
                        <a:spcBef>
                          <a:spcPts val="0"/>
                        </a:spcBef>
                        <a:spcAft>
                          <a:spcPts val="0"/>
                        </a:spcAft>
                        <a:buNone/>
                      </a:pPr>
                      <a:r>
                        <a:rPr lang="en-US" sz="1600">
                          <a:solidFill>
                            <a:srgbClr val="232323"/>
                          </a:solidFill>
                          <a:latin typeface="Arial"/>
                          <a:ea typeface="Arial"/>
                          <a:cs typeface="Arial"/>
                          <a:sym typeface="Arial"/>
                        </a:rPr>
                        <a:t>1:00 pm-3:30 pm</a:t>
                      </a:r>
                      <a:endParaRPr sz="1600">
                        <a:latin typeface="Arial"/>
                        <a:ea typeface="Arial"/>
                        <a:cs typeface="Arial"/>
                        <a:sym typeface="Arial"/>
                      </a:endParaRPr>
                    </a:p>
                  </a:txBody>
                  <a:tcPr marT="45725" marB="45725" marR="91450" marL="91450"/>
                </a:tc>
              </a:tr>
              <a:tr h="439500">
                <a:tc>
                  <a:txBody>
                    <a:bodyPr/>
                    <a:lstStyle/>
                    <a:p>
                      <a:pPr indent="0" lvl="0" marL="0" marR="0" rtl="0" algn="l">
                        <a:spcBef>
                          <a:spcPts val="0"/>
                        </a:spcBef>
                        <a:spcAft>
                          <a:spcPts val="0"/>
                        </a:spcAft>
                        <a:buNone/>
                      </a:pPr>
                      <a:r>
                        <a:rPr lang="en-US" sz="1600">
                          <a:solidFill>
                            <a:srgbClr val="232323"/>
                          </a:solidFill>
                          <a:latin typeface="Arial"/>
                          <a:ea typeface="Arial"/>
                          <a:cs typeface="Arial"/>
                          <a:sym typeface="Arial"/>
                        </a:rPr>
                        <a:t>New Frontiers of Financial Reporting for Grants Managers</a:t>
                      </a:r>
                      <a:endParaRPr sz="1600">
                        <a:latin typeface="Arial"/>
                        <a:ea typeface="Arial"/>
                        <a:cs typeface="Arial"/>
                        <a:sym typeface="Arial"/>
                      </a:endParaRPr>
                    </a:p>
                  </a:txBody>
                  <a:tcPr marT="45725" marB="45725" marR="91450" marL="91450"/>
                </a:tc>
                <a:tc>
                  <a:txBody>
                    <a:bodyPr/>
                    <a:lstStyle/>
                    <a:p>
                      <a:pPr indent="0" lvl="0" marL="0" marR="0" rtl="0" algn="l">
                        <a:spcBef>
                          <a:spcPts val="0"/>
                        </a:spcBef>
                        <a:spcAft>
                          <a:spcPts val="0"/>
                        </a:spcAft>
                        <a:buNone/>
                      </a:pPr>
                      <a:r>
                        <a:rPr lang="en-US" sz="1600">
                          <a:latin typeface="Arial"/>
                          <a:ea typeface="Arial"/>
                          <a:cs typeface="Arial"/>
                          <a:sym typeface="Arial"/>
                        </a:rPr>
                        <a:t>May 15</a:t>
                      </a:r>
                      <a:endParaRPr/>
                    </a:p>
                  </a:txBody>
                  <a:tcPr marT="45725" marB="45725" marR="91450" marL="91450"/>
                </a:tc>
                <a:tc>
                  <a:txBody>
                    <a:bodyPr/>
                    <a:lstStyle/>
                    <a:p>
                      <a:pPr indent="0" lvl="0" marL="0" marR="0" rtl="0" algn="l">
                        <a:spcBef>
                          <a:spcPts val="0"/>
                        </a:spcBef>
                        <a:spcAft>
                          <a:spcPts val="0"/>
                        </a:spcAft>
                        <a:buNone/>
                      </a:pPr>
                      <a:r>
                        <a:rPr lang="en-US" sz="1600">
                          <a:solidFill>
                            <a:srgbClr val="232323"/>
                          </a:solidFill>
                          <a:latin typeface="Arial"/>
                          <a:ea typeface="Arial"/>
                          <a:cs typeface="Arial"/>
                          <a:sym typeface="Arial"/>
                        </a:rPr>
                        <a:t>9:30 am -11:30 am</a:t>
                      </a:r>
                      <a:endParaRPr sz="1600">
                        <a:latin typeface="Arial"/>
                        <a:ea typeface="Arial"/>
                        <a:cs typeface="Arial"/>
                        <a:sym typeface="Arial"/>
                      </a:endParaRPr>
                    </a:p>
                  </a:txBody>
                  <a:tcPr marT="45725" marB="45725" marR="91450" marL="91450"/>
                </a:tc>
              </a:tr>
              <a:tr h="330100">
                <a:tc>
                  <a:txBody>
                    <a:bodyPr/>
                    <a:lstStyle/>
                    <a:p>
                      <a:pPr indent="0" lvl="0" marL="0" marR="0" rtl="0" algn="l">
                        <a:spcBef>
                          <a:spcPts val="0"/>
                        </a:spcBef>
                        <a:spcAft>
                          <a:spcPts val="0"/>
                        </a:spcAft>
                        <a:buNone/>
                      </a:pPr>
                      <a:r>
                        <a:rPr lang="en-US" sz="1600">
                          <a:latin typeface="Arial"/>
                          <a:ea typeface="Arial"/>
                          <a:cs typeface="Arial"/>
                          <a:sym typeface="Arial"/>
                        </a:rPr>
                        <a:t>Subaward Fundamentals</a:t>
                      </a:r>
                      <a:endParaRPr/>
                    </a:p>
                  </a:txBody>
                  <a:tcPr marT="45725" marB="45725" marR="91450" marL="91450"/>
                </a:tc>
                <a:tc>
                  <a:txBody>
                    <a:bodyPr/>
                    <a:lstStyle/>
                    <a:p>
                      <a:pPr indent="0" lvl="0" marL="0" marR="0" rtl="0" algn="l">
                        <a:spcBef>
                          <a:spcPts val="0"/>
                        </a:spcBef>
                        <a:spcAft>
                          <a:spcPts val="0"/>
                        </a:spcAft>
                        <a:buNone/>
                      </a:pPr>
                      <a:r>
                        <a:rPr lang="en-US" sz="1600">
                          <a:latin typeface="Arial"/>
                          <a:ea typeface="Arial"/>
                          <a:cs typeface="Arial"/>
                          <a:sym typeface="Arial"/>
                        </a:rPr>
                        <a:t>May 29</a:t>
                      </a:r>
                      <a:endParaRPr/>
                    </a:p>
                  </a:txBody>
                  <a:tcPr marT="45725" marB="45725" marR="91450" marL="91450"/>
                </a:tc>
                <a:tc>
                  <a:txBody>
                    <a:bodyPr/>
                    <a:lstStyle/>
                    <a:p>
                      <a:pPr indent="0" lvl="0" marL="0" marR="0" rtl="0" algn="l">
                        <a:spcBef>
                          <a:spcPts val="0"/>
                        </a:spcBef>
                        <a:spcAft>
                          <a:spcPts val="0"/>
                        </a:spcAft>
                        <a:buNone/>
                      </a:pPr>
                      <a:r>
                        <a:rPr lang="en-US" sz="1600">
                          <a:latin typeface="Arial"/>
                          <a:ea typeface="Arial"/>
                          <a:cs typeface="Arial"/>
                          <a:sym typeface="Arial"/>
                        </a:rPr>
                        <a:t>1:00 pm-3:30 pm</a:t>
                      </a:r>
                      <a:endParaRPr/>
                    </a:p>
                  </a:txBody>
                  <a:tcPr marT="45725" marB="45725" marR="91450" marL="91450"/>
                </a:tc>
              </a:tr>
              <a:tr h="439500">
                <a:tc>
                  <a:txBody>
                    <a:bodyPr/>
                    <a:lstStyle/>
                    <a:p>
                      <a:pPr indent="0" lvl="0" marL="0" marR="0" rtl="0" algn="l">
                        <a:spcBef>
                          <a:spcPts val="0"/>
                        </a:spcBef>
                        <a:spcAft>
                          <a:spcPts val="0"/>
                        </a:spcAft>
                        <a:buNone/>
                      </a:pPr>
                      <a:r>
                        <a:rPr lang="en-US" sz="1600">
                          <a:latin typeface="Arial"/>
                          <a:ea typeface="Arial"/>
                          <a:cs typeface="Arial"/>
                          <a:sym typeface="Arial"/>
                        </a:rPr>
                        <a:t>SAGE: Creating and Submitting eGC1s</a:t>
                      </a:r>
                      <a:endParaRPr/>
                    </a:p>
                  </a:txBody>
                  <a:tcPr marT="45725" marB="45725" marR="91450" marL="91450"/>
                </a:tc>
                <a:tc>
                  <a:txBody>
                    <a:bodyPr/>
                    <a:lstStyle/>
                    <a:p>
                      <a:pPr indent="0" lvl="0" marL="0" marR="0" rtl="0" algn="l">
                        <a:spcBef>
                          <a:spcPts val="0"/>
                        </a:spcBef>
                        <a:spcAft>
                          <a:spcPts val="0"/>
                        </a:spcAft>
                        <a:buNone/>
                      </a:pPr>
                      <a:r>
                        <a:rPr lang="en-US" sz="1600">
                          <a:latin typeface="Arial"/>
                          <a:ea typeface="Arial"/>
                          <a:cs typeface="Arial"/>
                          <a:sym typeface="Arial"/>
                        </a:rPr>
                        <a:t>May 29</a:t>
                      </a:r>
                      <a:endParaRPr/>
                    </a:p>
                  </a:txBody>
                  <a:tcPr marT="45725" marB="45725" marR="91450" marL="91450"/>
                </a:tc>
                <a:tc>
                  <a:txBody>
                    <a:bodyPr/>
                    <a:lstStyle/>
                    <a:p>
                      <a:pPr indent="0" lvl="0" marL="0" marR="0" rtl="0" algn="l">
                        <a:lnSpc>
                          <a:spcPct val="100000"/>
                        </a:lnSpc>
                        <a:spcBef>
                          <a:spcPts val="0"/>
                        </a:spcBef>
                        <a:spcAft>
                          <a:spcPts val="0"/>
                        </a:spcAft>
                        <a:buClr>
                          <a:schemeClr val="dk1"/>
                        </a:buClr>
                        <a:buSzPts val="1600"/>
                        <a:buFont typeface="Arial"/>
                        <a:buNone/>
                      </a:pPr>
                      <a:r>
                        <a:rPr lang="en-US" sz="1600">
                          <a:latin typeface="Arial"/>
                          <a:ea typeface="Arial"/>
                          <a:cs typeface="Arial"/>
                          <a:sym typeface="Arial"/>
                        </a:rPr>
                        <a:t>10:00 am-12:00 pm</a:t>
                      </a:r>
                      <a:endParaRPr/>
                    </a:p>
                  </a:txBody>
                  <a:tcPr marT="45725" marB="45725" marR="91450" marL="91450"/>
                </a:tc>
              </a:tr>
              <a:tr h="439500">
                <a:tc>
                  <a:txBody>
                    <a:bodyPr/>
                    <a:lstStyle/>
                    <a:p>
                      <a:pPr indent="0" lvl="0" marL="0" marR="0" rtl="0" algn="l">
                        <a:spcBef>
                          <a:spcPts val="0"/>
                        </a:spcBef>
                        <a:spcAft>
                          <a:spcPts val="0"/>
                        </a:spcAft>
                        <a:buNone/>
                      </a:pPr>
                      <a:r>
                        <a:rPr lang="en-US" sz="1600">
                          <a:latin typeface="Arial"/>
                          <a:ea typeface="Arial"/>
                          <a:cs typeface="Arial"/>
                          <a:sym typeface="Arial"/>
                        </a:rPr>
                        <a:t>Compliance Case Studies: FCOI, Export Controls, Research Integrity</a:t>
                      </a:r>
                      <a:endParaRPr/>
                    </a:p>
                  </a:txBody>
                  <a:tcPr marT="45725" marB="45725" marR="91450" marL="91450"/>
                </a:tc>
                <a:tc>
                  <a:txBody>
                    <a:bodyPr/>
                    <a:lstStyle/>
                    <a:p>
                      <a:pPr indent="0" lvl="0" marL="0" marR="0" rtl="0" algn="l">
                        <a:spcBef>
                          <a:spcPts val="0"/>
                        </a:spcBef>
                        <a:spcAft>
                          <a:spcPts val="0"/>
                        </a:spcAft>
                        <a:buNone/>
                      </a:pPr>
                      <a:r>
                        <a:rPr lang="en-US" sz="1600">
                          <a:latin typeface="Arial"/>
                          <a:ea typeface="Arial"/>
                          <a:cs typeface="Arial"/>
                          <a:sym typeface="Arial"/>
                        </a:rPr>
                        <a:t>June 3</a:t>
                      </a:r>
                      <a:endParaRPr/>
                    </a:p>
                  </a:txBody>
                  <a:tcPr marT="45725" marB="45725" marR="91450" marL="91450"/>
                </a:tc>
                <a:tc>
                  <a:txBody>
                    <a:bodyPr/>
                    <a:lstStyle/>
                    <a:p>
                      <a:pPr indent="0" lvl="0" marL="0" marR="0" rtl="0" algn="l">
                        <a:spcBef>
                          <a:spcPts val="0"/>
                        </a:spcBef>
                        <a:spcAft>
                          <a:spcPts val="0"/>
                        </a:spcAft>
                        <a:buNone/>
                      </a:pPr>
                      <a:r>
                        <a:rPr lang="en-US" sz="1600">
                          <a:latin typeface="Arial"/>
                          <a:ea typeface="Arial"/>
                          <a:cs typeface="Arial"/>
                          <a:sym typeface="Arial"/>
                        </a:rPr>
                        <a:t>9:30 am -11:30 am</a:t>
                      </a:r>
                      <a:endParaRPr/>
                    </a:p>
                  </a:txBody>
                  <a:tcPr marT="45725" marB="45725" marR="91450" marL="91450"/>
                </a:tc>
              </a:tr>
              <a:tr h="439500">
                <a:tc>
                  <a:txBody>
                    <a:bodyPr/>
                    <a:lstStyle/>
                    <a:p>
                      <a:pPr indent="0" lvl="0" marL="0" marR="0" rtl="0" algn="l">
                        <a:spcBef>
                          <a:spcPts val="0"/>
                        </a:spcBef>
                        <a:spcAft>
                          <a:spcPts val="0"/>
                        </a:spcAft>
                        <a:buNone/>
                      </a:pPr>
                      <a:r>
                        <a:rPr lang="en-US" sz="1600">
                          <a:latin typeface="Arial"/>
                          <a:ea typeface="Arial"/>
                          <a:cs typeface="Arial"/>
                          <a:sym typeface="Arial"/>
                        </a:rPr>
                        <a:t>Subawards in SAGE</a:t>
                      </a:r>
                      <a:endParaRPr/>
                    </a:p>
                  </a:txBody>
                  <a:tcPr marT="45725" marB="45725" marR="91450" marL="91450"/>
                </a:tc>
                <a:tc>
                  <a:txBody>
                    <a:bodyPr/>
                    <a:lstStyle/>
                    <a:p>
                      <a:pPr indent="0" lvl="0" marL="0" marR="0" rtl="0" algn="l">
                        <a:spcBef>
                          <a:spcPts val="0"/>
                        </a:spcBef>
                        <a:spcAft>
                          <a:spcPts val="0"/>
                        </a:spcAft>
                        <a:buNone/>
                      </a:pPr>
                      <a:r>
                        <a:rPr lang="en-US" sz="1600">
                          <a:latin typeface="Arial"/>
                          <a:ea typeface="Arial"/>
                          <a:cs typeface="Arial"/>
                          <a:sym typeface="Arial"/>
                        </a:rPr>
                        <a:t>June 5</a:t>
                      </a:r>
                      <a:endParaRPr/>
                    </a:p>
                  </a:txBody>
                  <a:tcPr marT="45725" marB="45725" marR="91450" marL="91450"/>
                </a:tc>
                <a:tc>
                  <a:txBody>
                    <a:bodyPr/>
                    <a:lstStyle/>
                    <a:p>
                      <a:pPr indent="0" lvl="0" marL="0" marR="0" rtl="0" algn="l">
                        <a:spcBef>
                          <a:spcPts val="0"/>
                        </a:spcBef>
                        <a:spcAft>
                          <a:spcPts val="0"/>
                        </a:spcAft>
                        <a:buNone/>
                      </a:pPr>
                      <a:r>
                        <a:rPr lang="en-US" sz="1600">
                          <a:latin typeface="Arial"/>
                          <a:ea typeface="Arial"/>
                          <a:cs typeface="Arial"/>
                          <a:sym typeface="Arial"/>
                        </a:rPr>
                        <a:t>2:00 pm – 3:30 pm</a:t>
                      </a:r>
                      <a:endParaRPr/>
                    </a:p>
                  </a:txBody>
                  <a:tcPr marT="45725" marB="45725" marR="91450" marL="91450"/>
                </a:tc>
              </a:tr>
              <a:tr h="330100">
                <a:tc>
                  <a:txBody>
                    <a:bodyPr/>
                    <a:lstStyle/>
                    <a:p>
                      <a:pPr indent="0" lvl="0" marL="0" marR="0" rtl="0" algn="l">
                        <a:spcBef>
                          <a:spcPts val="0"/>
                        </a:spcBef>
                        <a:spcAft>
                          <a:spcPts val="0"/>
                        </a:spcAft>
                        <a:buNone/>
                      </a:pPr>
                      <a:r>
                        <a:rPr lang="en-US" sz="1600">
                          <a:solidFill>
                            <a:srgbClr val="232323"/>
                          </a:solidFill>
                          <a:latin typeface="Arial"/>
                          <a:ea typeface="Arial"/>
                          <a:cs typeface="Arial"/>
                          <a:sym typeface="Arial"/>
                        </a:rPr>
                        <a:t>Preparing for Audit</a:t>
                      </a:r>
                      <a:endParaRPr sz="1600">
                        <a:latin typeface="Arial"/>
                        <a:ea typeface="Arial"/>
                        <a:cs typeface="Arial"/>
                        <a:sym typeface="Arial"/>
                      </a:endParaRPr>
                    </a:p>
                  </a:txBody>
                  <a:tcPr marT="45725" marB="45725" marR="91450" marL="91450"/>
                </a:tc>
                <a:tc>
                  <a:txBody>
                    <a:bodyPr/>
                    <a:lstStyle/>
                    <a:p>
                      <a:pPr indent="0" lvl="0" marL="0" marR="0" rtl="0" algn="l">
                        <a:spcBef>
                          <a:spcPts val="0"/>
                        </a:spcBef>
                        <a:spcAft>
                          <a:spcPts val="0"/>
                        </a:spcAft>
                        <a:buNone/>
                      </a:pPr>
                      <a:r>
                        <a:rPr lang="en-US" sz="1600">
                          <a:latin typeface="Arial"/>
                          <a:ea typeface="Arial"/>
                          <a:cs typeface="Arial"/>
                          <a:sym typeface="Arial"/>
                        </a:rPr>
                        <a:t>June 10</a:t>
                      </a:r>
                      <a:endParaRPr/>
                    </a:p>
                  </a:txBody>
                  <a:tcPr marT="45725" marB="45725" marR="91450" marL="91450"/>
                </a:tc>
                <a:tc>
                  <a:txBody>
                    <a:bodyPr/>
                    <a:lstStyle/>
                    <a:p>
                      <a:pPr indent="0" lvl="0" marL="0" marR="0" rtl="0" algn="l">
                        <a:spcBef>
                          <a:spcPts val="0"/>
                        </a:spcBef>
                        <a:spcAft>
                          <a:spcPts val="0"/>
                        </a:spcAft>
                        <a:buNone/>
                      </a:pPr>
                      <a:r>
                        <a:rPr lang="en-US" sz="1600">
                          <a:solidFill>
                            <a:srgbClr val="232323"/>
                          </a:solidFill>
                          <a:latin typeface="Arial"/>
                          <a:ea typeface="Arial"/>
                          <a:cs typeface="Arial"/>
                          <a:sym typeface="Arial"/>
                        </a:rPr>
                        <a:t>9:30 am-11:30 am</a:t>
                      </a:r>
                      <a:endParaRPr sz="1600">
                        <a:latin typeface="Arial"/>
                        <a:ea typeface="Arial"/>
                        <a:cs typeface="Arial"/>
                        <a:sym typeface="Arial"/>
                      </a:endParaRPr>
                    </a:p>
                  </a:txBody>
                  <a:tcPr marT="45725" marB="45725" marR="91450" marL="91450"/>
                </a:tc>
              </a:tr>
            </a:tbl>
          </a:graphicData>
        </a:graphic>
      </p:graphicFrame>
      <p:sp>
        <p:nvSpPr>
          <p:cNvPr id="171" name="Google Shape;171;p25"/>
          <p:cNvSpPr/>
          <p:nvPr/>
        </p:nvSpPr>
        <p:spPr>
          <a:xfrm>
            <a:off x="96251" y="822956"/>
            <a:ext cx="8951498" cy="2746721"/>
          </a:xfrm>
          <a:prstGeom prst="rect">
            <a:avLst/>
          </a:prstGeom>
          <a:solidFill>
            <a:srgbClr val="635739">
              <a:alpha val="71764"/>
            </a:srgbClr>
          </a:solidFill>
          <a:ln cap="flat" cmpd="sng" w="25400">
            <a:solidFill>
              <a:srgbClr val="15002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0"/>
                                        </p:tgtEl>
                                        <p:attrNameLst>
                                          <p:attrName>style.visibility</p:attrName>
                                        </p:attrNameLst>
                                      </p:cBhvr>
                                      <p:to>
                                        <p:strVal val="visible"/>
                                      </p:to>
                                    </p:set>
                                    <p:animEffect filter="fade" transition="in">
                                      <p:cBhvr>
                                        <p:cTn dur="2500"/>
                                        <p:tgtEl>
                                          <p:spTgt spid="170"/>
                                        </p:tgtEl>
                                      </p:cBhvr>
                                    </p:animEffect>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171"/>
                                        </p:tgtEl>
                                        <p:attrNameLst>
                                          <p:attrName>style.visibility</p:attrName>
                                        </p:attrNameLst>
                                      </p:cBhvr>
                                      <p:to>
                                        <p:strVal val="visible"/>
                                      </p:to>
                                    </p:set>
                                    <p:animEffect filter="fade" transition="in">
                                      <p:cBhvr>
                                        <p:cTn dur="500"/>
                                        <p:tgtEl>
                                          <p:spTgt spid="17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6"/>
          <p:cNvSpPr txBox="1"/>
          <p:nvPr>
            <p:ph idx="4294967295" type="title"/>
          </p:nvPr>
        </p:nvSpPr>
        <p:spPr>
          <a:xfrm>
            <a:off x="457200" y="142558"/>
            <a:ext cx="8229600" cy="792158"/>
          </a:xfrm>
          <a:prstGeom prst="rect">
            <a:avLst/>
          </a:prstGeom>
          <a:noFill/>
          <a:ln>
            <a:noFill/>
          </a:ln>
        </p:spPr>
        <p:txBody>
          <a:bodyPr anchorCtr="0" anchor="ctr" bIns="45700" lIns="91425" spcFirstLastPara="1" rIns="91425" wrap="square" tIns="45700">
            <a:normAutofit fontScale="97500"/>
          </a:bodyPr>
          <a:lstStyle/>
          <a:p>
            <a:pPr indent="0" lvl="0" marL="0" marR="0" rtl="0" algn="l">
              <a:lnSpc>
                <a:spcPct val="100000"/>
              </a:lnSpc>
              <a:spcBef>
                <a:spcPts val="0"/>
              </a:spcBef>
              <a:spcAft>
                <a:spcPts val="0"/>
              </a:spcAft>
              <a:buClr>
                <a:schemeClr val="accent1"/>
              </a:buClr>
              <a:buSzPct val="100000"/>
              <a:buFont typeface="Open Sans ExtraBold"/>
              <a:buNone/>
            </a:pPr>
            <a:r>
              <a:rPr b="1" i="0" lang="en-US" sz="2800" u="none" cap="none" strike="noStrike">
                <a:solidFill>
                  <a:schemeClr val="accent1"/>
                </a:solidFill>
                <a:latin typeface="Open Sans ExtraBold"/>
                <a:ea typeface="Open Sans ExtraBold"/>
                <a:cs typeface="Open Sans ExtraBold"/>
                <a:sym typeface="Open Sans ExtraBold"/>
              </a:rPr>
              <a:t>ON-DEMAND COURSES ALWAYS AVAILABLE</a:t>
            </a:r>
            <a:endParaRPr/>
          </a:p>
        </p:txBody>
      </p:sp>
      <p:sp>
        <p:nvSpPr>
          <p:cNvPr id="177" name="Google Shape;177;p26"/>
          <p:cNvSpPr txBox="1"/>
          <p:nvPr/>
        </p:nvSpPr>
        <p:spPr>
          <a:xfrm>
            <a:off x="457200" y="1253535"/>
            <a:ext cx="8447809" cy="4897366"/>
          </a:xfrm>
          <a:prstGeom prst="rect">
            <a:avLst/>
          </a:prstGeom>
          <a:noFill/>
          <a:ln>
            <a:noFill/>
          </a:ln>
        </p:spPr>
        <p:txBody>
          <a:bodyPr anchorCtr="0" anchor="t" bIns="45700" lIns="91425" spcFirstLastPara="1" rIns="91425" wrap="square" tIns="45700">
            <a:spAutoFit/>
          </a:bodyPr>
          <a:lstStyle/>
          <a:p>
            <a:pPr indent="-285750" lvl="0" marL="285750" marR="0" rtl="0" algn="l">
              <a:lnSpc>
                <a:spcPct val="150000"/>
              </a:lnSpc>
              <a:spcBef>
                <a:spcPts val="0"/>
              </a:spcBef>
              <a:spcAft>
                <a:spcPts val="0"/>
              </a:spcAft>
              <a:buClr>
                <a:srgbClr val="222222"/>
              </a:buClr>
              <a:buSzPts val="1800"/>
              <a:buFont typeface="Arial"/>
              <a:buChar char="•"/>
            </a:pPr>
            <a:r>
              <a:rPr lang="en-US" sz="1800">
                <a:solidFill>
                  <a:srgbClr val="222222"/>
                </a:solidFill>
                <a:latin typeface="Arial"/>
                <a:ea typeface="Arial"/>
                <a:cs typeface="Arial"/>
                <a:sym typeface="Arial"/>
              </a:rPr>
              <a:t>1000: Introduction to Research Administration</a:t>
            </a:r>
            <a:endParaRPr sz="1800">
              <a:solidFill>
                <a:srgbClr val="000000"/>
              </a:solidFill>
              <a:latin typeface="Arial"/>
              <a:ea typeface="Arial"/>
              <a:cs typeface="Arial"/>
              <a:sym typeface="Arial"/>
            </a:endParaRPr>
          </a:p>
          <a:p>
            <a:pPr indent="-285750" lvl="0" marL="285750" marR="0" rtl="0" algn="l">
              <a:lnSpc>
                <a:spcPct val="150000"/>
              </a:lnSpc>
              <a:spcBef>
                <a:spcPts val="600"/>
              </a:spcBef>
              <a:spcAft>
                <a:spcPts val="0"/>
              </a:spcAft>
              <a:buClr>
                <a:srgbClr val="222222"/>
              </a:buClr>
              <a:buSzPts val="1800"/>
              <a:buFont typeface="Arial"/>
              <a:buChar char="•"/>
            </a:pPr>
            <a:r>
              <a:rPr lang="en-US" sz="1800">
                <a:solidFill>
                  <a:srgbClr val="222222"/>
                </a:solidFill>
                <a:latin typeface="Arial"/>
                <a:ea typeface="Arial"/>
                <a:cs typeface="Arial"/>
                <a:sym typeface="Arial"/>
              </a:rPr>
              <a:t>1002: Introduction to Sponsored Project Budgets</a:t>
            </a:r>
            <a:endParaRPr sz="1800">
              <a:solidFill>
                <a:srgbClr val="000000"/>
              </a:solidFill>
              <a:latin typeface="Arial"/>
              <a:ea typeface="Arial"/>
              <a:cs typeface="Arial"/>
              <a:sym typeface="Arial"/>
            </a:endParaRPr>
          </a:p>
          <a:p>
            <a:pPr indent="-285750" lvl="0" marL="285750" marR="0" rtl="0" algn="l">
              <a:lnSpc>
                <a:spcPct val="150000"/>
              </a:lnSpc>
              <a:spcBef>
                <a:spcPts val="600"/>
              </a:spcBef>
              <a:spcAft>
                <a:spcPts val="0"/>
              </a:spcAft>
              <a:buClr>
                <a:srgbClr val="222222"/>
              </a:buClr>
              <a:buSzPts val="1800"/>
              <a:buFont typeface="Arial"/>
              <a:buChar char="•"/>
            </a:pPr>
            <a:r>
              <a:rPr lang="en-US" sz="1800">
                <a:solidFill>
                  <a:srgbClr val="222222"/>
                </a:solidFill>
                <a:latin typeface="Arial"/>
                <a:ea typeface="Arial"/>
                <a:cs typeface="Arial"/>
                <a:sym typeface="Arial"/>
              </a:rPr>
              <a:t>1013: Workshop: Preparing Sponsored Project Budgets</a:t>
            </a:r>
            <a:endParaRPr sz="1800">
              <a:solidFill>
                <a:srgbClr val="000000"/>
              </a:solidFill>
              <a:latin typeface="Arial"/>
              <a:ea typeface="Arial"/>
              <a:cs typeface="Arial"/>
              <a:sym typeface="Arial"/>
            </a:endParaRPr>
          </a:p>
          <a:p>
            <a:pPr indent="-285750" lvl="0" marL="285750" marR="0" rtl="0" algn="l">
              <a:lnSpc>
                <a:spcPct val="150000"/>
              </a:lnSpc>
              <a:spcBef>
                <a:spcPts val="600"/>
              </a:spcBef>
              <a:spcAft>
                <a:spcPts val="0"/>
              </a:spcAft>
              <a:buClr>
                <a:srgbClr val="222222"/>
              </a:buClr>
              <a:buSzPts val="1800"/>
              <a:buFont typeface="Arial"/>
              <a:buChar char="•"/>
            </a:pPr>
            <a:r>
              <a:rPr lang="en-US" sz="1800">
                <a:solidFill>
                  <a:srgbClr val="222222"/>
                </a:solidFill>
                <a:latin typeface="Arial"/>
                <a:ea typeface="Arial"/>
                <a:cs typeface="Arial"/>
                <a:sym typeface="Arial"/>
              </a:rPr>
              <a:t>1031: Non-Financial Compliance Basics</a:t>
            </a:r>
            <a:endParaRPr sz="1800">
              <a:solidFill>
                <a:srgbClr val="000000"/>
              </a:solidFill>
              <a:latin typeface="Arial"/>
              <a:ea typeface="Arial"/>
              <a:cs typeface="Arial"/>
              <a:sym typeface="Arial"/>
            </a:endParaRPr>
          </a:p>
          <a:p>
            <a:pPr indent="-285750" lvl="0" marL="285750" marR="0" rtl="0" algn="l">
              <a:lnSpc>
                <a:spcPct val="150000"/>
              </a:lnSpc>
              <a:spcBef>
                <a:spcPts val="600"/>
              </a:spcBef>
              <a:spcAft>
                <a:spcPts val="0"/>
              </a:spcAft>
              <a:buClr>
                <a:srgbClr val="222222"/>
              </a:buClr>
              <a:buSzPts val="1800"/>
              <a:buFont typeface="Arial"/>
              <a:buChar char="•"/>
            </a:pPr>
            <a:r>
              <a:rPr lang="en-US" sz="1800">
                <a:solidFill>
                  <a:srgbClr val="222222"/>
                </a:solidFill>
                <a:latin typeface="Arial"/>
                <a:ea typeface="Arial"/>
                <a:cs typeface="Arial"/>
                <a:sym typeface="Arial"/>
              </a:rPr>
              <a:t>1044: Payroll &amp; Non-Payroll Accounting Adjustments on Sponsored Awards</a:t>
            </a:r>
            <a:endParaRPr sz="1800">
              <a:solidFill>
                <a:srgbClr val="000000"/>
              </a:solidFill>
              <a:latin typeface="Arial"/>
              <a:ea typeface="Arial"/>
              <a:cs typeface="Arial"/>
              <a:sym typeface="Arial"/>
            </a:endParaRPr>
          </a:p>
          <a:p>
            <a:pPr indent="-285750" lvl="0" marL="285750" marR="0" rtl="0" algn="l">
              <a:lnSpc>
                <a:spcPct val="150000"/>
              </a:lnSpc>
              <a:spcBef>
                <a:spcPts val="600"/>
              </a:spcBef>
              <a:spcAft>
                <a:spcPts val="0"/>
              </a:spcAft>
              <a:buClr>
                <a:srgbClr val="222222"/>
              </a:buClr>
              <a:buSzPts val="1800"/>
              <a:buFont typeface="Arial"/>
              <a:buChar char="•"/>
            </a:pPr>
            <a:r>
              <a:rPr lang="en-US" sz="1800">
                <a:solidFill>
                  <a:srgbClr val="222222"/>
                </a:solidFill>
                <a:latin typeface="Arial"/>
                <a:ea typeface="Arial"/>
                <a:cs typeface="Arial"/>
                <a:sym typeface="Arial"/>
              </a:rPr>
              <a:t>1045: Post Award Food Purchases &amp; Compliance</a:t>
            </a:r>
            <a:endParaRPr sz="1800">
              <a:solidFill>
                <a:srgbClr val="000000"/>
              </a:solidFill>
              <a:latin typeface="Arial"/>
              <a:ea typeface="Arial"/>
              <a:cs typeface="Arial"/>
              <a:sym typeface="Arial"/>
            </a:endParaRPr>
          </a:p>
          <a:p>
            <a:pPr indent="-285750" lvl="0" marL="285750" marR="0" rtl="0" algn="l">
              <a:lnSpc>
                <a:spcPct val="150000"/>
              </a:lnSpc>
              <a:spcBef>
                <a:spcPts val="600"/>
              </a:spcBef>
              <a:spcAft>
                <a:spcPts val="0"/>
              </a:spcAft>
              <a:buClr>
                <a:srgbClr val="222222"/>
              </a:buClr>
              <a:buSzPts val="1800"/>
              <a:buFont typeface="Arial"/>
              <a:buChar char="•"/>
            </a:pPr>
            <a:r>
              <a:rPr lang="en-US" sz="1800">
                <a:solidFill>
                  <a:srgbClr val="222222"/>
                </a:solidFill>
                <a:latin typeface="Arial"/>
                <a:ea typeface="Arial"/>
                <a:cs typeface="Arial"/>
                <a:sym typeface="Arial"/>
              </a:rPr>
              <a:t>1046: Timing of Expenditures &amp; Benefit to Award</a:t>
            </a:r>
            <a:endParaRPr sz="1800">
              <a:solidFill>
                <a:srgbClr val="000000"/>
              </a:solidFill>
              <a:latin typeface="Arial"/>
              <a:ea typeface="Arial"/>
              <a:cs typeface="Arial"/>
              <a:sym typeface="Arial"/>
            </a:endParaRPr>
          </a:p>
          <a:p>
            <a:pPr indent="-285750" lvl="0" marL="285750" marR="0" rtl="0" algn="l">
              <a:lnSpc>
                <a:spcPct val="150000"/>
              </a:lnSpc>
              <a:spcBef>
                <a:spcPts val="600"/>
              </a:spcBef>
              <a:spcAft>
                <a:spcPts val="0"/>
              </a:spcAft>
              <a:buClr>
                <a:srgbClr val="222222"/>
              </a:buClr>
              <a:buSzPts val="1800"/>
              <a:buFont typeface="Arial"/>
              <a:buChar char="•"/>
            </a:pPr>
            <a:r>
              <a:rPr lang="en-US" sz="1800">
                <a:solidFill>
                  <a:srgbClr val="222222"/>
                </a:solidFill>
                <a:latin typeface="Arial"/>
                <a:ea typeface="Arial"/>
                <a:cs typeface="Arial"/>
                <a:sym typeface="Arial"/>
              </a:rPr>
              <a:t>1050: Records Management for Research Teams: the Basics</a:t>
            </a:r>
            <a:endParaRPr/>
          </a:p>
          <a:p>
            <a:pPr indent="-285750" lvl="0" marL="285750" marR="0" rtl="0" algn="l">
              <a:lnSpc>
                <a:spcPct val="150000"/>
              </a:lnSpc>
              <a:spcBef>
                <a:spcPts val="600"/>
              </a:spcBef>
              <a:spcAft>
                <a:spcPts val="0"/>
              </a:spcAft>
              <a:buClr>
                <a:srgbClr val="222222"/>
              </a:buClr>
              <a:buSzPts val="1800"/>
              <a:buFont typeface="Arial"/>
              <a:buChar char="•"/>
            </a:pPr>
            <a:r>
              <a:rPr lang="en-US" sz="1800">
                <a:solidFill>
                  <a:srgbClr val="222222"/>
                </a:solidFill>
                <a:latin typeface="Arial"/>
                <a:ea typeface="Arial"/>
                <a:cs typeface="Arial"/>
                <a:sym typeface="Arial"/>
              </a:rPr>
              <a:t>2000: Direct Billing of F&amp;A Type Costs</a:t>
            </a:r>
            <a:endParaRPr/>
          </a:p>
          <a:p>
            <a:pPr indent="-285750" lvl="0" marL="285750" marR="0" rtl="0" algn="l">
              <a:lnSpc>
                <a:spcPct val="150000"/>
              </a:lnSpc>
              <a:spcBef>
                <a:spcPts val="600"/>
              </a:spcBef>
              <a:spcAft>
                <a:spcPts val="0"/>
              </a:spcAft>
              <a:buClr>
                <a:srgbClr val="222222"/>
              </a:buClr>
              <a:buSzPts val="1800"/>
              <a:buFont typeface="Arial"/>
              <a:buChar char="•"/>
            </a:pPr>
            <a:r>
              <a:rPr lang="en-US" sz="1800">
                <a:solidFill>
                  <a:srgbClr val="222222"/>
                </a:solidFill>
                <a:latin typeface="Arial"/>
                <a:ea typeface="Arial"/>
                <a:cs typeface="Arial"/>
                <a:sym typeface="Arial"/>
              </a:rPr>
              <a:t>2001: Understanding Cost Share at the UW</a:t>
            </a:r>
            <a:endParaRPr sz="1800">
              <a:solidFill>
                <a:srgbClr val="000000"/>
              </a:solidFill>
              <a:latin typeface="Arial"/>
              <a:ea typeface="Arial"/>
              <a:cs typeface="Arial"/>
              <a:sym typeface="Arial"/>
            </a:endParaRPr>
          </a:p>
        </p:txBody>
      </p:sp>
      <p:sp>
        <p:nvSpPr>
          <p:cNvPr id="178" name="Google Shape;178;p26"/>
          <p:cNvSpPr txBox="1"/>
          <p:nvPr/>
        </p:nvSpPr>
        <p:spPr>
          <a:xfrm>
            <a:off x="509968" y="727787"/>
            <a:ext cx="8902128"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u="sng">
                <a:solidFill>
                  <a:srgbClr val="0070C0"/>
                </a:solidFill>
                <a:latin typeface="Calibri"/>
                <a:ea typeface="Calibri"/>
                <a:cs typeface="Calibri"/>
                <a:sym typeface="Calibri"/>
                <a:hlinkClick r:id="rId3">
                  <a:extLst>
                    <a:ext uri="{A12FA001-AC4F-418D-AE19-62706E023703}">
                      <ahyp:hlinkClr val="tx"/>
                    </a:ext>
                  </a:extLst>
                </a:hlinkClick>
              </a:rPr>
              <a:t>Course Registration </a:t>
            </a:r>
            <a:r>
              <a:rPr lang="en-US" sz="1600">
                <a:solidFill>
                  <a:schemeClr val="dk1"/>
                </a:solidFill>
                <a:latin typeface="Calibri"/>
                <a:ea typeface="Calibri"/>
                <a:cs typeface="Calibri"/>
                <a:sym typeface="Calibri"/>
              </a:rPr>
              <a:t>(https://certificateresearchadmin-uwashington.talentlms.com/plus/catalog)</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27"/>
          <p:cNvSpPr txBox="1"/>
          <p:nvPr>
            <p:ph idx="4294967295" type="title"/>
          </p:nvPr>
        </p:nvSpPr>
        <p:spPr>
          <a:xfrm>
            <a:off x="457200" y="142558"/>
            <a:ext cx="8229600" cy="947688"/>
          </a:xfrm>
          <a:prstGeom prst="rect">
            <a:avLst/>
          </a:prstGeom>
          <a:noFill/>
          <a:ln>
            <a:noFill/>
          </a:ln>
        </p:spPr>
        <p:txBody>
          <a:bodyPr anchorCtr="0" anchor="ctr" bIns="45700" lIns="91425" spcFirstLastPara="1" rIns="91425" wrap="square" tIns="45700">
            <a:normAutofit fontScale="97500"/>
          </a:bodyPr>
          <a:lstStyle/>
          <a:p>
            <a:pPr indent="0" lvl="0" marL="0" marR="0" rtl="0" algn="l">
              <a:lnSpc>
                <a:spcPct val="100000"/>
              </a:lnSpc>
              <a:spcBef>
                <a:spcPts val="0"/>
              </a:spcBef>
              <a:spcAft>
                <a:spcPts val="0"/>
              </a:spcAft>
              <a:buClr>
                <a:schemeClr val="accent1"/>
              </a:buClr>
              <a:buSzPct val="100000"/>
              <a:buFont typeface="Open Sans ExtraBold"/>
              <a:buNone/>
            </a:pPr>
            <a:r>
              <a:rPr b="1" i="0" lang="en-US" sz="2800" u="none" cap="none" strike="noStrike">
                <a:solidFill>
                  <a:schemeClr val="accent1"/>
                </a:solidFill>
                <a:latin typeface="Open Sans ExtraBold"/>
                <a:ea typeface="Open Sans ExtraBold"/>
                <a:cs typeface="Open Sans ExtraBold"/>
                <a:sym typeface="Open Sans ExtraBold"/>
              </a:rPr>
              <a:t>Community of Practice for Research Administrators (CoPRA)</a:t>
            </a:r>
            <a:endParaRPr/>
          </a:p>
        </p:txBody>
      </p:sp>
      <p:sp>
        <p:nvSpPr>
          <p:cNvPr id="185" name="Google Shape;185;p27"/>
          <p:cNvSpPr txBox="1"/>
          <p:nvPr/>
        </p:nvSpPr>
        <p:spPr>
          <a:xfrm>
            <a:off x="457200" y="1253535"/>
            <a:ext cx="8447809" cy="4939301"/>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Clr>
                <a:schemeClr val="dk1"/>
              </a:buClr>
              <a:buSzPts val="1800"/>
              <a:buFont typeface="Play"/>
              <a:buNone/>
            </a:pPr>
            <a:r>
              <a:rPr b="1" lang="en-US" sz="1800">
                <a:solidFill>
                  <a:schemeClr val="dk1"/>
                </a:solidFill>
                <a:latin typeface="Play"/>
                <a:ea typeface="Play"/>
                <a:cs typeface="Play"/>
                <a:sym typeface="Play"/>
              </a:rPr>
              <a:t>PURPOSE</a:t>
            </a:r>
            <a:endParaRPr sz="1800">
              <a:solidFill>
                <a:schemeClr val="dk1"/>
              </a:solidFill>
              <a:latin typeface="Arial"/>
              <a:ea typeface="Arial"/>
              <a:cs typeface="Arial"/>
              <a:sym typeface="Arial"/>
            </a:endParaRPr>
          </a:p>
          <a:p>
            <a:pPr indent="0" lvl="0" marL="0" marR="0" rtl="0" algn="l">
              <a:lnSpc>
                <a:spcPct val="115000"/>
              </a:lnSpc>
              <a:spcBef>
                <a:spcPts val="800"/>
              </a:spcBef>
              <a:spcAft>
                <a:spcPts val="0"/>
              </a:spcAft>
              <a:buClr>
                <a:schemeClr val="dk1"/>
              </a:buClr>
              <a:buSzPts val="1600"/>
              <a:buFont typeface="Arial"/>
              <a:buNone/>
            </a:pPr>
            <a:r>
              <a:rPr lang="en-US" sz="1600">
                <a:solidFill>
                  <a:schemeClr val="dk1"/>
                </a:solidFill>
                <a:latin typeface="Arial"/>
                <a:ea typeface="Arial"/>
                <a:cs typeface="Arial"/>
                <a:sym typeface="Arial"/>
              </a:rPr>
              <a:t>A tri-campus community of practice led by and for practitioners of research administration at the UW who share a passion for their work and believe they can learn to do it better through regular interactions with members of their community. </a:t>
            </a:r>
            <a:endParaRPr/>
          </a:p>
          <a:p>
            <a:pPr indent="0" lvl="0" marL="0" marR="0" rtl="0" algn="l">
              <a:lnSpc>
                <a:spcPct val="115000"/>
              </a:lnSpc>
              <a:spcBef>
                <a:spcPts val="800"/>
              </a:spcBef>
              <a:spcAft>
                <a:spcPts val="0"/>
              </a:spcAft>
              <a:buClr>
                <a:schemeClr val="dk1"/>
              </a:buClr>
              <a:buSzPts val="1800"/>
              <a:buFont typeface="Play"/>
              <a:buNone/>
            </a:pPr>
            <a:r>
              <a:rPr b="1" lang="en-US" sz="1800">
                <a:solidFill>
                  <a:schemeClr val="dk1"/>
                </a:solidFill>
                <a:latin typeface="Play"/>
                <a:ea typeface="Play"/>
                <a:cs typeface="Play"/>
                <a:sym typeface="Play"/>
              </a:rPr>
              <a:t> </a:t>
            </a:r>
            <a:endParaRPr sz="1800">
              <a:solidFill>
                <a:schemeClr val="dk1"/>
              </a:solidFill>
              <a:latin typeface="Arial"/>
              <a:ea typeface="Arial"/>
              <a:cs typeface="Arial"/>
              <a:sym typeface="Arial"/>
            </a:endParaRPr>
          </a:p>
          <a:p>
            <a:pPr indent="0" lvl="0" marL="0" marR="0" rtl="0" algn="l">
              <a:lnSpc>
                <a:spcPct val="115000"/>
              </a:lnSpc>
              <a:spcBef>
                <a:spcPts val="800"/>
              </a:spcBef>
              <a:spcAft>
                <a:spcPts val="0"/>
              </a:spcAft>
              <a:buClr>
                <a:schemeClr val="dk1"/>
              </a:buClr>
              <a:buSzPts val="1800"/>
              <a:buFont typeface="Play"/>
              <a:buNone/>
            </a:pPr>
            <a:r>
              <a:rPr b="1" lang="en-US" sz="1800">
                <a:solidFill>
                  <a:schemeClr val="dk1"/>
                </a:solidFill>
                <a:latin typeface="Play"/>
                <a:ea typeface="Play"/>
                <a:cs typeface="Play"/>
                <a:sym typeface="Play"/>
              </a:rPr>
              <a:t>NEED</a:t>
            </a:r>
            <a:endParaRPr sz="1800">
              <a:solidFill>
                <a:schemeClr val="dk1"/>
              </a:solidFill>
              <a:latin typeface="Arial"/>
              <a:ea typeface="Arial"/>
              <a:cs typeface="Arial"/>
              <a:sym typeface="Arial"/>
            </a:endParaRPr>
          </a:p>
          <a:p>
            <a:pPr indent="-342900" lvl="0" marL="342900" marR="0" rtl="0" algn="l">
              <a:lnSpc>
                <a:spcPct val="115000"/>
              </a:lnSpc>
              <a:spcBef>
                <a:spcPts val="800"/>
              </a:spcBef>
              <a:spcAft>
                <a:spcPts val="0"/>
              </a:spcAft>
              <a:buClr>
                <a:schemeClr val="dk1"/>
              </a:buClr>
              <a:buSzPts val="1600"/>
              <a:buFont typeface="Noto Sans Symbols"/>
              <a:buChar char="∙"/>
            </a:pPr>
            <a:r>
              <a:rPr lang="en-US" sz="1600">
                <a:solidFill>
                  <a:schemeClr val="dk1"/>
                </a:solidFill>
                <a:latin typeface="Arial"/>
                <a:ea typeface="Arial"/>
                <a:cs typeface="Arial"/>
                <a:sym typeface="Arial"/>
              </a:rPr>
              <a:t>Knowledge is a critical asset that has been decimated in the transition of systems; this community will rebuild the knowledge base through shared practices and understanding. </a:t>
            </a:r>
            <a:endParaRPr/>
          </a:p>
          <a:p>
            <a:pPr indent="-342900" lvl="0" marL="342900" marR="0" rtl="0" algn="l">
              <a:lnSpc>
                <a:spcPct val="115000"/>
              </a:lnSpc>
              <a:spcBef>
                <a:spcPts val="0"/>
              </a:spcBef>
              <a:spcAft>
                <a:spcPts val="0"/>
              </a:spcAft>
              <a:buClr>
                <a:schemeClr val="dk1"/>
              </a:buClr>
              <a:buSzPts val="1600"/>
              <a:buFont typeface="Noto Sans Symbols"/>
              <a:buChar char="∙"/>
            </a:pPr>
            <a:r>
              <a:rPr lang="en-US" sz="1600">
                <a:solidFill>
                  <a:schemeClr val="dk1"/>
                </a:solidFill>
                <a:latin typeface="Arial"/>
                <a:ea typeface="Arial"/>
                <a:cs typeface="Arial"/>
                <a:sym typeface="Arial"/>
              </a:rPr>
              <a:t>This community will focus on people doing the work to create a social structure that enables them to learn with and from each other. </a:t>
            </a:r>
            <a:endParaRPr/>
          </a:p>
          <a:p>
            <a:pPr indent="-228600" lvl="0" marL="342900" marR="0" rtl="0" algn="l">
              <a:lnSpc>
                <a:spcPct val="115000"/>
              </a:lnSpc>
              <a:spcBef>
                <a:spcPts val="800"/>
              </a:spcBef>
              <a:spcAft>
                <a:spcPts val="0"/>
              </a:spcAft>
              <a:buClr>
                <a:schemeClr val="dk1"/>
              </a:buClr>
              <a:buSzPts val="1800"/>
              <a:buFont typeface="Noto Sans Symbols"/>
              <a:buNone/>
            </a:pPr>
            <a:r>
              <a:t/>
            </a:r>
            <a:endParaRPr sz="1800">
              <a:solidFill>
                <a:schemeClr val="dk1"/>
              </a:solidFill>
              <a:latin typeface="Arial"/>
              <a:ea typeface="Arial"/>
              <a:cs typeface="Arial"/>
              <a:sym typeface="Arial"/>
            </a:endParaRPr>
          </a:p>
          <a:p>
            <a:pPr indent="0" lvl="0" marL="0" marR="0" rtl="0" algn="l">
              <a:lnSpc>
                <a:spcPct val="115000"/>
              </a:lnSpc>
              <a:spcBef>
                <a:spcPts val="800"/>
              </a:spcBef>
              <a:spcAft>
                <a:spcPts val="0"/>
              </a:spcAft>
              <a:buClr>
                <a:schemeClr val="dk1"/>
              </a:buClr>
              <a:buSzPts val="1800"/>
              <a:buFont typeface="Play"/>
              <a:buNone/>
            </a:pPr>
            <a:r>
              <a:rPr b="1" lang="en-US" sz="1800">
                <a:solidFill>
                  <a:schemeClr val="dk1"/>
                </a:solidFill>
                <a:latin typeface="Play"/>
                <a:ea typeface="Play"/>
                <a:cs typeface="Play"/>
                <a:sym typeface="Play"/>
              </a:rPr>
              <a:t>BENEFIT</a:t>
            </a:r>
            <a:endParaRPr sz="1800">
              <a:solidFill>
                <a:schemeClr val="dk1"/>
              </a:solidFill>
              <a:latin typeface="Arial"/>
              <a:ea typeface="Arial"/>
              <a:cs typeface="Arial"/>
              <a:sym typeface="Arial"/>
            </a:endParaRPr>
          </a:p>
          <a:p>
            <a:pPr indent="0" lvl="0" marL="0" marR="0" rtl="0" algn="l">
              <a:spcBef>
                <a:spcPts val="800"/>
              </a:spcBef>
              <a:spcAft>
                <a:spcPts val="0"/>
              </a:spcAft>
              <a:buClr>
                <a:schemeClr val="dk1"/>
              </a:buClr>
              <a:buSzPts val="1800"/>
              <a:buFont typeface="Arial"/>
              <a:buNone/>
            </a:pPr>
            <a:r>
              <a:rPr lang="en-US" sz="1800">
                <a:solidFill>
                  <a:schemeClr val="dk1"/>
                </a:solidFill>
                <a:latin typeface="Arial"/>
                <a:ea typeface="Arial"/>
                <a:cs typeface="Arial"/>
                <a:sym typeface="Arial"/>
              </a:rPr>
              <a:t>Members can expect to gain valuable insights, share best practices, and develop professionally through</a:t>
            </a:r>
            <a:r>
              <a:rPr lang="en-US" sz="1800">
                <a:solidFill>
                  <a:schemeClr val="dk1"/>
                </a:solidFill>
                <a:latin typeface="Quattrocento Sans"/>
                <a:ea typeface="Quattrocento Sans"/>
                <a:cs typeface="Quattrocento Sans"/>
                <a:sym typeface="Quattrocento Sans"/>
              </a:rPr>
              <a:t> </a:t>
            </a:r>
            <a:r>
              <a:rPr lang="en-US" sz="1800">
                <a:solidFill>
                  <a:schemeClr val="dk1"/>
                </a:solidFill>
                <a:latin typeface="Arial"/>
                <a:ea typeface="Arial"/>
                <a:cs typeface="Arial"/>
                <a:sym typeface="Arial"/>
              </a:rPr>
              <a:t>collaborative learning.</a:t>
            </a:r>
            <a:endParaRPr sz="1800">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8"/>
          <p:cNvSpPr txBox="1"/>
          <p:nvPr>
            <p:ph idx="4294967295" type="title"/>
          </p:nvPr>
        </p:nvSpPr>
        <p:spPr>
          <a:xfrm>
            <a:off x="457200" y="142558"/>
            <a:ext cx="8229600" cy="947688"/>
          </a:xfrm>
          <a:prstGeom prst="rect">
            <a:avLst/>
          </a:prstGeom>
          <a:noFill/>
          <a:ln>
            <a:noFill/>
          </a:ln>
        </p:spPr>
        <p:txBody>
          <a:bodyPr anchorCtr="0" anchor="ctr" bIns="45700" lIns="91425" spcFirstLastPara="1" rIns="91425" wrap="square" tIns="45700">
            <a:normAutofit fontScale="97500"/>
          </a:bodyPr>
          <a:lstStyle/>
          <a:p>
            <a:pPr indent="0" lvl="0" marL="0" marR="0" rtl="0" algn="l">
              <a:lnSpc>
                <a:spcPct val="100000"/>
              </a:lnSpc>
              <a:spcBef>
                <a:spcPts val="0"/>
              </a:spcBef>
              <a:spcAft>
                <a:spcPts val="0"/>
              </a:spcAft>
              <a:buClr>
                <a:schemeClr val="accent1"/>
              </a:buClr>
              <a:buSzPct val="100000"/>
              <a:buFont typeface="Open Sans ExtraBold"/>
              <a:buNone/>
            </a:pPr>
            <a:r>
              <a:rPr b="1" i="0" lang="en-US" sz="2800" u="none" cap="none" strike="noStrike">
                <a:solidFill>
                  <a:schemeClr val="accent1"/>
                </a:solidFill>
                <a:latin typeface="Open Sans ExtraBold"/>
                <a:ea typeface="Open Sans ExtraBold"/>
                <a:cs typeface="Open Sans ExtraBold"/>
                <a:sym typeface="Open Sans ExtraBold"/>
              </a:rPr>
              <a:t>CoPRA </a:t>
            </a:r>
            <a:r>
              <a:rPr b="1" i="0" lang="en-US" sz="1200" u="none" cap="none" strike="noStrike">
                <a:solidFill>
                  <a:schemeClr val="accent1"/>
                </a:solidFill>
                <a:latin typeface="Open Sans ExtraBold"/>
                <a:ea typeface="Open Sans ExtraBold"/>
                <a:cs typeface="Open Sans ExtraBold"/>
                <a:sym typeface="Open Sans ExtraBold"/>
              </a:rPr>
              <a:t>(1 of 2)</a:t>
            </a:r>
            <a:endParaRPr b="1" i="0" sz="2800" u="none" cap="none" strike="noStrike">
              <a:solidFill>
                <a:schemeClr val="accent1"/>
              </a:solidFill>
              <a:latin typeface="Open Sans ExtraBold"/>
              <a:ea typeface="Open Sans ExtraBold"/>
              <a:cs typeface="Open Sans ExtraBold"/>
              <a:sym typeface="Open Sans ExtraBold"/>
            </a:endParaRPr>
          </a:p>
        </p:txBody>
      </p:sp>
      <p:sp>
        <p:nvSpPr>
          <p:cNvPr id="192" name="Google Shape;192;p28"/>
          <p:cNvSpPr txBox="1"/>
          <p:nvPr/>
        </p:nvSpPr>
        <p:spPr>
          <a:xfrm>
            <a:off x="651013" y="1362866"/>
            <a:ext cx="8035787" cy="3060005"/>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Clr>
                <a:schemeClr val="dk1"/>
              </a:buClr>
              <a:buSzPts val="2000"/>
              <a:buFont typeface="Play"/>
              <a:buNone/>
            </a:pPr>
            <a:r>
              <a:rPr b="1" lang="en-US" sz="2000">
                <a:solidFill>
                  <a:schemeClr val="dk1"/>
                </a:solidFill>
                <a:latin typeface="Play"/>
                <a:ea typeface="Play"/>
                <a:cs typeface="Play"/>
                <a:sym typeface="Play"/>
              </a:rPr>
              <a:t>GOAL</a:t>
            </a:r>
            <a:endParaRPr sz="2000">
              <a:solidFill>
                <a:schemeClr val="dk1"/>
              </a:solidFill>
              <a:latin typeface="Arial"/>
              <a:ea typeface="Arial"/>
              <a:cs typeface="Arial"/>
              <a:sym typeface="Arial"/>
            </a:endParaRPr>
          </a:p>
          <a:p>
            <a:pPr indent="0" lvl="0" marL="0" marR="0" rtl="0" algn="l">
              <a:lnSpc>
                <a:spcPct val="115000"/>
              </a:lnSpc>
              <a:spcBef>
                <a:spcPts val="800"/>
              </a:spcBef>
              <a:spcAft>
                <a:spcPts val="0"/>
              </a:spcAft>
              <a:buNone/>
            </a:pPr>
            <a:r>
              <a:rPr lang="en-US" sz="1800">
                <a:solidFill>
                  <a:schemeClr val="dk1"/>
                </a:solidFill>
                <a:latin typeface="Calibri"/>
                <a:ea typeface="Calibri"/>
                <a:cs typeface="Calibri"/>
                <a:sym typeface="Calibri"/>
              </a:rPr>
              <a:t>The conversation continues after CORE: </a:t>
            </a:r>
            <a:r>
              <a:rPr lang="en-US" sz="1800">
                <a:solidFill>
                  <a:schemeClr val="dk1"/>
                </a:solidFill>
                <a:latin typeface="Arial"/>
                <a:ea typeface="Arial"/>
                <a:cs typeface="Arial"/>
                <a:sym typeface="Arial"/>
              </a:rPr>
              <a:t>CoPRA aims to become a collaborative source of knowledge about how to do one’s job as a grant manager effectively. </a:t>
            </a:r>
            <a:endParaRPr/>
          </a:p>
          <a:p>
            <a:pPr indent="0" lvl="0" marL="0" marR="0" rtl="0" algn="l">
              <a:lnSpc>
                <a:spcPct val="115000"/>
              </a:lnSpc>
              <a:spcBef>
                <a:spcPts val="800"/>
              </a:spcBef>
              <a:spcAft>
                <a:spcPts val="0"/>
              </a:spcAft>
              <a:buNone/>
            </a:pPr>
            <a:r>
              <a:t/>
            </a:r>
            <a:endParaRPr sz="1800">
              <a:solidFill>
                <a:schemeClr val="dk1"/>
              </a:solidFill>
              <a:latin typeface="Arial"/>
              <a:ea typeface="Arial"/>
              <a:cs typeface="Arial"/>
              <a:sym typeface="Arial"/>
            </a:endParaRPr>
          </a:p>
          <a:p>
            <a:pPr indent="0" lvl="0" marL="0" marR="0" rtl="0" algn="l">
              <a:spcBef>
                <a:spcPts val="800"/>
              </a:spcBef>
              <a:spcAft>
                <a:spcPts val="0"/>
              </a:spcAft>
              <a:buClr>
                <a:schemeClr val="dk1"/>
              </a:buClr>
              <a:buSzPts val="2000"/>
              <a:buFont typeface="Play"/>
              <a:buNone/>
            </a:pPr>
            <a:r>
              <a:rPr b="1" lang="en-US" sz="2000">
                <a:solidFill>
                  <a:schemeClr val="dk1"/>
                </a:solidFill>
                <a:latin typeface="Play"/>
                <a:ea typeface="Play"/>
                <a:cs typeface="Play"/>
                <a:sym typeface="Play"/>
              </a:rPr>
              <a:t>SPONSORSHIP</a:t>
            </a:r>
            <a:endParaRPr sz="2000">
              <a:solidFill>
                <a:schemeClr val="dk1"/>
              </a:solidFill>
              <a:latin typeface="Arial"/>
              <a:ea typeface="Arial"/>
              <a:cs typeface="Arial"/>
              <a:sym typeface="Arial"/>
            </a:endParaRPr>
          </a:p>
          <a:p>
            <a:pPr indent="0" lvl="0" marL="0" marR="0" rtl="0" algn="l">
              <a:lnSpc>
                <a:spcPct val="115000"/>
              </a:lnSpc>
              <a:spcBef>
                <a:spcPts val="0"/>
              </a:spcBef>
              <a:spcAft>
                <a:spcPts val="0"/>
              </a:spcAft>
              <a:buNone/>
            </a:pPr>
            <a:r>
              <a:rPr lang="en-US" sz="1800">
                <a:solidFill>
                  <a:schemeClr val="dk1"/>
                </a:solidFill>
                <a:latin typeface="Play"/>
                <a:ea typeface="Play"/>
                <a:cs typeface="Play"/>
                <a:sym typeface="Play"/>
              </a:rPr>
              <a:t>Directive supported by the Vice Provost of Research, facilitated and managed by CORE Training, driven by the practitioners of the community.</a:t>
            </a:r>
            <a:endParaRPr/>
          </a:p>
          <a:p>
            <a:pPr indent="-228600" lvl="0" marL="342900" marR="0" rtl="0" algn="l">
              <a:lnSpc>
                <a:spcPct val="115000"/>
              </a:lnSpc>
              <a:spcBef>
                <a:spcPts val="800"/>
              </a:spcBef>
              <a:spcAft>
                <a:spcPts val="0"/>
              </a:spcAft>
              <a:buClr>
                <a:schemeClr val="dk1"/>
              </a:buClr>
              <a:buSzPts val="1800"/>
              <a:buFont typeface="Noto Sans Symbols"/>
              <a:buNone/>
            </a:pPr>
            <a:r>
              <a:t/>
            </a:r>
            <a:endParaRPr sz="1800">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29"/>
          <p:cNvSpPr txBox="1"/>
          <p:nvPr>
            <p:ph idx="4294967295" type="title"/>
          </p:nvPr>
        </p:nvSpPr>
        <p:spPr>
          <a:xfrm>
            <a:off x="457200" y="142558"/>
            <a:ext cx="8229600" cy="947688"/>
          </a:xfrm>
          <a:prstGeom prst="rect">
            <a:avLst/>
          </a:prstGeom>
          <a:noFill/>
          <a:ln>
            <a:noFill/>
          </a:ln>
        </p:spPr>
        <p:txBody>
          <a:bodyPr anchorCtr="0" anchor="ctr" bIns="45700" lIns="91425" spcFirstLastPara="1" rIns="91425" wrap="square" tIns="45700">
            <a:normAutofit fontScale="97500"/>
          </a:bodyPr>
          <a:lstStyle/>
          <a:p>
            <a:pPr indent="0" lvl="0" marL="0" marR="0" rtl="0" algn="l">
              <a:lnSpc>
                <a:spcPct val="100000"/>
              </a:lnSpc>
              <a:spcBef>
                <a:spcPts val="0"/>
              </a:spcBef>
              <a:spcAft>
                <a:spcPts val="0"/>
              </a:spcAft>
              <a:buClr>
                <a:schemeClr val="accent1"/>
              </a:buClr>
              <a:buSzPct val="100000"/>
              <a:buFont typeface="Open Sans ExtraBold"/>
              <a:buNone/>
            </a:pPr>
            <a:r>
              <a:rPr b="1" i="0" lang="en-US" sz="2800" u="none" cap="none" strike="noStrike">
                <a:solidFill>
                  <a:schemeClr val="accent1"/>
                </a:solidFill>
                <a:latin typeface="Open Sans ExtraBold"/>
                <a:ea typeface="Open Sans ExtraBold"/>
                <a:cs typeface="Open Sans ExtraBold"/>
                <a:sym typeface="Open Sans ExtraBold"/>
              </a:rPr>
              <a:t>CoPRA </a:t>
            </a:r>
            <a:r>
              <a:rPr b="0" i="0" lang="en-US" sz="1200" u="none" cap="none" strike="noStrike">
                <a:solidFill>
                  <a:schemeClr val="accent1"/>
                </a:solidFill>
                <a:latin typeface="Open Sans ExtraBold"/>
                <a:ea typeface="Open Sans ExtraBold"/>
                <a:cs typeface="Open Sans ExtraBold"/>
                <a:sym typeface="Open Sans ExtraBold"/>
              </a:rPr>
              <a:t>(2 of 2)</a:t>
            </a:r>
            <a:endParaRPr b="0" i="0" sz="2800" u="none" cap="none" strike="noStrike">
              <a:solidFill>
                <a:schemeClr val="accent1"/>
              </a:solidFill>
              <a:latin typeface="Open Sans ExtraBold"/>
              <a:ea typeface="Open Sans ExtraBold"/>
              <a:cs typeface="Open Sans ExtraBold"/>
              <a:sym typeface="Open Sans ExtraBold"/>
            </a:endParaRPr>
          </a:p>
        </p:txBody>
      </p:sp>
      <p:sp>
        <p:nvSpPr>
          <p:cNvPr id="199" name="Google Shape;199;p29"/>
          <p:cNvSpPr txBox="1"/>
          <p:nvPr/>
        </p:nvSpPr>
        <p:spPr>
          <a:xfrm>
            <a:off x="457200" y="1253535"/>
            <a:ext cx="8447809" cy="409772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Clr>
                <a:schemeClr val="dk1"/>
              </a:buClr>
              <a:buSzPts val="2000"/>
              <a:buFont typeface="Play"/>
              <a:buNone/>
            </a:pPr>
            <a:r>
              <a:rPr b="1" lang="en-US" sz="2000">
                <a:solidFill>
                  <a:schemeClr val="dk1"/>
                </a:solidFill>
                <a:latin typeface="Play"/>
                <a:ea typeface="Play"/>
                <a:cs typeface="Play"/>
                <a:sym typeface="Play"/>
              </a:rPr>
              <a:t>COMMUNITY IN ACTION</a:t>
            </a:r>
            <a:endParaRPr/>
          </a:p>
          <a:p>
            <a:pPr indent="0" lvl="0" marL="0" marR="0" rtl="0" algn="l">
              <a:spcBef>
                <a:spcPts val="0"/>
              </a:spcBef>
              <a:spcAft>
                <a:spcPts val="0"/>
              </a:spcAft>
              <a:buClr>
                <a:schemeClr val="dk1"/>
              </a:buClr>
              <a:buSzPts val="2000"/>
              <a:buFont typeface="Calibri"/>
              <a:buNone/>
            </a:pPr>
            <a:r>
              <a:t/>
            </a:r>
            <a:endParaRPr sz="2000">
              <a:solidFill>
                <a:schemeClr val="dk1"/>
              </a:solidFill>
              <a:latin typeface="Arial"/>
              <a:ea typeface="Arial"/>
              <a:cs typeface="Arial"/>
              <a:sym typeface="Arial"/>
            </a:endParaRPr>
          </a:p>
          <a:p>
            <a:pPr indent="-342900" lvl="2" marL="1257300" marR="0" rtl="0" algn="l">
              <a:lnSpc>
                <a:spcPct val="115000"/>
              </a:lnSpc>
              <a:spcBef>
                <a:spcPts val="0"/>
              </a:spcBef>
              <a:spcAft>
                <a:spcPts val="0"/>
              </a:spcAft>
              <a:buClr>
                <a:srgbClr val="0070C0"/>
              </a:buClr>
              <a:buSzPts val="1800"/>
              <a:buFont typeface="Noto Sans Symbols"/>
              <a:buChar char="∙"/>
            </a:pPr>
            <a:r>
              <a:rPr b="0" i="0" lang="en-US" sz="1800" u="sng" cap="none" strike="noStrike">
                <a:solidFill>
                  <a:srgbClr val="0070C0"/>
                </a:solidFill>
                <a:latin typeface="Play"/>
                <a:ea typeface="Play"/>
                <a:cs typeface="Play"/>
                <a:sym typeface="Play"/>
                <a:hlinkClick r:id="rId3">
                  <a:extLst>
                    <a:ext uri="{A12FA001-AC4F-418D-AE19-62706E023703}">
                      <ahyp:hlinkClr val="tx"/>
                    </a:ext>
                  </a:extLst>
                </a:hlinkClick>
              </a:rPr>
              <a:t>Teams channel</a:t>
            </a:r>
            <a:r>
              <a:rPr b="0" i="0" lang="en-US" sz="1800" u="none" cap="none" strike="noStrike">
                <a:solidFill>
                  <a:srgbClr val="0070C0"/>
                </a:solidFill>
                <a:latin typeface="Play"/>
                <a:ea typeface="Play"/>
                <a:cs typeface="Play"/>
                <a:sym typeface="Play"/>
              </a:rPr>
              <a:t> </a:t>
            </a:r>
            <a:r>
              <a:rPr b="0" i="0" lang="en-US" sz="1800" u="none" cap="none" strike="noStrike">
                <a:solidFill>
                  <a:schemeClr val="dk1"/>
                </a:solidFill>
                <a:latin typeface="Play"/>
                <a:ea typeface="Play"/>
                <a:cs typeface="Play"/>
                <a:sym typeface="Play"/>
              </a:rPr>
              <a:t>and chat for online forums/discussions to sustain ongoing dialogue and knowledge sharing </a:t>
            </a:r>
            <a:endParaRPr b="0" i="0" sz="1800" u="none" cap="none" strike="noStrike">
              <a:solidFill>
                <a:schemeClr val="dk1"/>
              </a:solidFill>
              <a:latin typeface="Arial"/>
              <a:ea typeface="Arial"/>
              <a:cs typeface="Arial"/>
              <a:sym typeface="Arial"/>
            </a:endParaRPr>
          </a:p>
          <a:p>
            <a:pPr indent="-342900" lvl="2" marL="1257300" marR="0" rtl="0" algn="l">
              <a:lnSpc>
                <a:spcPct val="115000"/>
              </a:lnSpc>
              <a:spcBef>
                <a:spcPts val="600"/>
              </a:spcBef>
              <a:spcAft>
                <a:spcPts val="0"/>
              </a:spcAft>
              <a:buClr>
                <a:schemeClr val="dk1"/>
              </a:buClr>
              <a:buSzPts val="1800"/>
              <a:buFont typeface="Noto Sans Symbols"/>
              <a:buChar char="∙"/>
            </a:pPr>
            <a:r>
              <a:rPr b="0" i="0" lang="en-US" sz="1800" u="none" cap="none" strike="noStrike">
                <a:solidFill>
                  <a:schemeClr val="dk1"/>
                </a:solidFill>
                <a:latin typeface="Play"/>
                <a:ea typeface="Play"/>
                <a:cs typeface="Play"/>
                <a:sym typeface="Play"/>
              </a:rPr>
              <a:t>MRAM listserv for announcements and updates</a:t>
            </a:r>
            <a:endParaRPr/>
          </a:p>
          <a:p>
            <a:pPr indent="-342900" lvl="2" marL="1257300" marR="0" rtl="0" algn="l">
              <a:lnSpc>
                <a:spcPct val="115000"/>
              </a:lnSpc>
              <a:spcBef>
                <a:spcPts val="600"/>
              </a:spcBef>
              <a:spcAft>
                <a:spcPts val="0"/>
              </a:spcAft>
              <a:buClr>
                <a:schemeClr val="dk1"/>
              </a:buClr>
              <a:buSzPts val="1800"/>
              <a:buFont typeface="Noto Sans Symbols"/>
              <a:buChar char="∙"/>
            </a:pPr>
            <a:r>
              <a:rPr b="0" i="0" lang="en-US" sz="1800" u="none" cap="none" strike="noStrike">
                <a:solidFill>
                  <a:schemeClr val="dk1"/>
                </a:solidFill>
                <a:latin typeface="Play"/>
                <a:ea typeface="Play"/>
                <a:cs typeface="Play"/>
                <a:sym typeface="Play"/>
              </a:rPr>
              <a:t>Live meetings/workshops to facilitate in-depth discussions and collaboration (Trumba calendar)</a:t>
            </a:r>
            <a:endParaRPr b="0" i="0" sz="1800" u="none" cap="none" strike="noStrike">
              <a:solidFill>
                <a:schemeClr val="dk1"/>
              </a:solidFill>
              <a:latin typeface="Play"/>
              <a:ea typeface="Play"/>
              <a:cs typeface="Play"/>
              <a:sym typeface="Play"/>
            </a:endParaRPr>
          </a:p>
          <a:p>
            <a:pPr indent="-342900" lvl="2" marL="1257300" marR="0" rtl="0" algn="l">
              <a:lnSpc>
                <a:spcPct val="115000"/>
              </a:lnSpc>
              <a:spcBef>
                <a:spcPts val="600"/>
              </a:spcBef>
              <a:spcAft>
                <a:spcPts val="0"/>
              </a:spcAft>
              <a:buClr>
                <a:srgbClr val="0070C0"/>
              </a:buClr>
              <a:buSzPts val="1800"/>
              <a:buFont typeface="Noto Sans Symbols"/>
              <a:buChar char="∙"/>
            </a:pPr>
            <a:r>
              <a:rPr b="0" i="0" lang="en-US" sz="1800" u="sng" cap="none" strike="noStrike">
                <a:solidFill>
                  <a:srgbClr val="0070C0"/>
                </a:solidFill>
                <a:latin typeface="Play"/>
                <a:ea typeface="Play"/>
                <a:cs typeface="Play"/>
                <a:sym typeface="Play"/>
                <a:hlinkClick r:id="rId4">
                  <a:extLst>
                    <a:ext uri="{A12FA001-AC4F-418D-AE19-62706E023703}">
                      <ahyp:hlinkClr val="tx"/>
                    </a:ext>
                  </a:extLst>
                </a:hlinkClick>
              </a:rPr>
              <a:t>Informational website</a:t>
            </a:r>
            <a:endParaRPr b="0" i="0" sz="1800" u="none" cap="none" strike="noStrike">
              <a:solidFill>
                <a:srgbClr val="0070C0"/>
              </a:solidFill>
              <a:latin typeface="Arial"/>
              <a:ea typeface="Arial"/>
              <a:cs typeface="Arial"/>
              <a:sym typeface="Arial"/>
            </a:endParaRPr>
          </a:p>
          <a:p>
            <a:pPr indent="0" lvl="0" marL="0" marR="0" rtl="0" algn="l">
              <a:lnSpc>
                <a:spcPct val="115000"/>
              </a:lnSpc>
              <a:spcBef>
                <a:spcPts val="800"/>
              </a:spcBef>
              <a:spcAft>
                <a:spcPts val="0"/>
              </a:spcAft>
              <a:buNone/>
            </a:pPr>
            <a:r>
              <a:t/>
            </a:r>
            <a:endParaRPr sz="1800">
              <a:solidFill>
                <a:schemeClr val="dk1"/>
              </a:solidFill>
              <a:latin typeface="Play"/>
              <a:ea typeface="Play"/>
              <a:cs typeface="Play"/>
              <a:sym typeface="Play"/>
            </a:endParaRPr>
          </a:p>
          <a:p>
            <a:pPr indent="0" lvl="0" marL="0" marR="0" rtl="0" algn="l">
              <a:lnSpc>
                <a:spcPct val="115000"/>
              </a:lnSpc>
              <a:spcBef>
                <a:spcPts val="800"/>
              </a:spcBef>
              <a:spcAft>
                <a:spcPts val="0"/>
              </a:spcAft>
              <a:buNone/>
            </a:pPr>
            <a:r>
              <a:t/>
            </a:r>
            <a:endParaRPr sz="1800">
              <a:solidFill>
                <a:schemeClr val="dk1"/>
              </a:solidFill>
              <a:latin typeface="Play"/>
              <a:ea typeface="Play"/>
              <a:cs typeface="Play"/>
              <a:sym typeface="Play"/>
            </a:endParaRPr>
          </a:p>
          <a:p>
            <a:pPr indent="-228600" lvl="0" marL="342900" marR="0" rtl="0" algn="l">
              <a:lnSpc>
                <a:spcPct val="115000"/>
              </a:lnSpc>
              <a:spcBef>
                <a:spcPts val="800"/>
              </a:spcBef>
              <a:spcAft>
                <a:spcPts val="0"/>
              </a:spcAft>
              <a:buClr>
                <a:schemeClr val="dk1"/>
              </a:buClr>
              <a:buSzPts val="1800"/>
              <a:buFont typeface="Noto Sans Symbols"/>
              <a:buNone/>
            </a:pPr>
            <a:r>
              <a:t/>
            </a:r>
            <a:endParaRPr sz="1800">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0"/>
          <p:cNvSpPr txBox="1"/>
          <p:nvPr>
            <p:ph idx="4294967295" type="title"/>
          </p:nvPr>
        </p:nvSpPr>
        <p:spPr>
          <a:xfrm>
            <a:off x="457200" y="142558"/>
            <a:ext cx="8229600" cy="947688"/>
          </a:xfrm>
          <a:prstGeom prst="rect">
            <a:avLst/>
          </a:prstGeom>
          <a:noFill/>
          <a:ln>
            <a:noFill/>
          </a:ln>
        </p:spPr>
        <p:txBody>
          <a:bodyPr anchorCtr="0" anchor="ctr" bIns="45700" lIns="91425" spcFirstLastPara="1" rIns="91425" wrap="square" tIns="45700">
            <a:normAutofit fontScale="97500"/>
          </a:bodyPr>
          <a:lstStyle/>
          <a:p>
            <a:pPr indent="0" lvl="0" marL="0" marR="0" rtl="0" algn="l">
              <a:lnSpc>
                <a:spcPct val="100000"/>
              </a:lnSpc>
              <a:spcBef>
                <a:spcPts val="0"/>
              </a:spcBef>
              <a:spcAft>
                <a:spcPts val="0"/>
              </a:spcAft>
              <a:buClr>
                <a:schemeClr val="accent1"/>
              </a:buClr>
              <a:buSzPct val="100000"/>
              <a:buFont typeface="Open Sans ExtraBold"/>
              <a:buNone/>
            </a:pPr>
            <a:r>
              <a:rPr b="1" i="0" lang="en-US" sz="2800" u="none" cap="none" strike="noStrike">
                <a:solidFill>
                  <a:schemeClr val="accent1"/>
                </a:solidFill>
                <a:latin typeface="Open Sans ExtraBold"/>
                <a:ea typeface="Open Sans ExtraBold"/>
                <a:cs typeface="Open Sans ExtraBold"/>
                <a:sym typeface="Open Sans ExtraBold"/>
              </a:rPr>
              <a:t>CoPRA</a:t>
            </a:r>
            <a:endParaRPr/>
          </a:p>
        </p:txBody>
      </p:sp>
      <p:sp>
        <p:nvSpPr>
          <p:cNvPr id="206" name="Google Shape;206;p30"/>
          <p:cNvSpPr txBox="1"/>
          <p:nvPr/>
        </p:nvSpPr>
        <p:spPr>
          <a:xfrm>
            <a:off x="457200" y="1507534"/>
            <a:ext cx="8447809" cy="3592843"/>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Clr>
                <a:schemeClr val="dk1"/>
              </a:buClr>
              <a:buSzPts val="1800"/>
              <a:buFont typeface="Play"/>
              <a:buNone/>
            </a:pPr>
            <a:r>
              <a:rPr b="1" lang="en-US" sz="1800">
                <a:solidFill>
                  <a:schemeClr val="dk1"/>
                </a:solidFill>
                <a:latin typeface="Play"/>
                <a:ea typeface="Play"/>
                <a:cs typeface="Play"/>
                <a:sym typeface="Play"/>
              </a:rPr>
              <a:t>HOW TO GET INVOLVED WITH CoPRA?</a:t>
            </a:r>
            <a:endParaRPr sz="1800">
              <a:solidFill>
                <a:schemeClr val="dk1"/>
              </a:solidFill>
              <a:latin typeface="Arial"/>
              <a:ea typeface="Arial"/>
              <a:cs typeface="Arial"/>
              <a:sym typeface="Arial"/>
            </a:endParaRPr>
          </a:p>
          <a:p>
            <a:pPr indent="-285750" lvl="0" marL="633095" marR="0" rtl="0" algn="l">
              <a:lnSpc>
                <a:spcPct val="115000"/>
              </a:lnSpc>
              <a:spcBef>
                <a:spcPts val="800"/>
              </a:spcBef>
              <a:spcAft>
                <a:spcPts val="0"/>
              </a:spcAft>
              <a:buClr>
                <a:schemeClr val="dk1"/>
              </a:buClr>
              <a:buSzPts val="1600"/>
              <a:buFont typeface="Arial"/>
              <a:buChar char="•"/>
            </a:pPr>
            <a:r>
              <a:rPr lang="en-US" sz="1600">
                <a:solidFill>
                  <a:schemeClr val="dk1"/>
                </a:solidFill>
                <a:latin typeface="Arial"/>
                <a:ea typeface="Arial"/>
                <a:cs typeface="Arial"/>
                <a:sym typeface="Arial"/>
              </a:rPr>
              <a:t>Start by completing the needs identification survey! Link below.</a:t>
            </a:r>
            <a:endParaRPr/>
          </a:p>
          <a:p>
            <a:pPr indent="-285750" lvl="0" marL="633095" marR="0" rtl="0" algn="l">
              <a:lnSpc>
                <a:spcPct val="115000"/>
              </a:lnSpc>
              <a:spcBef>
                <a:spcPts val="800"/>
              </a:spcBef>
              <a:spcAft>
                <a:spcPts val="0"/>
              </a:spcAft>
              <a:buClr>
                <a:schemeClr val="dk1"/>
              </a:buClr>
              <a:buSzPts val="1600"/>
              <a:buFont typeface="Arial"/>
              <a:buChar char="•"/>
            </a:pPr>
            <a:r>
              <a:rPr lang="en-US" sz="1600">
                <a:solidFill>
                  <a:schemeClr val="dk1"/>
                </a:solidFill>
                <a:latin typeface="Arial"/>
                <a:ea typeface="Arial"/>
                <a:cs typeface="Arial"/>
                <a:sym typeface="Arial"/>
              </a:rPr>
              <a:t>Our first meeting will be after year-end close; topic determined by survey results. </a:t>
            </a:r>
            <a:endParaRPr/>
          </a:p>
          <a:p>
            <a:pPr indent="-285750" lvl="0" marL="633095" marR="0" rtl="0" algn="l">
              <a:lnSpc>
                <a:spcPct val="115000"/>
              </a:lnSpc>
              <a:spcBef>
                <a:spcPts val="800"/>
              </a:spcBef>
              <a:spcAft>
                <a:spcPts val="0"/>
              </a:spcAft>
              <a:buClr>
                <a:schemeClr val="dk1"/>
              </a:buClr>
              <a:buSzPts val="1600"/>
              <a:buFont typeface="Arial"/>
              <a:buChar char="•"/>
            </a:pPr>
            <a:r>
              <a:rPr lang="en-US" sz="1600">
                <a:solidFill>
                  <a:schemeClr val="dk1"/>
                </a:solidFill>
                <a:latin typeface="Arial"/>
                <a:ea typeface="Arial"/>
                <a:cs typeface="Arial"/>
                <a:sym typeface="Arial"/>
              </a:rPr>
              <a:t>MRAM listserv will be our primary vehicle of communication so watch for updates via the listserv and at the June MRAM.</a:t>
            </a:r>
            <a:endParaRPr/>
          </a:p>
          <a:p>
            <a:pPr indent="-285750" lvl="0" marL="633095" marR="0" rtl="0" algn="l">
              <a:lnSpc>
                <a:spcPct val="114999"/>
              </a:lnSpc>
              <a:spcBef>
                <a:spcPts val="800"/>
              </a:spcBef>
              <a:spcAft>
                <a:spcPts val="0"/>
              </a:spcAft>
              <a:buClr>
                <a:schemeClr val="dk1"/>
              </a:buClr>
              <a:buSzPts val="1600"/>
              <a:buFont typeface="Arial"/>
              <a:buChar char="•"/>
            </a:pPr>
            <a:r>
              <a:rPr lang="en-US" sz="1600">
                <a:solidFill>
                  <a:schemeClr val="dk1"/>
                </a:solidFill>
                <a:latin typeface="Arial"/>
                <a:ea typeface="Arial"/>
                <a:cs typeface="Arial"/>
                <a:sym typeface="Arial"/>
              </a:rPr>
              <a:t>Survey complete by 5/16</a:t>
            </a:r>
            <a:endParaRPr sz="1600">
              <a:solidFill>
                <a:schemeClr val="dk1"/>
              </a:solidFill>
              <a:latin typeface="Arial"/>
              <a:ea typeface="Arial"/>
              <a:cs typeface="Arial"/>
              <a:sym typeface="Arial"/>
            </a:endParaRPr>
          </a:p>
          <a:p>
            <a:pPr indent="0" lvl="0" marL="0" marR="0" rtl="0" algn="l">
              <a:lnSpc>
                <a:spcPct val="115000"/>
              </a:lnSpc>
              <a:spcBef>
                <a:spcPts val="800"/>
              </a:spcBef>
              <a:spcAft>
                <a:spcPts val="0"/>
              </a:spcAft>
              <a:buNone/>
            </a:pPr>
            <a:r>
              <a:t/>
            </a:r>
            <a:endParaRPr sz="1800">
              <a:solidFill>
                <a:srgbClr val="000000"/>
              </a:solidFill>
              <a:latin typeface="Arial"/>
              <a:ea typeface="Arial"/>
              <a:cs typeface="Arial"/>
              <a:sym typeface="Arial"/>
            </a:endParaRPr>
          </a:p>
          <a:p>
            <a:pPr indent="0" lvl="0" marL="0" marR="0" rtl="0" algn="ctr">
              <a:lnSpc>
                <a:spcPct val="115000"/>
              </a:lnSpc>
              <a:spcBef>
                <a:spcPts val="800"/>
              </a:spcBef>
              <a:spcAft>
                <a:spcPts val="0"/>
              </a:spcAft>
              <a:buNone/>
            </a:pPr>
            <a:r>
              <a:rPr lang="en-US" sz="2000" u="sng">
                <a:solidFill>
                  <a:srgbClr val="0070C0"/>
                </a:solidFill>
                <a:latin typeface="Arial"/>
                <a:ea typeface="Arial"/>
                <a:cs typeface="Arial"/>
                <a:sym typeface="Arial"/>
                <a:hlinkClick r:id="rId3">
                  <a:extLst>
                    <a:ext uri="{A12FA001-AC4F-418D-AE19-62706E023703}">
                      <ahyp:hlinkClr val="tx"/>
                    </a:ext>
                  </a:extLst>
                </a:hlinkClick>
              </a:rPr>
              <a:t>Community needs survey</a:t>
            </a:r>
            <a:endParaRPr sz="2000">
              <a:solidFill>
                <a:srgbClr val="0070C0"/>
              </a:solidFill>
              <a:latin typeface="Arial"/>
              <a:ea typeface="Arial"/>
              <a:cs typeface="Arial"/>
              <a:sym typeface="Arial"/>
            </a:endParaRPr>
          </a:p>
          <a:p>
            <a:pPr indent="0" lvl="0" marL="0" marR="0" rtl="0" algn="l">
              <a:lnSpc>
                <a:spcPct val="150000"/>
              </a:lnSpc>
              <a:spcBef>
                <a:spcPts val="800"/>
              </a:spcBef>
              <a:spcAft>
                <a:spcPts val="0"/>
              </a:spcAft>
              <a:buNone/>
            </a:pPr>
            <a:r>
              <a:t/>
            </a:r>
            <a:endParaRPr sz="1800">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UW BRAND">
      <a:dk1>
        <a:srgbClr val="000000"/>
      </a:dk1>
      <a:lt1>
        <a:srgbClr val="FFFFFF"/>
      </a:lt1>
      <a:dk2>
        <a:srgbClr val="44546A"/>
      </a:dk2>
      <a:lt2>
        <a:srgbClr val="E7E6E6"/>
      </a:lt2>
      <a:accent1>
        <a:srgbClr val="32006E"/>
      </a:accent1>
      <a:accent2>
        <a:srgbClr val="4B2E83"/>
      </a:accent2>
      <a:accent3>
        <a:srgbClr val="B7A57A"/>
      </a:accent3>
      <a:accent4>
        <a:srgbClr val="85754D"/>
      </a:accent4>
      <a:accent5>
        <a:srgbClr val="FFC700"/>
      </a:accent5>
      <a:accent6>
        <a:srgbClr val="AADB1E"/>
      </a:accent6>
      <a:hlink>
        <a:srgbClr val="2AD2C9"/>
      </a:hlink>
      <a:folHlink>
        <a:srgbClr val="C5B4E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